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4" r:id="rId11"/>
    <p:sldId id="266" r:id="rId12"/>
  </p:sldIdLst>
  <p:sldSz cx="9144000" cy="6858000" type="screen4x3"/>
  <p:notesSz cx="6858000" cy="9144000"/>
  <p:defaultTextStyle>
    <a:defPPr>
      <a:defRPr lang="pt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Destaqu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8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o de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ângulo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Conexão recta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Título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25" name="Subtítulo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pt-PT" smtClean="0"/>
              <a:t>Faça clique para editar o estilo</a:t>
            </a:r>
            <a:endParaRPr kumimoji="0" lang="en-US"/>
          </a:p>
        </p:txBody>
      </p:sp>
      <p:sp>
        <p:nvSpPr>
          <p:cNvPr id="31" name="Marcador de Posição da Data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EF055427-34DE-4E61-BBE4-ACD51CFCB94C}" type="datetimeFigureOut">
              <a:rPr lang="pt-PT" smtClean="0"/>
              <a:t>15-11-2012</a:t>
            </a:fld>
            <a:endParaRPr lang="pt-PT"/>
          </a:p>
        </p:txBody>
      </p:sp>
      <p:sp>
        <p:nvSpPr>
          <p:cNvPr id="18" name="Marcador de Posição do Rodapé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pt-PT"/>
          </a:p>
        </p:txBody>
      </p:sp>
      <p:sp>
        <p:nvSpPr>
          <p:cNvPr id="29" name="Marcador de Posição do Número do Diapositivo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32C0CFF2-586D-40B3-9C9E-EF874A199EF7}" type="slidenum">
              <a:rPr lang="pt-PT" smtClean="0"/>
              <a:t>‹nº›</a:t>
            </a:fld>
            <a:endParaRPr lang="pt-PT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F055427-34DE-4E61-BBE4-ACD51CFCB94C}" type="datetimeFigureOut">
              <a:rPr lang="pt-PT" smtClean="0"/>
              <a:t>15-11-2012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2C0CFF2-586D-40B3-9C9E-EF874A199EF7}" type="slidenum">
              <a:rPr lang="pt-PT" smtClean="0"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EF055427-34DE-4E61-BBE4-ACD51CFCB94C}" type="datetimeFigureOut">
              <a:rPr lang="pt-PT" smtClean="0"/>
              <a:t>15-11-2012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32C0CFF2-586D-40B3-9C9E-EF874A199EF7}" type="slidenum">
              <a:rPr lang="pt-PT" smtClean="0"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c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F055427-34DE-4E61-BBE4-ACD51CFCB94C}" type="datetimeFigureOut">
              <a:rPr lang="pt-PT" smtClean="0"/>
              <a:t>15-11-2012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2C0CFF2-586D-40B3-9C9E-EF874A199EF7}" type="slidenum">
              <a:rPr lang="pt-PT" smtClean="0"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t-PT" smtClean="0"/>
              <a:t>Clique para editar os estilos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EF055427-34DE-4E61-BBE4-ACD51CFCB94C}" type="datetimeFigureOut">
              <a:rPr lang="pt-PT" smtClean="0"/>
              <a:t>15-11-2012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32C0CFF2-586D-40B3-9C9E-EF874A199EF7}" type="slidenum">
              <a:rPr lang="pt-PT" smtClean="0"/>
              <a:t>‹nº›</a:t>
            </a:fld>
            <a:endParaRPr lang="pt-PT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Marcador de Posição de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F055427-34DE-4E61-BBE4-ACD51CFCB94C}" type="datetimeFigureOut">
              <a:rPr lang="pt-PT" smtClean="0"/>
              <a:t>15-11-2012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2C0CFF2-586D-40B3-9C9E-EF874A199EF7}" type="slidenum">
              <a:rPr lang="pt-PT" smtClean="0"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t-PT" smtClean="0"/>
              <a:t>Clique para editar os estilos</a:t>
            </a:r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t-PT" smtClean="0"/>
              <a:t>Clique para editar os estilos</a:t>
            </a:r>
          </a:p>
        </p:txBody>
      </p:sp>
      <p:sp>
        <p:nvSpPr>
          <p:cNvPr id="5" name="Marcador de Posição de Conteúdo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6" name="Marcador de Posição de Conteúdo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7" name="Marcador de Posição d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F055427-34DE-4E61-BBE4-ACD51CFCB94C}" type="datetimeFigureOut">
              <a:rPr lang="pt-PT" smtClean="0"/>
              <a:t>15-11-2012</a:t>
            </a:fld>
            <a:endParaRPr lang="pt-PT"/>
          </a:p>
        </p:txBody>
      </p:sp>
      <p:sp>
        <p:nvSpPr>
          <p:cNvPr id="8" name="Marcador de Posição do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PT"/>
          </a:p>
        </p:txBody>
      </p:sp>
      <p:sp>
        <p:nvSpPr>
          <p:cNvPr id="9" name="Marcador de Posição do Número do Diapositivo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2C0CFF2-586D-40B3-9C9E-EF874A199EF7}" type="slidenum">
              <a:rPr lang="pt-PT" smtClean="0"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F055427-34DE-4E61-BBE4-ACD51CFCB94C}" type="datetimeFigureOut">
              <a:rPr lang="pt-PT" smtClean="0"/>
              <a:t>15-11-2012</a:t>
            </a:fld>
            <a:endParaRPr lang="pt-PT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PT"/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2C0CFF2-586D-40B3-9C9E-EF874A199EF7}" type="slidenum">
              <a:rPr lang="pt-PT" smtClean="0"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EF055427-34DE-4E61-BBE4-ACD51CFCB94C}" type="datetimeFigureOut">
              <a:rPr lang="pt-PT" smtClean="0"/>
              <a:t>15-11-2012</a:t>
            </a:fld>
            <a:endParaRPr lang="pt-PT"/>
          </a:p>
        </p:txBody>
      </p:sp>
      <p:sp>
        <p:nvSpPr>
          <p:cNvPr id="3" name="Marcador de Posição do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2C0CFF2-586D-40B3-9C9E-EF874A199EF7}" type="slidenum">
              <a:rPr lang="pt-PT" smtClean="0"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pt-PT" smtClean="0"/>
              <a:t>Clique para editar os estilos</a:t>
            </a:r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F055427-34DE-4E61-BBE4-ACD51CFCB94C}" type="datetimeFigureOut">
              <a:rPr lang="pt-PT" smtClean="0"/>
              <a:t>15-11-2012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2C0CFF2-586D-40B3-9C9E-EF874A199EF7}" type="slidenum">
              <a:rPr lang="pt-PT" smtClean="0"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ângulo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ângulo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pt-PT" smtClean="0"/>
              <a:t>Clique para editar o estilo</a:t>
            </a:r>
            <a:endParaRPr kumimoji="0" lang="en-US" dirty="0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pt-PT" smtClean="0"/>
              <a:t>Clique para editar os estilos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F055427-34DE-4E61-BBE4-ACD51CFCB94C}" type="datetimeFigureOut">
              <a:rPr lang="pt-PT" smtClean="0"/>
              <a:t>15-11-2012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2C0CFF2-586D-40B3-9C9E-EF874A199EF7}" type="slidenum">
              <a:rPr lang="pt-PT" smtClean="0"/>
              <a:t>‹nº›</a:t>
            </a:fld>
            <a:endParaRPr lang="pt-PT"/>
          </a:p>
        </p:txBody>
      </p:sp>
      <p:sp>
        <p:nvSpPr>
          <p:cNvPr id="10" name="Marcador de Posição da Imagem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pt-PT" smtClean="0"/>
              <a:t>Clique no ícone para adicionar uma imagem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ângulo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Marcador de Posição do Título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1" name="Marcador de Posição do Texto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pt-PT" smtClean="0"/>
              <a:t>Clique para editar os estilos</a:t>
            </a:r>
          </a:p>
          <a:p>
            <a:pPr lvl="1" eaLnBrk="1" latinLnBrk="0" hangingPunct="1"/>
            <a:r>
              <a:rPr kumimoji="0" lang="pt-PT" smtClean="0"/>
              <a:t>Segundo nível</a:t>
            </a:r>
          </a:p>
          <a:p>
            <a:pPr lvl="2" eaLnBrk="1" latinLnBrk="0" hangingPunct="1"/>
            <a:r>
              <a:rPr kumimoji="0" lang="pt-PT" smtClean="0"/>
              <a:t>Terceiro nível</a:t>
            </a:r>
          </a:p>
          <a:p>
            <a:pPr lvl="3" eaLnBrk="1" latinLnBrk="0" hangingPunct="1"/>
            <a:r>
              <a:rPr kumimoji="0" lang="pt-PT" smtClean="0"/>
              <a:t>Quarto nível</a:t>
            </a:r>
          </a:p>
          <a:p>
            <a:pPr lvl="4" eaLnBrk="1" latinLnBrk="0" hangingPunct="1"/>
            <a:r>
              <a:rPr kumimoji="0" lang="pt-PT" smtClean="0"/>
              <a:t>Quinto nível</a:t>
            </a:r>
            <a:endParaRPr kumimoji="0" lang="en-US"/>
          </a:p>
        </p:txBody>
      </p:sp>
      <p:sp>
        <p:nvSpPr>
          <p:cNvPr id="27" name="Marcador de Posição da Data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EF055427-34DE-4E61-BBE4-ACD51CFCB94C}" type="datetimeFigureOut">
              <a:rPr lang="pt-PT" smtClean="0"/>
              <a:t>15-11-2012</a:t>
            </a:fld>
            <a:endParaRPr lang="pt-PT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pt-PT"/>
          </a:p>
        </p:txBody>
      </p:sp>
      <p:sp>
        <p:nvSpPr>
          <p:cNvPr id="16" name="Marcador de Posição do Número do Diapositivo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32C0CFF2-586D-40B3-9C9E-EF874A199EF7}" type="slidenum">
              <a:rPr lang="pt-PT" smtClean="0"/>
              <a:t>‹nº›</a:t>
            </a:fld>
            <a:endParaRPr lang="pt-P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ângulo 3"/>
          <p:cNvSpPr/>
          <p:nvPr/>
        </p:nvSpPr>
        <p:spPr>
          <a:xfrm>
            <a:off x="2915816" y="2276872"/>
            <a:ext cx="3305166" cy="2664296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87624" y="188640"/>
            <a:ext cx="6400800" cy="1752600"/>
          </a:xfrm>
        </p:spPr>
        <p:txBody>
          <a:bodyPr>
            <a:normAutofit fontScale="92500" lnSpcReduction="10000"/>
          </a:bodyPr>
          <a:lstStyle/>
          <a:p>
            <a:pPr algn="ctr"/>
            <a:r>
              <a:rPr lang="pt-PT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Universidade de Trás-os-Montes e Alto Douro</a:t>
            </a:r>
          </a:p>
          <a:p>
            <a:pPr algn="ctr"/>
            <a:r>
              <a:rPr lang="pt-PT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Departamento de Ciências Humanas e Sociais</a:t>
            </a:r>
          </a:p>
          <a:p>
            <a:pPr algn="ctr"/>
            <a:r>
              <a:rPr lang="pt-PT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Licenciatura em Psicologia</a:t>
            </a:r>
          </a:p>
          <a:p>
            <a:pPr algn="ctr"/>
            <a:r>
              <a:rPr lang="pt-PT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Psicometria</a:t>
            </a:r>
          </a:p>
          <a:p>
            <a:pPr algn="ctr"/>
            <a:r>
              <a:rPr lang="pt-PT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2012/2013</a:t>
            </a:r>
            <a:endParaRPr lang="pt-PT" dirty="0">
              <a:solidFill>
                <a:schemeClr val="tx2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72974" y="2522692"/>
            <a:ext cx="2990850" cy="2124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CaixaDeTexto 5"/>
          <p:cNvSpPr txBox="1"/>
          <p:nvPr/>
        </p:nvSpPr>
        <p:spPr>
          <a:xfrm>
            <a:off x="0" y="5801299"/>
            <a:ext cx="98285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dirty="0" smtClean="0"/>
              <a:t>Docente: Sónia Costa</a:t>
            </a:r>
          </a:p>
          <a:p>
            <a:r>
              <a:rPr lang="pt-PT" dirty="0" smtClean="0"/>
              <a:t>Discentes: Andreia Vilela nº 40686; Cristiana Pinheiro nº 38839; Paula Gouveia </a:t>
            </a:r>
            <a:r>
              <a:rPr lang="pt-PT" dirty="0" smtClean="0"/>
              <a:t>nº39405</a:t>
            </a:r>
            <a:endParaRPr lang="pt-PT" dirty="0"/>
          </a:p>
        </p:txBody>
      </p:sp>
      <p:sp>
        <p:nvSpPr>
          <p:cNvPr id="7" name="CaixaDeTexto 6"/>
          <p:cNvSpPr txBox="1"/>
          <p:nvPr/>
        </p:nvSpPr>
        <p:spPr>
          <a:xfrm>
            <a:off x="1331640" y="5093413"/>
            <a:ext cx="63367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sz="4000" dirty="0" smtClean="0"/>
              <a:t>NEO-PI-R</a:t>
            </a:r>
            <a:endParaRPr lang="pt-PT" sz="4000" dirty="0"/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4367" y="188640"/>
            <a:ext cx="1076519" cy="12637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78998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PT" dirty="0" smtClean="0"/>
              <a:t>validade</a:t>
            </a:r>
            <a:endParaRPr lang="pt-PT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pt-PT" dirty="0" smtClean="0"/>
              <a:t>Alfa de </a:t>
            </a:r>
            <a:r>
              <a:rPr lang="pt-PT" dirty="0" err="1" smtClean="0"/>
              <a:t>Cronbach</a:t>
            </a:r>
            <a:r>
              <a:rPr lang="pt-PT" dirty="0" smtClean="0"/>
              <a:t> para os 5 domínios:</a:t>
            </a:r>
          </a:p>
          <a:p>
            <a:pPr marL="0" indent="0" algn="ctr">
              <a:buNone/>
            </a:pPr>
            <a:endParaRPr lang="pt-PT" dirty="0" smtClean="0"/>
          </a:p>
          <a:p>
            <a:pPr algn="just">
              <a:buFont typeface="Courier New" pitchFamily="49" charset="0"/>
              <a:buChar char="o"/>
            </a:pPr>
            <a:r>
              <a:rPr lang="pt-PT" dirty="0" smtClean="0"/>
              <a:t>N= 0,853;</a:t>
            </a:r>
          </a:p>
          <a:p>
            <a:pPr algn="just">
              <a:buFont typeface="Courier New" pitchFamily="49" charset="0"/>
              <a:buChar char="o"/>
            </a:pPr>
            <a:r>
              <a:rPr lang="pt-PT" dirty="0" smtClean="0"/>
              <a:t>O= 0,849;</a:t>
            </a:r>
          </a:p>
          <a:p>
            <a:pPr algn="just">
              <a:buFont typeface="Courier New" pitchFamily="49" charset="0"/>
              <a:buChar char="o"/>
            </a:pPr>
            <a:r>
              <a:rPr lang="pt-PT" dirty="0" smtClean="0"/>
              <a:t>E/C= 0,864/0,796;</a:t>
            </a:r>
          </a:p>
          <a:p>
            <a:pPr algn="just">
              <a:buFont typeface="Courier New" pitchFamily="49" charset="0"/>
              <a:buChar char="o"/>
            </a:pPr>
            <a:r>
              <a:rPr lang="pt-PT" dirty="0" smtClean="0"/>
              <a:t>A= 0,823</a:t>
            </a:r>
          </a:p>
          <a:p>
            <a:pPr algn="just">
              <a:buFont typeface="Courier New" pitchFamily="49" charset="0"/>
              <a:buChar char="o"/>
            </a:pPr>
            <a:endParaRPr lang="pt-PT" dirty="0" smtClean="0"/>
          </a:p>
          <a:p>
            <a:pPr algn="just">
              <a:buFont typeface="Courier New" pitchFamily="49" charset="0"/>
              <a:buChar char="o"/>
            </a:pPr>
            <a:r>
              <a:rPr lang="pt-PT" dirty="0" smtClean="0"/>
              <a:t>Os valores do alfa das escalas de facetas mostram que a fidelidade é baixa.</a:t>
            </a:r>
          </a:p>
          <a:p>
            <a:pPr marL="0" indent="0">
              <a:buNone/>
            </a:pPr>
            <a:endParaRPr lang="pt-PT" dirty="0"/>
          </a:p>
          <a:p>
            <a:pPr>
              <a:buFont typeface="Courier New" pitchFamily="49" charset="0"/>
              <a:buChar char="o"/>
            </a:pPr>
            <a:endParaRPr lang="pt-PT" dirty="0" smtClean="0"/>
          </a:p>
          <a:p>
            <a:pPr marL="0" indent="0">
              <a:buNone/>
            </a:pPr>
            <a:endParaRPr lang="pt-PT" dirty="0" smtClean="0"/>
          </a:p>
          <a:p>
            <a:endParaRPr lang="pt-PT" dirty="0" smtClean="0"/>
          </a:p>
          <a:p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302080704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PT" smtClean="0"/>
              <a:t>Referências bibliográficas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467544" y="2276872"/>
            <a:ext cx="7239000" cy="4846320"/>
          </a:xfrm>
        </p:spPr>
        <p:txBody>
          <a:bodyPr/>
          <a:lstStyle/>
          <a:p>
            <a:pPr algn="just"/>
            <a:r>
              <a:rPr lang="pt-PT" sz="1800" dirty="0" smtClean="0"/>
              <a:t>Costa, P. e </a:t>
            </a:r>
            <a:r>
              <a:rPr lang="pt-PT" sz="1800" dirty="0" err="1" smtClean="0"/>
              <a:t>McCrae</a:t>
            </a:r>
            <a:r>
              <a:rPr lang="pt-PT" sz="1800" dirty="0" smtClean="0"/>
              <a:t>, R. (2000).</a:t>
            </a:r>
            <a:r>
              <a:rPr lang="pt-PT" sz="1800" i="1" dirty="0" smtClean="0"/>
              <a:t>Manual Profissional NEO-PI-R, Inventário de Personalidade NEO Revisto</a:t>
            </a:r>
            <a:r>
              <a:rPr lang="pt-PT" sz="1800" dirty="0" smtClean="0"/>
              <a:t>. </a:t>
            </a:r>
            <a:r>
              <a:rPr lang="pt-PT" sz="1800" dirty="0" err="1" smtClean="0"/>
              <a:t>CEGOC:Lisboa</a:t>
            </a:r>
            <a:endParaRPr lang="pt-PT" sz="1800" dirty="0" smtClean="0"/>
          </a:p>
          <a:p>
            <a:pPr algn="just"/>
            <a:r>
              <a:rPr lang="pt-PT" sz="1800" dirty="0" err="1" smtClean="0"/>
              <a:t>Jarvis</a:t>
            </a:r>
            <a:r>
              <a:rPr lang="pt-PT" sz="1800" dirty="0" smtClean="0"/>
              <a:t>, M. (2006). </a:t>
            </a:r>
            <a:r>
              <a:rPr lang="pt-PT" sz="1800" i="1" dirty="0" err="1" smtClean="0"/>
              <a:t>Spor</a:t>
            </a:r>
            <a:r>
              <a:rPr lang="pt-PT" sz="1800" i="1" dirty="0" smtClean="0"/>
              <a:t> </a:t>
            </a:r>
            <a:r>
              <a:rPr lang="pt-PT" sz="1800" i="1" dirty="0" err="1" smtClean="0"/>
              <a:t>Psycholology</a:t>
            </a:r>
            <a:r>
              <a:rPr lang="pt-PT" sz="1800" dirty="0" smtClean="0"/>
              <a:t>. Taylor </a:t>
            </a:r>
            <a:r>
              <a:rPr lang="pt-PT" sz="1800" dirty="0">
                <a:latin typeface="Times New Roman" pitchFamily="18" charset="0"/>
                <a:cs typeface="Times New Roman" pitchFamily="18" charset="0"/>
              </a:rPr>
              <a:t>&amp;</a:t>
            </a:r>
            <a:r>
              <a:rPr lang="pt-PT" sz="1800" dirty="0" smtClean="0"/>
              <a:t> Francis </a:t>
            </a:r>
            <a:r>
              <a:rPr lang="pt-PT" sz="1800" dirty="0" err="1" smtClean="0"/>
              <a:t>group</a:t>
            </a:r>
            <a:r>
              <a:rPr lang="pt-PT" sz="1800" dirty="0" smtClean="0"/>
              <a:t>: London </a:t>
            </a:r>
            <a:r>
              <a:rPr lang="pt-PT" sz="1800" dirty="0" err="1" smtClean="0"/>
              <a:t>and</a:t>
            </a:r>
            <a:r>
              <a:rPr lang="pt-PT" sz="1800" dirty="0" smtClean="0"/>
              <a:t> New York</a:t>
            </a:r>
          </a:p>
          <a:p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12445346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t-PT" sz="4800" dirty="0" smtClean="0"/>
              <a:t>NEO-PI-R</a:t>
            </a:r>
            <a:endParaRPr lang="pt-PT" sz="4800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827584" y="3140968"/>
            <a:ext cx="6868616" cy="3314768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pt-PT" dirty="0" smtClean="0"/>
              <a:t>Autores: Paul T. Costa e Robert R. </a:t>
            </a:r>
            <a:r>
              <a:rPr lang="pt-PT" dirty="0" err="1" smtClean="0"/>
              <a:t>McCrae</a:t>
            </a:r>
            <a:r>
              <a:rPr lang="pt-PT" dirty="0" smtClean="0"/>
              <a:t>;</a:t>
            </a:r>
          </a:p>
          <a:p>
            <a:pPr algn="just"/>
            <a:r>
              <a:rPr lang="pt-PT" dirty="0" smtClean="0"/>
              <a:t>Administração: Individual ou em Grupo;</a:t>
            </a:r>
          </a:p>
          <a:p>
            <a:pPr algn="just"/>
            <a:r>
              <a:rPr lang="pt-PT" dirty="0" smtClean="0"/>
              <a:t>Duração: 40/50 minutos;</a:t>
            </a:r>
          </a:p>
          <a:p>
            <a:pPr algn="just"/>
            <a:r>
              <a:rPr lang="pt-PT" dirty="0" smtClean="0"/>
              <a:t>Aplicação: Jovens adultos e adultos</a:t>
            </a:r>
          </a:p>
          <a:p>
            <a:pPr algn="just"/>
            <a:r>
              <a:rPr lang="pt-PT" dirty="0" smtClean="0"/>
              <a:t>Condições de aplicação: Luz adequada, local confortável e livre de </a:t>
            </a:r>
            <a:r>
              <a:rPr lang="pt-PT" dirty="0" err="1" smtClean="0"/>
              <a:t>distrações</a:t>
            </a:r>
            <a:r>
              <a:rPr lang="pt-PT" dirty="0" smtClean="0"/>
              <a:t>;</a:t>
            </a:r>
          </a:p>
          <a:p>
            <a:pPr algn="just"/>
            <a:r>
              <a:rPr lang="pt-PT" dirty="0" smtClean="0"/>
              <a:t>Material: Manual profissional, caderno reutilizável para a forma S, folhas de resposta, folha com “O Seu Sumário NEO-PI-R” e a </a:t>
            </a:r>
            <a:r>
              <a:rPr lang="pt-PT" dirty="0" err="1" smtClean="0"/>
              <a:t>pen</a:t>
            </a:r>
            <a:r>
              <a:rPr lang="pt-PT" dirty="0" smtClean="0"/>
              <a:t> com o </a:t>
            </a:r>
            <a:r>
              <a:rPr lang="pt-PT" dirty="0" smtClean="0"/>
              <a:t>programa </a:t>
            </a:r>
            <a:r>
              <a:rPr lang="pt-PT" dirty="0" smtClean="0"/>
              <a:t>de cotação.  </a:t>
            </a:r>
            <a:endParaRPr lang="pt-PT" dirty="0"/>
          </a:p>
        </p:txBody>
      </p:sp>
      <p:cxnSp>
        <p:nvCxnSpPr>
          <p:cNvPr id="5" name="Conexão recta unidireccional 4"/>
          <p:cNvCxnSpPr/>
          <p:nvPr/>
        </p:nvCxnSpPr>
        <p:spPr>
          <a:xfrm flipH="1">
            <a:off x="1801255" y="1124744"/>
            <a:ext cx="846286" cy="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CaixaDeTexto 8"/>
          <p:cNvSpPr txBox="1"/>
          <p:nvPr/>
        </p:nvSpPr>
        <p:spPr>
          <a:xfrm>
            <a:off x="179511" y="524579"/>
            <a:ext cx="162174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dirty="0" err="1" smtClean="0"/>
              <a:t>Neuroticismo</a:t>
            </a:r>
            <a:r>
              <a:rPr lang="pt-PT" dirty="0" smtClean="0"/>
              <a:t>;</a:t>
            </a:r>
          </a:p>
          <a:p>
            <a:r>
              <a:rPr lang="pt-PT" dirty="0" smtClean="0"/>
              <a:t>Extroversão;</a:t>
            </a:r>
          </a:p>
          <a:p>
            <a:r>
              <a:rPr lang="pt-PT" dirty="0" smtClean="0"/>
              <a:t>Abertura à Experiência</a:t>
            </a:r>
            <a:endParaRPr lang="pt-PT" dirty="0"/>
          </a:p>
        </p:txBody>
      </p:sp>
      <p:cxnSp>
        <p:nvCxnSpPr>
          <p:cNvPr id="11" name="Conexão recta unidireccional 10"/>
          <p:cNvCxnSpPr/>
          <p:nvPr/>
        </p:nvCxnSpPr>
        <p:spPr>
          <a:xfrm>
            <a:off x="4499992" y="1412776"/>
            <a:ext cx="0" cy="576064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exão recta unidireccional 12"/>
          <p:cNvCxnSpPr/>
          <p:nvPr/>
        </p:nvCxnSpPr>
        <p:spPr>
          <a:xfrm flipV="1">
            <a:off x="5508104" y="1124743"/>
            <a:ext cx="648072" cy="1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CaixaDeTexto 13"/>
          <p:cNvSpPr txBox="1"/>
          <p:nvPr/>
        </p:nvSpPr>
        <p:spPr>
          <a:xfrm>
            <a:off x="3419872" y="2132856"/>
            <a:ext cx="20162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dirty="0" smtClean="0"/>
              <a:t>Inventário de Personalidade</a:t>
            </a:r>
            <a:endParaRPr lang="pt-PT" dirty="0"/>
          </a:p>
        </p:txBody>
      </p:sp>
      <p:sp>
        <p:nvSpPr>
          <p:cNvPr id="15" name="CaixaDeTexto 14"/>
          <p:cNvSpPr txBox="1"/>
          <p:nvPr/>
        </p:nvSpPr>
        <p:spPr>
          <a:xfrm>
            <a:off x="6300192" y="908720"/>
            <a:ext cx="1368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dirty="0" smtClean="0"/>
              <a:t>Revisão</a:t>
            </a:r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97877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Font typeface="Courier New" pitchFamily="49" charset="0"/>
              <a:buChar char="o"/>
            </a:pPr>
            <a:r>
              <a:rPr lang="pt-PT" dirty="0" smtClean="0"/>
              <a:t>“ A personalidade </a:t>
            </a:r>
            <a:r>
              <a:rPr lang="pt-PT" dirty="0"/>
              <a:t>representa aquelas características da pessoa que explicam </a:t>
            </a:r>
            <a:r>
              <a:rPr lang="pt-PT" dirty="0" smtClean="0"/>
              <a:t>os padrões </a:t>
            </a:r>
            <a:r>
              <a:rPr lang="pt-PT" dirty="0"/>
              <a:t>consistentes </a:t>
            </a:r>
            <a:r>
              <a:rPr lang="pt-PT" dirty="0" smtClean="0"/>
              <a:t>do comportamento”</a:t>
            </a:r>
          </a:p>
          <a:p>
            <a:pPr marL="0" indent="0" algn="r">
              <a:buNone/>
            </a:pPr>
            <a:r>
              <a:rPr lang="pt-PT" dirty="0" err="1" smtClean="0"/>
              <a:t>Jarvis</a:t>
            </a:r>
            <a:r>
              <a:rPr lang="pt-PT" dirty="0" smtClean="0"/>
              <a:t>, M.(2006),p.26</a:t>
            </a:r>
            <a:endParaRPr lang="pt-PT" dirty="0"/>
          </a:p>
          <a:p>
            <a:pPr algn="just">
              <a:buFont typeface="Courier New" pitchFamily="49" charset="0"/>
              <a:buChar char="o"/>
            </a:pPr>
            <a:endParaRPr lang="pt-PT" dirty="0"/>
          </a:p>
          <a:p>
            <a:pPr algn="just">
              <a:buFont typeface="Courier New" pitchFamily="49" charset="0"/>
              <a:buChar char="o"/>
            </a:pPr>
            <a:r>
              <a:rPr lang="pt-PT" dirty="0" smtClean="0"/>
              <a:t>Permite ter uma ideia global da personalidade do indivíduo em diversos domínios.</a:t>
            </a:r>
          </a:p>
          <a:p>
            <a:pPr marL="0" indent="0">
              <a:buNone/>
            </a:pPr>
            <a:endParaRPr lang="pt-PT" dirty="0" smtClean="0"/>
          </a:p>
        </p:txBody>
      </p:sp>
    </p:spTree>
    <p:extLst>
      <p:ext uri="{BB962C8B-B14F-4D97-AF65-F5344CB8AC3E}">
        <p14:creationId xmlns:p14="http://schemas.microsoft.com/office/powerpoint/2010/main" val="2926431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PT" dirty="0" smtClean="0"/>
              <a:t>Domínios</a:t>
            </a:r>
            <a:endParaRPr lang="pt-PT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323528" y="2132856"/>
            <a:ext cx="7372672" cy="3888432"/>
          </a:xfrm>
        </p:spPr>
        <p:txBody>
          <a:bodyPr/>
          <a:lstStyle/>
          <a:p>
            <a:pPr algn="just">
              <a:lnSpc>
                <a:spcPct val="150000"/>
              </a:lnSpc>
            </a:pPr>
            <a:r>
              <a:rPr lang="pt-PT" dirty="0" err="1" smtClean="0"/>
              <a:t>Neuroticismo</a:t>
            </a:r>
            <a:r>
              <a:rPr lang="pt-PT" dirty="0" smtClean="0"/>
              <a:t> (N);</a:t>
            </a:r>
          </a:p>
          <a:p>
            <a:pPr algn="just">
              <a:lnSpc>
                <a:spcPct val="150000"/>
              </a:lnSpc>
            </a:pPr>
            <a:r>
              <a:rPr lang="pt-PT" dirty="0" smtClean="0"/>
              <a:t>Extroversão (E);</a:t>
            </a:r>
          </a:p>
          <a:p>
            <a:pPr algn="just">
              <a:lnSpc>
                <a:spcPct val="150000"/>
              </a:lnSpc>
            </a:pPr>
            <a:r>
              <a:rPr lang="pt-PT" dirty="0" smtClean="0"/>
              <a:t>Abertura à Experiência (O);</a:t>
            </a:r>
          </a:p>
          <a:p>
            <a:pPr algn="just">
              <a:lnSpc>
                <a:spcPct val="150000"/>
              </a:lnSpc>
            </a:pPr>
            <a:r>
              <a:rPr lang="pt-PT" dirty="0" smtClean="0"/>
              <a:t>Amabilidade (A);</a:t>
            </a:r>
          </a:p>
          <a:p>
            <a:pPr algn="just">
              <a:lnSpc>
                <a:spcPct val="150000"/>
              </a:lnSpc>
            </a:pPr>
            <a:r>
              <a:rPr lang="pt-PT" dirty="0" err="1" smtClean="0"/>
              <a:t>Conscienciosidade</a:t>
            </a:r>
            <a:r>
              <a:rPr lang="pt-PT" dirty="0" smtClean="0"/>
              <a:t> (C);</a:t>
            </a:r>
          </a:p>
          <a:p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2511221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PT" dirty="0" smtClean="0"/>
              <a:t>Facetas</a:t>
            </a:r>
            <a:endParaRPr lang="pt-PT" dirty="0"/>
          </a:p>
        </p:txBody>
      </p:sp>
      <p:graphicFrame>
        <p:nvGraphicFramePr>
          <p:cNvPr id="13" name="Marcador de Posição de Conteúdo 1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7523018"/>
              </p:ext>
            </p:extLst>
          </p:nvPr>
        </p:nvGraphicFramePr>
        <p:xfrm>
          <a:off x="467544" y="1916832"/>
          <a:ext cx="7239000" cy="397951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6408"/>
                <a:gridCol w="1826592"/>
                <a:gridCol w="549672"/>
                <a:gridCol w="1863328"/>
                <a:gridCol w="512936"/>
                <a:gridCol w="1900064"/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pt-PT" dirty="0" err="1" smtClean="0"/>
                        <a:t>Neuroticismo</a:t>
                      </a:r>
                      <a:endParaRPr lang="pt-PT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pt-PT" dirty="0" smtClean="0"/>
                        <a:t>Extroversão</a:t>
                      </a:r>
                      <a:endParaRPr lang="pt-PT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pt-PT" dirty="0" smtClean="0"/>
                        <a:t>Abertura</a:t>
                      </a:r>
                      <a:r>
                        <a:rPr lang="pt-PT" baseline="0" dirty="0" smtClean="0"/>
                        <a:t> à Experiência</a:t>
                      </a:r>
                      <a:endParaRPr lang="pt-PT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/>
                        <a:t>N1</a:t>
                      </a:r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/>
                        <a:t>Ansiedade</a:t>
                      </a:r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/>
                        <a:t>E1</a:t>
                      </a:r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/>
                        <a:t>Acolhimento caloroso</a:t>
                      </a:r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/>
                        <a:t>O1</a:t>
                      </a:r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/>
                        <a:t>Fantasia</a:t>
                      </a:r>
                      <a:endParaRPr lang="pt-P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/>
                        <a:t>N2</a:t>
                      </a:r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/>
                        <a:t>Hostilidade</a:t>
                      </a:r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/>
                        <a:t>E2</a:t>
                      </a:r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dirty="0" err="1" smtClean="0"/>
                        <a:t>Gregaridade</a:t>
                      </a:r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/>
                        <a:t>O2</a:t>
                      </a:r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/>
                        <a:t>Estética</a:t>
                      </a:r>
                      <a:endParaRPr lang="pt-P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/>
                        <a:t>N3</a:t>
                      </a:r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/>
                        <a:t>Depressão</a:t>
                      </a:r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/>
                        <a:t>E3</a:t>
                      </a:r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/>
                        <a:t>Assertividade</a:t>
                      </a:r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/>
                        <a:t>O3</a:t>
                      </a:r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/>
                        <a:t>Sentimentos</a:t>
                      </a:r>
                      <a:endParaRPr lang="pt-P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/>
                        <a:t>N4</a:t>
                      </a:r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dirty="0" err="1" smtClean="0"/>
                        <a:t>Auto-consciência</a:t>
                      </a:r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/>
                        <a:t>E4</a:t>
                      </a:r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/>
                        <a:t>Actividade</a:t>
                      </a:r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/>
                        <a:t>O4</a:t>
                      </a:r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/>
                        <a:t>Acções</a:t>
                      </a:r>
                      <a:endParaRPr lang="pt-P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/>
                        <a:t>N5</a:t>
                      </a:r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/>
                        <a:t>Impulsividade</a:t>
                      </a:r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/>
                        <a:t>E5</a:t>
                      </a:r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/>
                        <a:t>Procura de Excitação</a:t>
                      </a:r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/>
                        <a:t>O5</a:t>
                      </a:r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/>
                        <a:t>Ideias</a:t>
                      </a:r>
                      <a:endParaRPr lang="pt-PT" dirty="0"/>
                    </a:p>
                  </a:txBody>
                  <a:tcPr/>
                </a:tc>
              </a:tr>
              <a:tr h="677515"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/>
                        <a:t>N6</a:t>
                      </a:r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/>
                        <a:t>Vulnerabilidade</a:t>
                      </a:r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/>
                        <a:t>E6</a:t>
                      </a:r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/>
                        <a:t>Emoções Positivas</a:t>
                      </a:r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/>
                        <a:t>O6</a:t>
                      </a:r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/>
                        <a:t>Valores</a:t>
                      </a:r>
                      <a:endParaRPr lang="pt-PT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285690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Marcador de Posição de Conteú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03133207"/>
              </p:ext>
            </p:extLst>
          </p:nvPr>
        </p:nvGraphicFramePr>
        <p:xfrm>
          <a:off x="467544" y="2060848"/>
          <a:ext cx="7239000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30424"/>
                <a:gridCol w="2889076"/>
                <a:gridCol w="711324"/>
                <a:gridCol w="2908176"/>
              </a:tblGrid>
              <a:tr h="370840">
                <a:tc gridSpan="2">
                  <a:txBody>
                    <a:bodyPr/>
                    <a:lstStyle/>
                    <a:p>
                      <a:r>
                        <a:rPr lang="pt-PT" dirty="0" smtClean="0"/>
                        <a:t>Amabilidade</a:t>
                      </a:r>
                      <a:endParaRPr lang="pt-PT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pt-PT" dirty="0" err="1" smtClean="0"/>
                        <a:t>Conscienciosidade</a:t>
                      </a:r>
                      <a:endParaRPr lang="pt-PT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PT" dirty="0" smtClean="0"/>
                        <a:t>A1</a:t>
                      </a:r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/>
                        <a:t>Confiança</a:t>
                      </a:r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/>
                        <a:t>C1</a:t>
                      </a:r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/>
                        <a:t>Competência</a:t>
                      </a:r>
                      <a:endParaRPr lang="pt-P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PT" dirty="0" smtClean="0"/>
                        <a:t>A2</a:t>
                      </a:r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/>
                        <a:t>Rectidão</a:t>
                      </a:r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/>
                        <a:t>C2</a:t>
                      </a:r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/>
                        <a:t>Ordem</a:t>
                      </a:r>
                      <a:endParaRPr lang="pt-P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PT" dirty="0" smtClean="0"/>
                        <a:t>A3</a:t>
                      </a:r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/>
                        <a:t>Altruísmo</a:t>
                      </a:r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/>
                        <a:t>C3</a:t>
                      </a:r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/>
                        <a:t>Obediência ao dever</a:t>
                      </a:r>
                      <a:endParaRPr lang="pt-P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PT" dirty="0" smtClean="0"/>
                        <a:t>A4</a:t>
                      </a:r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/>
                        <a:t>Complacência</a:t>
                      </a:r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/>
                        <a:t>C4</a:t>
                      </a:r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/>
                        <a:t>Esforço de realização</a:t>
                      </a:r>
                      <a:endParaRPr lang="pt-P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PT" dirty="0" smtClean="0"/>
                        <a:t>A5</a:t>
                      </a:r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/>
                        <a:t>Modéstia</a:t>
                      </a:r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/>
                        <a:t>C5</a:t>
                      </a:r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err="1" smtClean="0"/>
                        <a:t>Auto-disciplina</a:t>
                      </a:r>
                      <a:endParaRPr lang="pt-P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PT" dirty="0" smtClean="0"/>
                        <a:t>A6</a:t>
                      </a:r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/>
                        <a:t>Sensibilidade</a:t>
                      </a:r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/>
                        <a:t>C6</a:t>
                      </a:r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/>
                        <a:t>Deliberação</a:t>
                      </a:r>
                      <a:endParaRPr lang="pt-PT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87029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PT" dirty="0" smtClean="0"/>
              <a:t>Administração</a:t>
            </a:r>
            <a:endParaRPr lang="pt-PT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467544" y="2019254"/>
            <a:ext cx="7239000" cy="4846320"/>
          </a:xfrm>
        </p:spPr>
        <p:txBody>
          <a:bodyPr/>
          <a:lstStyle/>
          <a:p>
            <a:pPr algn="just">
              <a:lnSpc>
                <a:spcPct val="150000"/>
              </a:lnSpc>
            </a:pPr>
            <a:r>
              <a:rPr lang="pt-PT" dirty="0" smtClean="0"/>
              <a:t>Entregar o caderno reutilizável ao examinando;</a:t>
            </a:r>
          </a:p>
          <a:p>
            <a:pPr algn="just">
              <a:lnSpc>
                <a:spcPct val="150000"/>
              </a:lnSpc>
            </a:pPr>
            <a:r>
              <a:rPr lang="pt-PT" dirty="0" smtClean="0"/>
              <a:t>Pedir ao sujeito para ler as instruções;</a:t>
            </a:r>
          </a:p>
          <a:p>
            <a:pPr algn="just">
              <a:lnSpc>
                <a:spcPct val="150000"/>
              </a:lnSpc>
            </a:pPr>
            <a:r>
              <a:rPr lang="pt-PT" dirty="0" smtClean="0"/>
              <a:t>Certificar-se que entendeu as mesmas;</a:t>
            </a:r>
          </a:p>
          <a:p>
            <a:pPr algn="just">
              <a:lnSpc>
                <a:spcPct val="150000"/>
              </a:lnSpc>
            </a:pPr>
            <a:r>
              <a:rPr lang="pt-PT" dirty="0" smtClean="0"/>
              <a:t>Após o preenchimento do inventário, o sujeito deve certificar-se que respondeu a todas as questões e entregar.</a:t>
            </a:r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20584210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0"/>
            <a:ext cx="7239000" cy="1143000"/>
          </a:xfrm>
        </p:spPr>
        <p:txBody>
          <a:bodyPr/>
          <a:lstStyle/>
          <a:p>
            <a:pPr algn="ctr"/>
            <a:r>
              <a:rPr lang="pt-PT" dirty="0" smtClean="0"/>
              <a:t>Cotação</a:t>
            </a:r>
            <a:endParaRPr lang="pt-PT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>
              <a:lnSpc>
                <a:spcPct val="150000"/>
              </a:lnSpc>
            </a:pPr>
            <a:r>
              <a:rPr lang="pt-PT" dirty="0" smtClean="0"/>
              <a:t>O inventário não deverá ser cotado se não forem respondidos 41 ou mais itens;</a:t>
            </a:r>
          </a:p>
          <a:p>
            <a:pPr algn="just">
              <a:lnSpc>
                <a:spcPct val="150000"/>
              </a:lnSpc>
            </a:pPr>
            <a:r>
              <a:rPr lang="pt-PT" dirty="0" smtClean="0"/>
              <a:t>As pontuações por facetas devem ser interpretados com </a:t>
            </a:r>
            <a:r>
              <a:rPr lang="pt-PT" dirty="0" smtClean="0"/>
              <a:t>cautela, </a:t>
            </a:r>
            <a:r>
              <a:rPr lang="pt-PT" dirty="0" smtClean="0"/>
              <a:t>se existirem mais de 3 itens por responder;</a:t>
            </a:r>
          </a:p>
          <a:p>
            <a:pPr algn="just">
              <a:lnSpc>
                <a:spcPct val="150000"/>
              </a:lnSpc>
            </a:pPr>
            <a:r>
              <a:rPr lang="pt-PT" dirty="0" smtClean="0"/>
              <a:t>Os itens A,B e C, presentes na folha de resposta, proporcionam uma confirmação da validade das respostas e ajudam </a:t>
            </a:r>
            <a:r>
              <a:rPr lang="pt-PT" smtClean="0"/>
              <a:t>a </a:t>
            </a:r>
            <a:r>
              <a:rPr lang="pt-PT" smtClean="0"/>
              <a:t>verificar </a:t>
            </a:r>
            <a:r>
              <a:rPr lang="pt-PT" dirty="0" smtClean="0"/>
              <a:t>se os sujeitos responderam com precisão, e na totalidade, a todas as questões.</a:t>
            </a:r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17869723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395536" y="980728"/>
            <a:ext cx="7239000" cy="4846320"/>
          </a:xfrm>
        </p:spPr>
        <p:txBody>
          <a:bodyPr>
            <a:normAutofit fontScale="92500"/>
          </a:bodyPr>
          <a:lstStyle/>
          <a:p>
            <a:pPr algn="just">
              <a:lnSpc>
                <a:spcPct val="150000"/>
              </a:lnSpc>
            </a:pPr>
            <a:r>
              <a:rPr lang="pt-PT" dirty="0" smtClean="0"/>
              <a:t>A repetição de uma opção da escala de </a:t>
            </a:r>
            <a:r>
              <a:rPr lang="pt-PT" dirty="0" err="1" smtClean="0"/>
              <a:t>lickert</a:t>
            </a:r>
            <a:r>
              <a:rPr lang="pt-PT" dirty="0" smtClean="0"/>
              <a:t> em um X de itens invalida a cotação e a interpretação formal do NEO-Pi-R;</a:t>
            </a:r>
          </a:p>
          <a:p>
            <a:pPr algn="just">
              <a:lnSpc>
                <a:spcPct val="150000"/>
              </a:lnSpc>
            </a:pPr>
            <a:r>
              <a:rPr lang="pt-PT" dirty="0" smtClean="0"/>
              <a:t>Para calcular as pontuações totais de cada uma das facetas, deve-se somar os 8 itens, que compõem cada uma delas;</a:t>
            </a:r>
          </a:p>
          <a:p>
            <a:pPr algn="just">
              <a:lnSpc>
                <a:spcPct val="150000"/>
              </a:lnSpc>
            </a:pPr>
            <a:r>
              <a:rPr lang="pt-PT" dirty="0" smtClean="0"/>
              <a:t>Existe uma </a:t>
            </a:r>
            <a:r>
              <a:rPr lang="pt-PT" dirty="0" err="1" smtClean="0"/>
              <a:t>pen</a:t>
            </a:r>
            <a:r>
              <a:rPr lang="pt-PT" dirty="0" smtClean="0"/>
              <a:t> com o programa de cotação, que permite realizar os cálculos automaticamente.</a:t>
            </a:r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308856424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o">
  <a:themeElements>
    <a:clrScheme name="Personalizado 3">
      <a:dk1>
        <a:sysClr val="windowText" lastClr="000000"/>
      </a:dk1>
      <a:lt1>
        <a:sysClr val="window" lastClr="FFFFFF"/>
      </a:lt1>
      <a:dk2>
        <a:srgbClr val="B13F9A"/>
      </a:dk2>
      <a:lt2>
        <a:srgbClr val="F2F2F2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o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pulento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407</TotalTime>
  <Words>522</Words>
  <Application>Microsoft Office PowerPoint</Application>
  <PresentationFormat>Apresentação no Ecrã (4:3)</PresentationFormat>
  <Paragraphs>123</Paragraphs>
  <Slides>11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dos diapositivos</vt:lpstr>
      </vt:variant>
      <vt:variant>
        <vt:i4>11</vt:i4>
      </vt:variant>
    </vt:vector>
  </HeadingPairs>
  <TitlesOfParts>
    <vt:vector size="12" baseType="lpstr">
      <vt:lpstr>Opulento</vt:lpstr>
      <vt:lpstr>Apresentação do PowerPoint</vt:lpstr>
      <vt:lpstr>NEO-PI-R</vt:lpstr>
      <vt:lpstr>Apresentação do PowerPoint</vt:lpstr>
      <vt:lpstr>Domínios</vt:lpstr>
      <vt:lpstr>Facetas</vt:lpstr>
      <vt:lpstr>Apresentação do PowerPoint</vt:lpstr>
      <vt:lpstr>Administração</vt:lpstr>
      <vt:lpstr>Cotação</vt:lpstr>
      <vt:lpstr>Apresentação do PowerPoint</vt:lpstr>
      <vt:lpstr>validade</vt:lpstr>
      <vt:lpstr>Referências bibliográficas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Andreia</dc:creator>
  <cp:lastModifiedBy>Andreia</cp:lastModifiedBy>
  <cp:revision>24</cp:revision>
  <dcterms:created xsi:type="dcterms:W3CDTF">2012-11-14T16:18:39Z</dcterms:created>
  <dcterms:modified xsi:type="dcterms:W3CDTF">2012-11-15T19:17:24Z</dcterms:modified>
</cp:coreProperties>
</file>