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Lst>
  <p:notesMasterIdLst>
    <p:notesMasterId r:id="rId13"/>
  </p:notesMasterIdLst>
  <p:sldIdLst>
    <p:sldId id="256" r:id="rId3"/>
    <p:sldId id="260" r:id="rId4"/>
    <p:sldId id="262" r:id="rId5"/>
    <p:sldId id="275" r:id="rId6"/>
    <p:sldId id="263" r:id="rId7"/>
    <p:sldId id="264" r:id="rId8"/>
    <p:sldId id="272" r:id="rId9"/>
    <p:sldId id="273" r:id="rId10"/>
    <p:sldId id="274" r:id="rId11"/>
    <p:sldId id="266" r:id="rId12"/>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inimized">
    <p:restoredLeft sz="17281" autoAdjust="0"/>
    <p:restoredTop sz="68727" autoAdjust="0"/>
  </p:normalViewPr>
  <p:slideViewPr>
    <p:cSldViewPr>
      <p:cViewPr varScale="1">
        <p:scale>
          <a:sx n="15" d="100"/>
          <a:sy n="15" d="100"/>
        </p:scale>
        <p:origin x="-2050" y="-67"/>
      </p:cViewPr>
      <p:guideLst>
        <p:guide orient="horz" pos="2160"/>
        <p:guide pos="2880"/>
      </p:guideLst>
    </p:cSldViewPr>
  </p:slideViewPr>
  <p:notesTextViewPr>
    <p:cViewPr>
      <p:scale>
        <a:sx n="1" d="1"/>
        <a:sy n="1" d="1"/>
      </p:scale>
      <p:origin x="0" y="168"/>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112D16-B165-430F-8C09-002A3A12CD81}" type="datetimeFigureOut">
              <a:rPr lang="pt-PT" smtClean="0"/>
              <a:pPr/>
              <a:t>23-11-2012</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DD96B4-7F75-4D29-83E2-752DB9A67B76}" type="slidenum">
              <a:rPr lang="pt-PT" smtClean="0"/>
              <a:pPr/>
              <a:t>‹nº›</a:t>
            </a:fld>
            <a:endParaRPr lang="pt-PT"/>
          </a:p>
        </p:txBody>
      </p:sp>
    </p:spTree>
    <p:extLst>
      <p:ext uri="{BB962C8B-B14F-4D97-AF65-F5344CB8AC3E}">
        <p14:creationId xmlns:p14="http://schemas.microsoft.com/office/powerpoint/2010/main" val="3862449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dirty="0" smtClean="0"/>
              <a:t>A WAIS – III</a:t>
            </a:r>
            <a:r>
              <a:rPr lang="pt-PT" baseline="0" dirty="0" smtClean="0"/>
              <a:t> é um instrumento de avaliação da inteligência. Pode ser utilizada para orientação vocacional no ensino secundário ou superior, pode ser um instrumento de base para avaliação das dificuldades de aprendizagem ou para identificar sujeitos sobredotados. Por outro lado, é ainda habitual utilizar os testes de inteligência no âmbito escolar para prognosticar o êxito académico. Pode igualmente ser administrada com vista a um diagnóstico diferencial de perturbações neurológicas e psiquiátricas que afectem o funcionamento mental. </a:t>
            </a:r>
          </a:p>
          <a:p>
            <a:endParaRPr lang="pt-PT" baseline="0" dirty="0" smtClean="0"/>
          </a:p>
          <a:p>
            <a:r>
              <a:rPr lang="pt-PT" baseline="0" dirty="0" smtClean="0"/>
              <a:t>A utilização da WAIS – III está reservada a profissionais com formação superior na área da Psicologia. </a:t>
            </a:r>
            <a:endParaRPr lang="pt-PT" dirty="0"/>
          </a:p>
        </p:txBody>
      </p:sp>
      <p:sp>
        <p:nvSpPr>
          <p:cNvPr id="4" name="Marcador de Posição do Número do Diapositivo 3"/>
          <p:cNvSpPr>
            <a:spLocks noGrp="1"/>
          </p:cNvSpPr>
          <p:nvPr>
            <p:ph type="sldNum" sz="quarter" idx="10"/>
          </p:nvPr>
        </p:nvSpPr>
        <p:spPr/>
        <p:txBody>
          <a:bodyPr/>
          <a:lstStyle/>
          <a:p>
            <a:fld id="{96DD96B4-7F75-4D29-83E2-752DB9A67B76}" type="slidenum">
              <a:rPr lang="pt-PT" smtClean="0"/>
              <a:pPr/>
              <a:t>1</a:t>
            </a:fld>
            <a:endParaRPr lang="pt-P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pt-PT" dirty="0" smtClean="0"/>
              <a:t>Quanto às idades de aplicação:</a:t>
            </a:r>
          </a:p>
          <a:p>
            <a:r>
              <a:rPr lang="pt-PT" dirty="0" smtClean="0"/>
              <a:t>Os</a:t>
            </a:r>
            <a:r>
              <a:rPr lang="pt-PT" baseline="0" dirty="0" smtClean="0"/>
              <a:t> itens, os materiais e as instruções de administração foram seleccionadas em função da sua adequabilidade para sujeitos deste intervalo de idades. Os sujeitos com idade superior a 90 anos poderão ser avaliados desde que o examinador o faça com a devida precaução dado que não existem tabelas de normas disponíveis para idades superiores a 90 anos. </a:t>
            </a:r>
            <a:endParaRPr lang="pt-PT" baseline="0" dirty="0" smtClean="0"/>
          </a:p>
          <a:p>
            <a:endParaRPr lang="pt-PT" baseline="0" dirty="0" smtClean="0"/>
          </a:p>
          <a:p>
            <a:r>
              <a:rPr lang="pt-PT" dirty="0" smtClean="0"/>
              <a:t>Quanto às condições físicas de administração:</a:t>
            </a:r>
          </a:p>
          <a:p>
            <a:r>
              <a:rPr lang="pt-PT" dirty="0" smtClean="0"/>
              <a:t>O mobiliário deve ser adequado à estatura do sujeito. A superfície da mesa deve ser lisa</a:t>
            </a:r>
            <a:r>
              <a:rPr lang="pt-PT" baseline="0" dirty="0" smtClean="0"/>
              <a:t> e com largura suficiente para que o sujeito manipule com facilidade os materiais dos </a:t>
            </a:r>
            <a:r>
              <a:rPr lang="pt-PT" baseline="0" dirty="0" err="1" smtClean="0"/>
              <a:t>subtestes</a:t>
            </a:r>
            <a:r>
              <a:rPr lang="pt-PT" baseline="0" dirty="0" smtClean="0"/>
              <a:t>.</a:t>
            </a:r>
            <a:endParaRPr lang="pt-PT" dirty="0"/>
          </a:p>
        </p:txBody>
      </p:sp>
      <p:sp>
        <p:nvSpPr>
          <p:cNvPr id="4" name="Marcador de Posição do Número do Diapositivo 3"/>
          <p:cNvSpPr>
            <a:spLocks noGrp="1"/>
          </p:cNvSpPr>
          <p:nvPr>
            <p:ph type="sldNum" sz="quarter" idx="10"/>
          </p:nvPr>
        </p:nvSpPr>
        <p:spPr/>
        <p:txBody>
          <a:bodyPr/>
          <a:lstStyle/>
          <a:p>
            <a:fld id="{96DD96B4-7F75-4D29-83E2-752DB9A67B76}" type="slidenum">
              <a:rPr lang="pt-PT" smtClean="0"/>
              <a:pPr/>
              <a:t>2</a:t>
            </a:fld>
            <a:endParaRPr lang="pt-PT"/>
          </a:p>
        </p:txBody>
      </p:sp>
    </p:spTree>
    <p:extLst>
      <p:ext uri="{BB962C8B-B14F-4D97-AF65-F5344CB8AC3E}">
        <p14:creationId xmlns:p14="http://schemas.microsoft.com/office/powerpoint/2010/main" val="3511723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baseline="0" dirty="0" smtClean="0"/>
              <a:t>Caderno de Registo – inclui a folha de respostas para a tarefa de codificação do </a:t>
            </a:r>
            <a:r>
              <a:rPr lang="pt-PT" baseline="0" dirty="0" err="1" smtClean="0"/>
              <a:t>subteste</a:t>
            </a:r>
            <a:r>
              <a:rPr lang="pt-PT" baseline="0" dirty="0" smtClean="0"/>
              <a:t> Código.</a:t>
            </a:r>
          </a:p>
          <a:p>
            <a:r>
              <a:rPr lang="pt-PT" baseline="0" dirty="0" smtClean="0"/>
              <a:t>Caderno de Estímulos – inclui os itens dos </a:t>
            </a:r>
            <a:r>
              <a:rPr lang="pt-PT" baseline="0" dirty="0" err="1" smtClean="0"/>
              <a:t>subtestes</a:t>
            </a:r>
            <a:r>
              <a:rPr lang="pt-PT" baseline="0" dirty="0" smtClean="0"/>
              <a:t> Complemento de Gravuras, Cubos e Matrizes.</a:t>
            </a:r>
          </a:p>
          <a:p>
            <a:r>
              <a:rPr lang="pt-PT" baseline="0" dirty="0" smtClean="0"/>
              <a:t>Caderno de Respostas – inclui a tarefa do </a:t>
            </a:r>
            <a:r>
              <a:rPr lang="pt-PT" baseline="0" dirty="0" err="1" smtClean="0"/>
              <a:t>subteste</a:t>
            </a:r>
            <a:r>
              <a:rPr lang="pt-PT" baseline="0" dirty="0" smtClean="0"/>
              <a:t> Pesquisa de Símbolos e as tarefas de aprendizagem incidental e de cópia do </a:t>
            </a:r>
            <a:r>
              <a:rPr lang="pt-PT" baseline="0" dirty="0" err="1" smtClean="0"/>
              <a:t>subteste</a:t>
            </a:r>
            <a:r>
              <a:rPr lang="pt-PT" baseline="0" dirty="0" smtClean="0"/>
              <a:t> Código. </a:t>
            </a:r>
          </a:p>
          <a:p>
            <a:r>
              <a:rPr lang="pt-PT" baseline="0" dirty="0" smtClean="0"/>
              <a:t>Caixa com 11 conjuntos de cartões – pertencem ao </a:t>
            </a:r>
            <a:r>
              <a:rPr lang="pt-PT" baseline="0" dirty="0" err="1" smtClean="0"/>
              <a:t>subteste</a:t>
            </a:r>
            <a:r>
              <a:rPr lang="pt-PT" baseline="0" dirty="0" smtClean="0"/>
              <a:t> Disposição de Gravuras.</a:t>
            </a:r>
          </a:p>
          <a:p>
            <a:endParaRPr lang="pt-PT" dirty="0" smtClean="0"/>
          </a:p>
          <a:p>
            <a:r>
              <a:rPr lang="pt-PT" dirty="0" smtClean="0"/>
              <a:t>Referir idade cronológica</a:t>
            </a:r>
            <a:endParaRPr lang="pt-PT" dirty="0"/>
          </a:p>
        </p:txBody>
      </p:sp>
      <p:sp>
        <p:nvSpPr>
          <p:cNvPr id="4" name="Marcador de Posição do Número do Diapositivo 3"/>
          <p:cNvSpPr>
            <a:spLocks noGrp="1"/>
          </p:cNvSpPr>
          <p:nvPr>
            <p:ph type="sldNum" sz="quarter" idx="10"/>
          </p:nvPr>
        </p:nvSpPr>
        <p:spPr/>
        <p:txBody>
          <a:bodyPr/>
          <a:lstStyle/>
          <a:p>
            <a:fld id="{96DD96B4-7F75-4D29-83E2-752DB9A67B76}" type="slidenum">
              <a:rPr lang="pt-PT" smtClean="0"/>
              <a:pPr/>
              <a:t>3</a:t>
            </a:fld>
            <a:endParaRPr lang="pt-P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pt-PT" dirty="0" smtClean="0"/>
              <a:t>A WAIS-III contém 14 </a:t>
            </a:r>
            <a:r>
              <a:rPr lang="pt-PT" dirty="0" err="1" smtClean="0"/>
              <a:t>subtestes</a:t>
            </a:r>
            <a:r>
              <a:rPr lang="pt-PT" dirty="0" smtClean="0"/>
              <a:t>. </a:t>
            </a:r>
          </a:p>
          <a:p>
            <a:r>
              <a:rPr lang="pt-PT" dirty="0" smtClean="0"/>
              <a:t>A ordem de administração dos </a:t>
            </a:r>
            <a:r>
              <a:rPr lang="pt-PT" dirty="0" err="1" smtClean="0"/>
              <a:t>subtestes</a:t>
            </a:r>
            <a:r>
              <a:rPr lang="pt-PT" dirty="0" smtClean="0"/>
              <a:t> deve ser sempre respeitada. Quando são administrados apenas 11 dos 14 </a:t>
            </a:r>
            <a:r>
              <a:rPr lang="pt-PT" dirty="0" err="1" smtClean="0"/>
              <a:t>subtestes</a:t>
            </a:r>
            <a:r>
              <a:rPr lang="pt-PT" dirty="0" smtClean="0"/>
              <a:t> (devido à administração ou não de testes opcionais), o examinador deve continuar a respeitar a ordem estipulada omitindo apenas os </a:t>
            </a:r>
            <a:r>
              <a:rPr lang="pt-PT" dirty="0" err="1" smtClean="0"/>
              <a:t>subtestes</a:t>
            </a:r>
            <a:r>
              <a:rPr lang="pt-PT" dirty="0" smtClean="0"/>
              <a:t> que não são necessários.</a:t>
            </a:r>
          </a:p>
          <a:p>
            <a:endParaRPr lang="pt-PT" dirty="0" smtClean="0"/>
          </a:p>
          <a:p>
            <a:r>
              <a:rPr lang="pt-PT" dirty="0" smtClean="0"/>
              <a:t>(explicar todos os testes) </a:t>
            </a:r>
          </a:p>
          <a:p>
            <a:endParaRPr lang="pt-PT" dirty="0"/>
          </a:p>
        </p:txBody>
      </p:sp>
      <p:sp>
        <p:nvSpPr>
          <p:cNvPr id="4" name="Marcador de Posição do Número do Diapositivo 3"/>
          <p:cNvSpPr>
            <a:spLocks noGrp="1"/>
          </p:cNvSpPr>
          <p:nvPr>
            <p:ph type="sldNum" sz="quarter" idx="10"/>
          </p:nvPr>
        </p:nvSpPr>
        <p:spPr/>
        <p:txBody>
          <a:bodyPr/>
          <a:lstStyle/>
          <a:p>
            <a:fld id="{96DD96B4-7F75-4D29-83E2-752DB9A67B76}" type="slidenum">
              <a:rPr lang="pt-PT" smtClean="0"/>
              <a:pPr/>
              <a:t>4</a:t>
            </a:fld>
            <a:endParaRPr lang="pt-PT"/>
          </a:p>
        </p:txBody>
      </p:sp>
    </p:spTree>
    <p:extLst>
      <p:ext uri="{BB962C8B-B14F-4D97-AF65-F5344CB8AC3E}">
        <p14:creationId xmlns:p14="http://schemas.microsoft.com/office/powerpoint/2010/main" val="2909155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lnSpcReduction="10000"/>
          </a:bodyPr>
          <a:lstStyle/>
          <a:p>
            <a:r>
              <a:rPr lang="pt-PT" baseline="0" dirty="0" smtClean="0"/>
              <a:t>Divide-se em duas subescalas: Verbal e de Realização.</a:t>
            </a:r>
          </a:p>
          <a:p>
            <a:r>
              <a:rPr lang="pt-PT" baseline="0" dirty="0" smtClean="0"/>
              <a:t>Os </a:t>
            </a:r>
            <a:r>
              <a:rPr lang="pt-PT" baseline="0" dirty="0" err="1" smtClean="0"/>
              <a:t>subtestes</a:t>
            </a:r>
            <a:r>
              <a:rPr lang="pt-PT" baseline="0" dirty="0" smtClean="0"/>
              <a:t> da subescala Verbal e de Realização são administrados de forma alternada para ajudar o examinador a manter a atenção e o interesse do sujeito ao longo da prova. </a:t>
            </a:r>
          </a:p>
          <a:p>
            <a:endParaRPr lang="pt-PT" baseline="0" dirty="0" smtClean="0"/>
          </a:p>
          <a:p>
            <a:r>
              <a:rPr lang="pt-PT" baseline="0" dirty="0" smtClean="0"/>
              <a:t>Por um lado, os </a:t>
            </a:r>
            <a:r>
              <a:rPr lang="pt-PT" baseline="0" dirty="0" err="1" smtClean="0"/>
              <a:t>subtestes</a:t>
            </a:r>
            <a:r>
              <a:rPr lang="pt-PT" baseline="0" dirty="0" smtClean="0"/>
              <a:t> podem agrupar-se dando origem aos </a:t>
            </a:r>
            <a:r>
              <a:rPr lang="pt-PT" baseline="0" dirty="0" err="1" smtClean="0"/>
              <a:t>QIs</a:t>
            </a:r>
            <a:r>
              <a:rPr lang="pt-PT" baseline="0" dirty="0" smtClean="0"/>
              <a:t> Verbal, de Realização e de Escala Completa.</a:t>
            </a:r>
          </a:p>
          <a:p>
            <a:r>
              <a:rPr lang="pt-PT" baseline="0" dirty="0" smtClean="0"/>
              <a:t>A soma dos resultados padronizados dos </a:t>
            </a:r>
            <a:r>
              <a:rPr lang="pt-PT" baseline="0" dirty="0" err="1" smtClean="0"/>
              <a:t>subtestes</a:t>
            </a:r>
            <a:r>
              <a:rPr lang="pt-PT" baseline="0" dirty="0" smtClean="0"/>
              <a:t> Vocabulário, Semelhanças, Aritmética, Memória de Dígitos, Informação e Compreensão é transformada em QI Verbal. Eventualmente Quando um teste não pode ser administrado ou tem que ser invalidado é possível fazer algumas substituições que permitem calcular os </a:t>
            </a:r>
            <a:r>
              <a:rPr lang="pt-PT" baseline="0" dirty="0" err="1" smtClean="0"/>
              <a:t>QIs</a:t>
            </a:r>
            <a:r>
              <a:rPr lang="pt-PT" baseline="0" dirty="0" smtClean="0"/>
              <a:t>. O </a:t>
            </a:r>
            <a:r>
              <a:rPr lang="pt-PT" baseline="0" dirty="0" err="1" smtClean="0"/>
              <a:t>subteste</a:t>
            </a:r>
            <a:r>
              <a:rPr lang="pt-PT" baseline="0" dirty="0" smtClean="0"/>
              <a:t> Memória de Dígitos só pode ser substituído pelo </a:t>
            </a:r>
            <a:r>
              <a:rPr lang="pt-PT" baseline="0" dirty="0" err="1" smtClean="0"/>
              <a:t>subteste</a:t>
            </a:r>
            <a:r>
              <a:rPr lang="pt-PT" baseline="0" dirty="0" smtClean="0"/>
              <a:t> Sequências de Letras e Números.</a:t>
            </a:r>
          </a:p>
          <a:p>
            <a:r>
              <a:rPr lang="pt-PT" baseline="0" dirty="0" smtClean="0"/>
              <a:t>A soma dos resultados padronizados dos </a:t>
            </a:r>
            <a:r>
              <a:rPr lang="pt-PT" baseline="0" dirty="0" err="1" smtClean="0"/>
              <a:t>subtestes</a:t>
            </a:r>
            <a:r>
              <a:rPr lang="pt-PT" baseline="0" dirty="0" smtClean="0"/>
              <a:t> Completamento de Gravuras, Código, Cubos, Matrizes e Disposição de Gravuras é transformada em QI de Realização. Eventualmente o </a:t>
            </a:r>
            <a:r>
              <a:rPr lang="pt-PT" baseline="0" dirty="0" err="1" smtClean="0"/>
              <a:t>subteste</a:t>
            </a:r>
            <a:r>
              <a:rPr lang="pt-PT" baseline="0" dirty="0" smtClean="0"/>
              <a:t> Código pode ser substituído pelo </a:t>
            </a:r>
            <a:r>
              <a:rPr lang="pt-PT" baseline="0" dirty="0" err="1" smtClean="0"/>
              <a:t>subteste</a:t>
            </a:r>
            <a:r>
              <a:rPr lang="pt-PT" baseline="0" dirty="0" smtClean="0"/>
              <a:t> Pesquisa de Símbolos. </a:t>
            </a:r>
          </a:p>
          <a:p>
            <a:r>
              <a:rPr lang="pt-PT" baseline="0" dirty="0" smtClean="0"/>
              <a:t>O </a:t>
            </a:r>
            <a:r>
              <a:rPr lang="pt-PT" baseline="0" dirty="0" err="1" smtClean="0"/>
              <a:t>subteste</a:t>
            </a:r>
            <a:r>
              <a:rPr lang="pt-PT" baseline="0" dirty="0" smtClean="0"/>
              <a:t> Composição de Objectos (opcional) pode substituir qualquer </a:t>
            </a:r>
            <a:r>
              <a:rPr lang="pt-PT" baseline="0" dirty="0" err="1" smtClean="0"/>
              <a:t>subteste</a:t>
            </a:r>
            <a:r>
              <a:rPr lang="pt-PT" baseline="0" dirty="0" smtClean="0"/>
              <a:t> de realização, desde que o sujeito tenha menos de 75 anos de idade. </a:t>
            </a:r>
          </a:p>
          <a:p>
            <a:r>
              <a:rPr lang="pt-PT" baseline="0" dirty="0" smtClean="0"/>
              <a:t>A soma dos resultados padronizados obtidos nos 11 </a:t>
            </a:r>
            <a:r>
              <a:rPr lang="pt-PT" baseline="0" dirty="0" err="1" smtClean="0"/>
              <a:t>subtestes</a:t>
            </a:r>
            <a:r>
              <a:rPr lang="pt-PT" baseline="0" dirty="0" smtClean="0"/>
              <a:t> de administração obrigatória  (6 </a:t>
            </a:r>
            <a:r>
              <a:rPr lang="pt-PT" baseline="0" dirty="0" err="1" smtClean="0"/>
              <a:t>subtestes</a:t>
            </a:r>
            <a:r>
              <a:rPr lang="pt-PT" baseline="0" dirty="0" smtClean="0"/>
              <a:t> verbais + 5 </a:t>
            </a:r>
            <a:r>
              <a:rPr lang="pt-PT" baseline="0" dirty="0" err="1" smtClean="0"/>
              <a:t>subtestes</a:t>
            </a:r>
            <a:r>
              <a:rPr lang="pt-PT" baseline="0" dirty="0" smtClean="0"/>
              <a:t> de realização) é convertida no QI da Escala Completa. </a:t>
            </a:r>
            <a:endParaRPr lang="pt-PT" dirty="0"/>
          </a:p>
        </p:txBody>
      </p:sp>
      <p:sp>
        <p:nvSpPr>
          <p:cNvPr id="4" name="Marcador de Posição do Número do Diapositivo 3"/>
          <p:cNvSpPr>
            <a:spLocks noGrp="1"/>
          </p:cNvSpPr>
          <p:nvPr>
            <p:ph type="sldNum" sz="quarter" idx="10"/>
          </p:nvPr>
        </p:nvSpPr>
        <p:spPr/>
        <p:txBody>
          <a:bodyPr/>
          <a:lstStyle/>
          <a:p>
            <a:fld id="{96DD96B4-7F75-4D29-83E2-752DB9A67B76}" type="slidenum">
              <a:rPr lang="pt-PT" smtClean="0"/>
              <a:pPr/>
              <a:t>5</a:t>
            </a:fld>
            <a:endParaRPr lang="pt-P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dirty="0" smtClean="0"/>
              <a:t>Por outro lado, os </a:t>
            </a:r>
            <a:r>
              <a:rPr lang="pt-PT" dirty="0" err="1" smtClean="0"/>
              <a:t>subtestes</a:t>
            </a:r>
            <a:r>
              <a:rPr lang="pt-PT" dirty="0" smtClean="0"/>
              <a:t> podem agrupar-se dando origem aos Índices Factoriais: Compreensão Verbal, Organização Perceptiva, Memória de Trabalho e Velocidade de Processamento. Para o cálculo dos Índices não se pode fazer qualquer substituição de </a:t>
            </a:r>
            <a:r>
              <a:rPr lang="pt-PT" dirty="0" err="1" smtClean="0"/>
              <a:t>subtestes</a:t>
            </a:r>
            <a:r>
              <a:rPr lang="pt-PT" dirty="0" smtClean="0"/>
              <a:t>. </a:t>
            </a:r>
          </a:p>
          <a:p>
            <a:r>
              <a:rPr lang="pt-PT" dirty="0" smtClean="0"/>
              <a:t>Segundo </a:t>
            </a:r>
            <a:r>
              <a:rPr lang="pt-PT" dirty="0" err="1" smtClean="0"/>
              <a:t>weschler</a:t>
            </a:r>
            <a:r>
              <a:rPr lang="pt-PT" dirty="0" smtClean="0"/>
              <a:t>, a </a:t>
            </a:r>
            <a:r>
              <a:rPr lang="pt-PT" dirty="0" err="1" smtClean="0"/>
              <a:t>interpretaçao</a:t>
            </a:r>
            <a:r>
              <a:rPr lang="pt-PT" dirty="0" smtClean="0"/>
              <a:t> dos </a:t>
            </a:r>
            <a:r>
              <a:rPr lang="pt-PT" dirty="0" err="1" smtClean="0"/>
              <a:t>indices</a:t>
            </a:r>
            <a:r>
              <a:rPr lang="pt-PT" dirty="0" smtClean="0"/>
              <a:t> </a:t>
            </a:r>
            <a:r>
              <a:rPr lang="pt-PT" dirty="0" err="1" smtClean="0"/>
              <a:t>fatoriais</a:t>
            </a:r>
            <a:r>
              <a:rPr lang="pt-PT" dirty="0" smtClean="0"/>
              <a:t> é mais</a:t>
            </a:r>
            <a:r>
              <a:rPr lang="pt-PT" baseline="0" dirty="0" smtClean="0"/>
              <a:t> fidedigna que a interpretação individual dos </a:t>
            </a:r>
            <a:r>
              <a:rPr lang="pt-PT" baseline="0" dirty="0" err="1" smtClean="0"/>
              <a:t>subtestes</a:t>
            </a:r>
            <a:r>
              <a:rPr lang="pt-PT" baseline="0" dirty="0" smtClean="0"/>
              <a:t> e oferece </a:t>
            </a:r>
            <a:r>
              <a:rPr lang="pt-PT" baseline="0" dirty="0" err="1" smtClean="0"/>
              <a:t>imporantes</a:t>
            </a:r>
            <a:r>
              <a:rPr lang="pt-PT" baseline="0" dirty="0" smtClean="0"/>
              <a:t> informações de interesse clinico e educacional.</a:t>
            </a:r>
          </a:p>
          <a:p>
            <a:r>
              <a:rPr lang="pt-PT" baseline="0" dirty="0" smtClean="0"/>
              <a:t>Compreensão verbal – </a:t>
            </a:r>
            <a:r>
              <a:rPr lang="pt-PT" baseline="0" dirty="0" err="1" smtClean="0"/>
              <a:t>reflete</a:t>
            </a:r>
            <a:r>
              <a:rPr lang="pt-PT" baseline="0" dirty="0" smtClean="0"/>
              <a:t> o conhecimento global adquirido e o processamento mental necessário para responder às </a:t>
            </a:r>
            <a:r>
              <a:rPr lang="pt-PT" baseline="0" dirty="0" err="1" smtClean="0"/>
              <a:t>questoes</a:t>
            </a:r>
            <a:r>
              <a:rPr lang="pt-PT" baseline="0" dirty="0" smtClean="0"/>
              <a:t>, capacidade de compreensão.</a:t>
            </a:r>
          </a:p>
          <a:p>
            <a:r>
              <a:rPr lang="pt-PT" baseline="0" dirty="0" smtClean="0"/>
              <a:t>Organização </a:t>
            </a:r>
            <a:r>
              <a:rPr lang="pt-PT" baseline="0" dirty="0" err="1" smtClean="0"/>
              <a:t>percetiva</a:t>
            </a:r>
            <a:r>
              <a:rPr lang="pt-PT" baseline="0" dirty="0" smtClean="0"/>
              <a:t> – consiste na medição do </a:t>
            </a:r>
            <a:r>
              <a:rPr lang="pt-PT" baseline="0" dirty="0" err="1" smtClean="0"/>
              <a:t>raciocinio</a:t>
            </a:r>
            <a:r>
              <a:rPr lang="pt-PT" baseline="0" dirty="0" smtClean="0"/>
              <a:t> não-verbal, </a:t>
            </a:r>
            <a:r>
              <a:rPr lang="pt-PT" baseline="0" dirty="0" err="1" smtClean="0"/>
              <a:t>raciocinio</a:t>
            </a:r>
            <a:r>
              <a:rPr lang="pt-PT" baseline="0" dirty="0" smtClean="0"/>
              <a:t> fluido, </a:t>
            </a:r>
            <a:r>
              <a:rPr lang="pt-PT" baseline="0" dirty="0" err="1" smtClean="0"/>
              <a:t>atençao</a:t>
            </a:r>
            <a:r>
              <a:rPr lang="pt-PT" baseline="0" dirty="0" smtClean="0"/>
              <a:t> para detalhes e </a:t>
            </a:r>
            <a:r>
              <a:rPr lang="pt-PT" baseline="0" dirty="0" err="1" smtClean="0"/>
              <a:t>integraçao</a:t>
            </a:r>
            <a:r>
              <a:rPr lang="pt-PT" baseline="0" dirty="0" smtClean="0"/>
              <a:t> </a:t>
            </a:r>
            <a:r>
              <a:rPr lang="pt-PT" baseline="0" dirty="0" err="1" smtClean="0"/>
              <a:t>visuo</a:t>
            </a:r>
            <a:r>
              <a:rPr lang="pt-PT" baseline="0" dirty="0" smtClean="0"/>
              <a:t>-motora.</a:t>
            </a:r>
          </a:p>
          <a:p>
            <a:r>
              <a:rPr lang="pt-PT" baseline="0" dirty="0" smtClean="0"/>
              <a:t>Memoria de trabalho – esta dentro do </a:t>
            </a:r>
            <a:r>
              <a:rPr lang="pt-PT" baseline="0" dirty="0" err="1" smtClean="0"/>
              <a:t>dominio</a:t>
            </a:r>
            <a:r>
              <a:rPr lang="pt-PT" baseline="0" dirty="0" smtClean="0"/>
              <a:t> verbal e depende da memoria auditiva e processamento sequencial. O </a:t>
            </a:r>
            <a:r>
              <a:rPr lang="pt-PT" baseline="0" dirty="0" err="1" smtClean="0"/>
              <a:t>fator</a:t>
            </a:r>
            <a:r>
              <a:rPr lang="pt-PT" baseline="0" dirty="0" smtClean="0"/>
              <a:t> apresenta grande </a:t>
            </a:r>
            <a:r>
              <a:rPr lang="pt-PT" baseline="0" dirty="0" err="1" smtClean="0"/>
              <a:t>correlaçao</a:t>
            </a:r>
            <a:r>
              <a:rPr lang="pt-PT" baseline="0" dirty="0" smtClean="0"/>
              <a:t> com habilidades </a:t>
            </a:r>
            <a:r>
              <a:rPr lang="pt-PT" baseline="0" dirty="0" err="1" smtClean="0"/>
              <a:t>matematicas</a:t>
            </a:r>
            <a:r>
              <a:rPr lang="pt-PT" baseline="0" dirty="0" smtClean="0"/>
              <a:t> e, alem da </a:t>
            </a:r>
            <a:r>
              <a:rPr lang="pt-PT" baseline="0" dirty="0" err="1" smtClean="0"/>
              <a:t>atençao</a:t>
            </a:r>
            <a:r>
              <a:rPr lang="pt-PT" baseline="0" dirty="0" smtClean="0"/>
              <a:t>, avalia </a:t>
            </a:r>
            <a:r>
              <a:rPr lang="pt-PT" baseline="0" dirty="0" err="1" smtClean="0"/>
              <a:t>concentraçao</a:t>
            </a:r>
            <a:r>
              <a:rPr lang="pt-PT" baseline="0" dirty="0" smtClean="0"/>
              <a:t> e memoria imediata. O seu rendimento é </a:t>
            </a:r>
            <a:r>
              <a:rPr lang="pt-PT" baseline="0" dirty="0" err="1" smtClean="0"/>
              <a:t>afetado</a:t>
            </a:r>
            <a:r>
              <a:rPr lang="pt-PT" baseline="0" dirty="0" smtClean="0"/>
              <a:t> pela ansiedade, </a:t>
            </a:r>
            <a:r>
              <a:rPr lang="pt-PT" baseline="0" dirty="0" err="1" smtClean="0"/>
              <a:t>carencia</a:t>
            </a:r>
            <a:r>
              <a:rPr lang="pt-PT" baseline="0" dirty="0" smtClean="0"/>
              <a:t> de </a:t>
            </a:r>
            <a:r>
              <a:rPr lang="pt-PT" baseline="0" dirty="0" err="1" smtClean="0"/>
              <a:t>estrategias</a:t>
            </a:r>
            <a:r>
              <a:rPr lang="pt-PT" baseline="0" dirty="0" smtClean="0"/>
              <a:t> mentais e pobreza de </a:t>
            </a:r>
            <a:r>
              <a:rPr lang="pt-PT" baseline="0" dirty="0" err="1" smtClean="0"/>
              <a:t>automonitoramento</a:t>
            </a:r>
            <a:r>
              <a:rPr lang="pt-PT" baseline="0" dirty="0" smtClean="0"/>
              <a:t>.</a:t>
            </a:r>
          </a:p>
          <a:p>
            <a:r>
              <a:rPr lang="pt-PT" baseline="0" dirty="0" smtClean="0"/>
              <a:t>Velocidade de processamento – </a:t>
            </a:r>
            <a:r>
              <a:rPr lang="pt-PT" baseline="0" dirty="0" err="1" smtClean="0"/>
              <a:t>reflete</a:t>
            </a:r>
            <a:r>
              <a:rPr lang="pt-PT" baseline="0" dirty="0" smtClean="0"/>
              <a:t> velocidade psicomotora e velocidade mental para resolver problemas não verbais, avaliando também a capacidade de planear, organizar e desenvolver </a:t>
            </a:r>
            <a:r>
              <a:rPr lang="pt-PT" baseline="0" dirty="0" err="1" smtClean="0"/>
              <a:t>estrategias</a:t>
            </a:r>
            <a:r>
              <a:rPr lang="pt-PT" baseline="0" dirty="0" smtClean="0"/>
              <a:t>. Baixa </a:t>
            </a:r>
            <a:r>
              <a:rPr lang="pt-PT" baseline="0" dirty="0" err="1" smtClean="0"/>
              <a:t>pontuaçao</a:t>
            </a:r>
            <a:r>
              <a:rPr lang="pt-PT" baseline="0" dirty="0" smtClean="0"/>
              <a:t> neste </a:t>
            </a:r>
            <a:r>
              <a:rPr lang="pt-PT" baseline="0" dirty="0" err="1" smtClean="0"/>
              <a:t>indice</a:t>
            </a:r>
            <a:r>
              <a:rPr lang="pt-PT" baseline="0" dirty="0" smtClean="0"/>
              <a:t> </a:t>
            </a:r>
            <a:r>
              <a:rPr lang="pt-PT" baseline="0" dirty="0" err="1" smtClean="0"/>
              <a:t>reflete</a:t>
            </a:r>
            <a:r>
              <a:rPr lang="pt-PT" baseline="0" dirty="0" smtClean="0"/>
              <a:t>, geralmente, mau funcionamento motor.</a:t>
            </a:r>
            <a:endParaRPr lang="pt-PT" dirty="0"/>
          </a:p>
        </p:txBody>
      </p:sp>
      <p:sp>
        <p:nvSpPr>
          <p:cNvPr id="4" name="Marcador de Posição do Número do Diapositivo 3"/>
          <p:cNvSpPr>
            <a:spLocks noGrp="1"/>
          </p:cNvSpPr>
          <p:nvPr>
            <p:ph type="sldNum" sz="quarter" idx="10"/>
          </p:nvPr>
        </p:nvSpPr>
        <p:spPr/>
        <p:txBody>
          <a:bodyPr/>
          <a:lstStyle/>
          <a:p>
            <a:fld id="{96DD96B4-7F75-4D29-83E2-752DB9A67B76}" type="slidenum">
              <a:rPr lang="pt-PT" smtClean="0"/>
              <a:pPr/>
              <a:t>6</a:t>
            </a:fld>
            <a:endParaRPr lang="pt-P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pt-PT" dirty="0" smtClean="0"/>
              <a:t>ATENÇAO:</a:t>
            </a:r>
            <a:r>
              <a:rPr lang="pt-PT" baseline="0" dirty="0" smtClean="0"/>
              <a:t> O </a:t>
            </a:r>
            <a:r>
              <a:rPr lang="pt-PT" baseline="0" dirty="0" err="1" smtClean="0"/>
              <a:t>qi</a:t>
            </a:r>
            <a:r>
              <a:rPr lang="pt-PT" baseline="0" dirty="0" smtClean="0"/>
              <a:t> da escala completa não é o </a:t>
            </a:r>
            <a:r>
              <a:rPr lang="pt-PT" baseline="0" dirty="0" err="1" smtClean="0"/>
              <a:t>somatorio</a:t>
            </a:r>
            <a:r>
              <a:rPr lang="pt-PT" baseline="0" dirty="0" smtClean="0"/>
              <a:t> dos outros dois </a:t>
            </a:r>
            <a:r>
              <a:rPr lang="pt-PT" baseline="0" dirty="0" err="1" smtClean="0"/>
              <a:t>Qis</a:t>
            </a:r>
            <a:r>
              <a:rPr lang="pt-PT" baseline="0" dirty="0" smtClean="0"/>
              <a:t> mas sim o </a:t>
            </a:r>
            <a:r>
              <a:rPr lang="pt-PT" baseline="0" dirty="0" err="1" smtClean="0"/>
              <a:t>somatorio</a:t>
            </a:r>
            <a:r>
              <a:rPr lang="pt-PT" baseline="0" dirty="0" smtClean="0"/>
              <a:t> dos resultados padronizados dos 11 </a:t>
            </a:r>
            <a:r>
              <a:rPr lang="pt-PT" baseline="0" dirty="0" err="1" smtClean="0"/>
              <a:t>subtestes</a:t>
            </a:r>
            <a:r>
              <a:rPr lang="pt-PT" baseline="0" dirty="0" smtClean="0"/>
              <a:t> </a:t>
            </a:r>
            <a:r>
              <a:rPr lang="pt-PT" baseline="0" dirty="0" err="1" smtClean="0"/>
              <a:t>obrigatorios</a:t>
            </a:r>
            <a:endParaRPr lang="pt-PT" dirty="0"/>
          </a:p>
        </p:txBody>
      </p:sp>
      <p:sp>
        <p:nvSpPr>
          <p:cNvPr id="4" name="Marcador de Posição do Número do Diapositivo 3"/>
          <p:cNvSpPr>
            <a:spLocks noGrp="1"/>
          </p:cNvSpPr>
          <p:nvPr>
            <p:ph type="sldNum" sz="quarter" idx="10"/>
          </p:nvPr>
        </p:nvSpPr>
        <p:spPr/>
        <p:txBody>
          <a:bodyPr/>
          <a:lstStyle/>
          <a:p>
            <a:fld id="{96DD96B4-7F75-4D29-83E2-752DB9A67B76}" type="slidenum">
              <a:rPr lang="pt-PT" smtClean="0"/>
              <a:pPr/>
              <a:t>8</a:t>
            </a:fld>
            <a:endParaRPr lang="pt-PT"/>
          </a:p>
        </p:txBody>
      </p:sp>
    </p:spTree>
    <p:extLst>
      <p:ext uri="{BB962C8B-B14F-4D97-AF65-F5344CB8AC3E}">
        <p14:creationId xmlns:p14="http://schemas.microsoft.com/office/powerpoint/2010/main" val="1150819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dirty="0" smtClean="0"/>
              <a:t>É importante que o administrador decida qual o tipo de pontuação que necessita antes de começar a administrar a prova.</a:t>
            </a:r>
            <a:r>
              <a:rPr lang="pt-PT" baseline="0" dirty="0" smtClean="0"/>
              <a:t> Esta decisão deve basear-se nos motivos para o pedido do exame e nos objectivos pretendidos com a aplicação. Se o examinador tiver dúvidas quanto ao tipo de informação pretendida é preferível que administre o conjunto dos 13 </a:t>
            </a:r>
            <a:r>
              <a:rPr lang="pt-PT" baseline="0" dirty="0" err="1" smtClean="0"/>
              <a:t>subtestes</a:t>
            </a:r>
            <a:r>
              <a:rPr lang="pt-PT" baseline="0" dirty="0" smtClean="0"/>
              <a:t>. </a:t>
            </a:r>
          </a:p>
          <a:p>
            <a:r>
              <a:rPr lang="pt-PT" baseline="0" dirty="0" smtClean="0"/>
              <a:t>O </a:t>
            </a:r>
            <a:r>
              <a:rPr lang="pt-PT" baseline="0" dirty="0" err="1" smtClean="0"/>
              <a:t>subteste</a:t>
            </a:r>
            <a:r>
              <a:rPr lang="pt-PT" baseline="0" dirty="0" smtClean="0"/>
              <a:t> 14 (Composição de Objectos) é opcional. É aplicado conforme o desejo do administrador. O resultado padronizado deste </a:t>
            </a:r>
            <a:r>
              <a:rPr lang="pt-PT" baseline="0" dirty="0" err="1" smtClean="0"/>
              <a:t>subteste</a:t>
            </a:r>
            <a:r>
              <a:rPr lang="pt-PT" baseline="0" dirty="0" smtClean="0"/>
              <a:t> não entra no cálculo de </a:t>
            </a:r>
            <a:r>
              <a:rPr lang="pt-PT" baseline="0" dirty="0" err="1" smtClean="0"/>
              <a:t>QIs</a:t>
            </a:r>
            <a:r>
              <a:rPr lang="pt-PT" baseline="0" dirty="0" smtClean="0"/>
              <a:t> nem dos Índices Factoriais mas pode administrar-se para obter uma representação mais rica dos sujeitos examinados. </a:t>
            </a:r>
          </a:p>
          <a:p>
            <a:endParaRPr lang="pt-PT" dirty="0"/>
          </a:p>
        </p:txBody>
      </p:sp>
      <p:sp>
        <p:nvSpPr>
          <p:cNvPr id="4" name="Marcador de Posição do Número do Diapositivo 3"/>
          <p:cNvSpPr>
            <a:spLocks noGrp="1"/>
          </p:cNvSpPr>
          <p:nvPr>
            <p:ph type="sldNum" sz="quarter" idx="10"/>
          </p:nvPr>
        </p:nvSpPr>
        <p:spPr/>
        <p:txBody>
          <a:bodyPr/>
          <a:lstStyle/>
          <a:p>
            <a:fld id="{96DD96B4-7F75-4D29-83E2-752DB9A67B76}" type="slidenum">
              <a:rPr lang="pt-PT" smtClean="0"/>
              <a:pPr/>
              <a:t>10</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pt-PT" smtClean="0"/>
              <a:t>Clique para editar o estilo</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en-US" dirty="0"/>
          </a:p>
        </p:txBody>
      </p:sp>
      <p:sp>
        <p:nvSpPr>
          <p:cNvPr id="7" name="Date Placeholder 6"/>
          <p:cNvSpPr>
            <a:spLocks noGrp="1"/>
          </p:cNvSpPr>
          <p:nvPr>
            <p:ph type="dt" sz="half" idx="10"/>
          </p:nvPr>
        </p:nvSpPr>
        <p:spPr/>
        <p:txBody>
          <a:bodyPr/>
          <a:lstStyle/>
          <a:p>
            <a:fld id="{3E8AAF5F-EC83-4C40-9ADE-F36E03CE4455}" type="datetimeFigureOut">
              <a:rPr lang="pt-PT" smtClean="0"/>
              <a:pPr/>
              <a:t>23-11-2012</a:t>
            </a:fld>
            <a:endParaRPr lang="pt-PT"/>
          </a:p>
        </p:txBody>
      </p:sp>
      <p:sp>
        <p:nvSpPr>
          <p:cNvPr id="8" name="Slide Number Placeholder 7"/>
          <p:cNvSpPr>
            <a:spLocks noGrp="1"/>
          </p:cNvSpPr>
          <p:nvPr>
            <p:ph type="sldNum" sz="quarter" idx="11"/>
          </p:nvPr>
        </p:nvSpPr>
        <p:spPr/>
        <p:txBody>
          <a:bodyPr/>
          <a:lstStyle/>
          <a:p>
            <a:fld id="{9B3A0851-58F5-4BF7-8ABB-B2FBBA13460A}" type="slidenum">
              <a:rPr lang="pt-PT" smtClean="0"/>
              <a:pPr/>
              <a:t>‹nº›</a:t>
            </a:fld>
            <a:endParaRPr lang="pt-PT"/>
          </a:p>
        </p:txBody>
      </p:sp>
      <p:sp>
        <p:nvSpPr>
          <p:cNvPr id="9" name="Footer Placeholder 8"/>
          <p:cNvSpPr>
            <a:spLocks noGrp="1"/>
          </p:cNvSpPr>
          <p:nvPr>
            <p:ph type="ftr" sz="quarter" idx="12"/>
          </p:nvPr>
        </p:nvSpPr>
        <p:spPr/>
        <p:txBody>
          <a:bodyPr/>
          <a:lstStyle/>
          <a:p>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Vertical Text Placeholder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Date Placeholder 3"/>
          <p:cNvSpPr>
            <a:spLocks noGrp="1"/>
          </p:cNvSpPr>
          <p:nvPr>
            <p:ph type="dt" sz="half" idx="10"/>
          </p:nvPr>
        </p:nvSpPr>
        <p:spPr/>
        <p:txBody>
          <a:bodyPr/>
          <a:lstStyle/>
          <a:p>
            <a:fld id="{3E8AAF5F-EC83-4C40-9ADE-F36E03CE4455}" type="datetimeFigureOut">
              <a:rPr lang="pt-PT" smtClean="0"/>
              <a:pPr/>
              <a:t>23-11-2012</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B3A0851-58F5-4BF7-8ABB-B2FBBA13460A}"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PT" smtClean="0"/>
              <a:t>Clique para editar o estilo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Date Placeholder 3"/>
          <p:cNvSpPr>
            <a:spLocks noGrp="1"/>
          </p:cNvSpPr>
          <p:nvPr>
            <p:ph type="dt" sz="half" idx="10"/>
          </p:nvPr>
        </p:nvSpPr>
        <p:spPr/>
        <p:txBody>
          <a:bodyPr/>
          <a:lstStyle/>
          <a:p>
            <a:fld id="{3E8AAF5F-EC83-4C40-9ADE-F36E03CE4455}" type="datetimeFigureOut">
              <a:rPr lang="pt-PT" smtClean="0"/>
              <a:pPr/>
              <a:t>23-11-2012</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B3A0851-58F5-4BF7-8ABB-B2FBBA13460A}" type="slidenum">
              <a:rPr lang="pt-PT" smtClean="0"/>
              <a:pPr/>
              <a:t>‹nº›</a:t>
            </a:fld>
            <a:endParaRPr lang="pt-P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pt-PT" smtClean="0"/>
              <a:t>Clique para editar o estilo</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en-US" dirty="0"/>
          </a:p>
        </p:txBody>
      </p:sp>
      <p:sp>
        <p:nvSpPr>
          <p:cNvPr id="7" name="Date Placeholder 6"/>
          <p:cNvSpPr>
            <a:spLocks noGrp="1"/>
          </p:cNvSpPr>
          <p:nvPr>
            <p:ph type="dt" sz="half" idx="10"/>
          </p:nvPr>
        </p:nvSpPr>
        <p:spPr/>
        <p:txBody>
          <a:bodyPr/>
          <a:lstStyle/>
          <a:p>
            <a:fld id="{3E8AAF5F-EC83-4C40-9ADE-F36E03CE4455}" type="datetimeFigureOut">
              <a:rPr lang="pt-PT" smtClean="0">
                <a:solidFill>
                  <a:prstClr val="black">
                    <a:lumMod val="65000"/>
                    <a:lumOff val="35000"/>
                  </a:prstClr>
                </a:solidFill>
              </a:rPr>
              <a:pPr/>
              <a:t>23-11-2012</a:t>
            </a:fld>
            <a:endParaRPr lang="pt-PT">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9B3A0851-58F5-4BF7-8ABB-B2FBBA13460A}" type="slidenum">
              <a:rPr lang="pt-PT" smtClean="0">
                <a:solidFill>
                  <a:prstClr val="black">
                    <a:lumMod val="65000"/>
                    <a:lumOff val="35000"/>
                  </a:prstClr>
                </a:solidFill>
              </a:rPr>
              <a:pPr/>
              <a:t>‹nº›</a:t>
            </a:fld>
            <a:endParaRPr lang="pt-PT">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pt-PT">
              <a:solidFill>
                <a:prstClr val="black">
                  <a:lumMod val="65000"/>
                  <a:lumOff val="35000"/>
                </a:prstClr>
              </a:solidFill>
            </a:endParaRPr>
          </a:p>
        </p:txBody>
      </p:sp>
    </p:spTree>
    <p:extLst>
      <p:ext uri="{BB962C8B-B14F-4D97-AF65-F5344CB8AC3E}">
        <p14:creationId xmlns:p14="http://schemas.microsoft.com/office/powerpoint/2010/main" val="2130771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smtClean="0"/>
          </a:p>
        </p:txBody>
      </p:sp>
      <p:sp>
        <p:nvSpPr>
          <p:cNvPr id="4" name="Date Placeholder 3"/>
          <p:cNvSpPr>
            <a:spLocks noGrp="1"/>
          </p:cNvSpPr>
          <p:nvPr>
            <p:ph type="dt" sz="half" idx="10"/>
          </p:nvPr>
        </p:nvSpPr>
        <p:spPr/>
        <p:txBody>
          <a:bodyPr/>
          <a:lstStyle/>
          <a:p>
            <a:fld id="{3E8AAF5F-EC83-4C40-9ADE-F36E03CE4455}" type="datetimeFigureOut">
              <a:rPr lang="pt-PT" smtClean="0">
                <a:solidFill>
                  <a:prstClr val="black">
                    <a:lumMod val="65000"/>
                    <a:lumOff val="35000"/>
                  </a:prstClr>
                </a:solidFill>
              </a:rPr>
              <a:pPr/>
              <a:t>23-11-2012</a:t>
            </a:fld>
            <a:endParaRPr lang="pt-PT">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pt-PT">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9B3A0851-58F5-4BF7-8ABB-B2FBBA13460A}" type="slidenum">
              <a:rPr lang="pt-PT" smtClean="0">
                <a:solidFill>
                  <a:prstClr val="black">
                    <a:lumMod val="65000"/>
                    <a:lumOff val="35000"/>
                  </a:prstClr>
                </a:solidFill>
              </a:rPr>
              <a:pPr/>
              <a:t>‹nº›</a:t>
            </a:fld>
            <a:endParaRPr lang="pt-PT">
              <a:solidFill>
                <a:prstClr val="black">
                  <a:lumMod val="65000"/>
                  <a:lumOff val="35000"/>
                </a:prstClr>
              </a:solidFill>
            </a:endParaRPr>
          </a:p>
        </p:txBody>
      </p:sp>
    </p:spTree>
    <p:extLst>
      <p:ext uri="{BB962C8B-B14F-4D97-AF65-F5344CB8AC3E}">
        <p14:creationId xmlns:p14="http://schemas.microsoft.com/office/powerpoint/2010/main" val="80196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pt-PT" smtClean="0"/>
              <a:t>Clique para editar o estilo</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Date Placeholder 3"/>
          <p:cNvSpPr>
            <a:spLocks noGrp="1"/>
          </p:cNvSpPr>
          <p:nvPr>
            <p:ph type="dt" sz="half" idx="10"/>
          </p:nvPr>
        </p:nvSpPr>
        <p:spPr/>
        <p:txBody>
          <a:bodyPr/>
          <a:lstStyle/>
          <a:p>
            <a:fld id="{3E8AAF5F-EC83-4C40-9ADE-F36E03CE4455}" type="datetimeFigureOut">
              <a:rPr lang="pt-PT" smtClean="0">
                <a:solidFill>
                  <a:prstClr val="black">
                    <a:lumMod val="65000"/>
                    <a:lumOff val="35000"/>
                  </a:prstClr>
                </a:solidFill>
              </a:rPr>
              <a:pPr/>
              <a:t>23-11-2012</a:t>
            </a:fld>
            <a:endParaRPr lang="pt-PT">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pt-PT">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9B3A0851-58F5-4BF7-8ABB-B2FBBA13460A}" type="slidenum">
              <a:rPr lang="pt-PT" smtClean="0">
                <a:solidFill>
                  <a:prstClr val="black">
                    <a:lumMod val="65000"/>
                    <a:lumOff val="35000"/>
                  </a:prstClr>
                </a:solidFill>
              </a:rPr>
              <a:pPr/>
              <a:t>‹nº›</a:t>
            </a:fld>
            <a:endParaRPr lang="pt-PT">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2082060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smtClean="0"/>
          </a:p>
        </p:txBody>
      </p:sp>
      <p:sp>
        <p:nvSpPr>
          <p:cNvPr id="5" name="Date Placeholder 4"/>
          <p:cNvSpPr>
            <a:spLocks noGrp="1"/>
          </p:cNvSpPr>
          <p:nvPr>
            <p:ph type="dt" sz="half" idx="10"/>
          </p:nvPr>
        </p:nvSpPr>
        <p:spPr/>
        <p:txBody>
          <a:bodyPr/>
          <a:lstStyle/>
          <a:p>
            <a:fld id="{3E8AAF5F-EC83-4C40-9ADE-F36E03CE4455}" type="datetimeFigureOut">
              <a:rPr lang="pt-PT" smtClean="0">
                <a:solidFill>
                  <a:prstClr val="black">
                    <a:lumMod val="65000"/>
                    <a:lumOff val="35000"/>
                  </a:prstClr>
                </a:solidFill>
              </a:rPr>
              <a:pPr/>
              <a:t>23-11-2012</a:t>
            </a:fld>
            <a:endParaRPr lang="pt-PT">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pt-PT">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9B3A0851-58F5-4BF7-8ABB-B2FBBA13460A}" type="slidenum">
              <a:rPr lang="pt-PT" smtClean="0">
                <a:solidFill>
                  <a:prstClr val="black">
                    <a:lumMod val="65000"/>
                    <a:lumOff val="35000"/>
                  </a:prstClr>
                </a:solidFill>
              </a:rPr>
              <a:pPr/>
              <a:t>‹nº›</a:t>
            </a:fld>
            <a:endParaRPr lang="pt-PT">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Tree>
    <p:extLst>
      <p:ext uri="{BB962C8B-B14F-4D97-AF65-F5344CB8AC3E}">
        <p14:creationId xmlns:p14="http://schemas.microsoft.com/office/powerpoint/2010/main" val="119440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smtClean="0"/>
              <a:t>Clique para editar o estilo</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7" name="Date Placeholder 6"/>
          <p:cNvSpPr>
            <a:spLocks noGrp="1"/>
          </p:cNvSpPr>
          <p:nvPr>
            <p:ph type="dt" sz="half" idx="10"/>
          </p:nvPr>
        </p:nvSpPr>
        <p:spPr/>
        <p:txBody>
          <a:bodyPr/>
          <a:lstStyle/>
          <a:p>
            <a:fld id="{3E8AAF5F-EC83-4C40-9ADE-F36E03CE4455}" type="datetimeFigureOut">
              <a:rPr lang="pt-PT" smtClean="0">
                <a:solidFill>
                  <a:prstClr val="black">
                    <a:lumMod val="65000"/>
                    <a:lumOff val="35000"/>
                  </a:prstClr>
                </a:solidFill>
              </a:rPr>
              <a:pPr/>
              <a:t>23-11-2012</a:t>
            </a:fld>
            <a:endParaRPr lang="pt-PT">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pt-PT">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9B3A0851-58F5-4BF7-8ABB-B2FBBA13460A}" type="slidenum">
              <a:rPr lang="pt-PT" smtClean="0">
                <a:solidFill>
                  <a:prstClr val="black">
                    <a:lumMod val="65000"/>
                    <a:lumOff val="35000"/>
                  </a:prstClr>
                </a:solidFill>
              </a:rPr>
              <a:pPr/>
              <a:t>‹nº›</a:t>
            </a:fld>
            <a:endParaRPr lang="pt-PT">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Tree>
    <p:extLst>
      <p:ext uri="{BB962C8B-B14F-4D97-AF65-F5344CB8AC3E}">
        <p14:creationId xmlns:p14="http://schemas.microsoft.com/office/powerpoint/2010/main" val="39607453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Date Placeholder 2"/>
          <p:cNvSpPr>
            <a:spLocks noGrp="1"/>
          </p:cNvSpPr>
          <p:nvPr>
            <p:ph type="dt" sz="half" idx="10"/>
          </p:nvPr>
        </p:nvSpPr>
        <p:spPr/>
        <p:txBody>
          <a:bodyPr/>
          <a:lstStyle/>
          <a:p>
            <a:fld id="{3E8AAF5F-EC83-4C40-9ADE-F36E03CE4455}" type="datetimeFigureOut">
              <a:rPr lang="pt-PT" smtClean="0">
                <a:solidFill>
                  <a:prstClr val="black">
                    <a:lumMod val="65000"/>
                    <a:lumOff val="35000"/>
                  </a:prstClr>
                </a:solidFill>
              </a:rPr>
              <a:pPr/>
              <a:t>23-11-2012</a:t>
            </a:fld>
            <a:endParaRPr lang="pt-PT">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pt-PT">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9B3A0851-58F5-4BF7-8ABB-B2FBBA13460A}" type="slidenum">
              <a:rPr lang="pt-PT" smtClean="0">
                <a:solidFill>
                  <a:prstClr val="black">
                    <a:lumMod val="65000"/>
                    <a:lumOff val="35000"/>
                  </a:prstClr>
                </a:solidFill>
              </a:rPr>
              <a:pPr/>
              <a:t>‹nº›</a:t>
            </a:fld>
            <a:endParaRPr lang="pt-PT">
              <a:solidFill>
                <a:prstClr val="black">
                  <a:lumMod val="65000"/>
                  <a:lumOff val="35000"/>
                </a:prstClr>
              </a:solidFill>
            </a:endParaRPr>
          </a:p>
        </p:txBody>
      </p:sp>
    </p:spTree>
    <p:extLst>
      <p:ext uri="{BB962C8B-B14F-4D97-AF65-F5344CB8AC3E}">
        <p14:creationId xmlns:p14="http://schemas.microsoft.com/office/powerpoint/2010/main" val="31972871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8AAF5F-EC83-4C40-9ADE-F36E03CE4455}" type="datetimeFigureOut">
              <a:rPr lang="pt-PT" smtClean="0">
                <a:solidFill>
                  <a:prstClr val="black">
                    <a:lumMod val="65000"/>
                    <a:lumOff val="35000"/>
                  </a:prstClr>
                </a:solidFill>
              </a:rPr>
              <a:pPr/>
              <a:t>23-11-2012</a:t>
            </a:fld>
            <a:endParaRPr lang="pt-PT">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pt-PT">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9B3A0851-58F5-4BF7-8ABB-B2FBBA13460A}" type="slidenum">
              <a:rPr lang="pt-PT" smtClean="0">
                <a:solidFill>
                  <a:prstClr val="black">
                    <a:lumMod val="65000"/>
                    <a:lumOff val="35000"/>
                  </a:prstClr>
                </a:solidFill>
              </a:rPr>
              <a:pPr/>
              <a:t>‹nº›</a:t>
            </a:fld>
            <a:endParaRPr lang="pt-PT">
              <a:solidFill>
                <a:prstClr val="black">
                  <a:lumMod val="65000"/>
                  <a:lumOff val="35000"/>
                </a:prstClr>
              </a:solidFill>
            </a:endParaRPr>
          </a:p>
        </p:txBody>
      </p:sp>
    </p:spTree>
    <p:extLst>
      <p:ext uri="{BB962C8B-B14F-4D97-AF65-F5344CB8AC3E}">
        <p14:creationId xmlns:p14="http://schemas.microsoft.com/office/powerpoint/2010/main" val="3093921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pt-PT" smtClean="0"/>
              <a:t>Clique para editar o estilo</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Date Placeholder 4"/>
          <p:cNvSpPr>
            <a:spLocks noGrp="1"/>
          </p:cNvSpPr>
          <p:nvPr>
            <p:ph type="dt" sz="half" idx="10"/>
          </p:nvPr>
        </p:nvSpPr>
        <p:spPr/>
        <p:txBody>
          <a:bodyPr/>
          <a:lstStyle/>
          <a:p>
            <a:fld id="{3E8AAF5F-EC83-4C40-9ADE-F36E03CE4455}" type="datetimeFigureOut">
              <a:rPr lang="pt-PT" smtClean="0">
                <a:solidFill>
                  <a:prstClr val="black">
                    <a:lumMod val="65000"/>
                    <a:lumOff val="35000"/>
                  </a:prstClr>
                </a:solidFill>
              </a:rPr>
              <a:pPr/>
              <a:t>23-11-2012</a:t>
            </a:fld>
            <a:endParaRPr lang="pt-PT">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pt-PT">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9B3A0851-58F5-4BF7-8ABB-B2FBBA13460A}" type="slidenum">
              <a:rPr lang="pt-PT" smtClean="0">
                <a:solidFill>
                  <a:prstClr val="black">
                    <a:lumMod val="65000"/>
                    <a:lumOff val="35000"/>
                  </a:prstClr>
                </a:solidFill>
              </a:rPr>
              <a:pPr/>
              <a:t>‹nº›</a:t>
            </a:fld>
            <a:endParaRPr lang="pt-PT">
              <a:solidFill>
                <a:prstClr val="black">
                  <a:lumMod val="65000"/>
                  <a:lumOff val="35000"/>
                </a:prstClr>
              </a:solidFill>
            </a:endParaRPr>
          </a:p>
        </p:txBody>
      </p:sp>
    </p:spTree>
    <p:extLst>
      <p:ext uri="{BB962C8B-B14F-4D97-AF65-F5344CB8AC3E}">
        <p14:creationId xmlns:p14="http://schemas.microsoft.com/office/powerpoint/2010/main" val="127464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smtClean="0"/>
          </a:p>
        </p:txBody>
      </p:sp>
      <p:sp>
        <p:nvSpPr>
          <p:cNvPr id="4" name="Date Placeholder 3"/>
          <p:cNvSpPr>
            <a:spLocks noGrp="1"/>
          </p:cNvSpPr>
          <p:nvPr>
            <p:ph type="dt" sz="half" idx="10"/>
          </p:nvPr>
        </p:nvSpPr>
        <p:spPr/>
        <p:txBody>
          <a:bodyPr/>
          <a:lstStyle/>
          <a:p>
            <a:fld id="{3E8AAF5F-EC83-4C40-9ADE-F36E03CE4455}" type="datetimeFigureOut">
              <a:rPr lang="pt-PT" smtClean="0"/>
              <a:pPr/>
              <a:t>23-11-2012</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B3A0851-58F5-4BF7-8ABB-B2FBBA13460A}" type="slidenum">
              <a:rPr lang="pt-PT" smtClean="0"/>
              <a:pPr/>
              <a:t>‹nº›</a:t>
            </a:fld>
            <a:endParaRPr lang="pt-P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pt-PT" smtClean="0"/>
              <a:t>Clique para editar o estilo</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smtClean="0"/>
              <a:t>Clique no ícone para adicionar uma imagem</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Date Placeholder 4"/>
          <p:cNvSpPr>
            <a:spLocks noGrp="1"/>
          </p:cNvSpPr>
          <p:nvPr>
            <p:ph type="dt" sz="half" idx="10"/>
          </p:nvPr>
        </p:nvSpPr>
        <p:spPr/>
        <p:txBody>
          <a:bodyPr/>
          <a:lstStyle/>
          <a:p>
            <a:fld id="{3E8AAF5F-EC83-4C40-9ADE-F36E03CE4455}" type="datetimeFigureOut">
              <a:rPr lang="pt-PT" smtClean="0">
                <a:solidFill>
                  <a:prstClr val="black">
                    <a:lumMod val="65000"/>
                    <a:lumOff val="35000"/>
                  </a:prstClr>
                </a:solidFill>
              </a:rPr>
              <a:pPr/>
              <a:t>23-11-2012</a:t>
            </a:fld>
            <a:endParaRPr lang="pt-PT">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pt-PT">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9B3A0851-58F5-4BF7-8ABB-B2FBBA13460A}" type="slidenum">
              <a:rPr lang="pt-PT" smtClean="0">
                <a:solidFill>
                  <a:prstClr val="black">
                    <a:lumMod val="65000"/>
                    <a:lumOff val="35000"/>
                  </a:prstClr>
                </a:solidFill>
              </a:rPr>
              <a:pPr/>
              <a:t>‹nº›</a:t>
            </a:fld>
            <a:endParaRPr lang="pt-PT">
              <a:solidFill>
                <a:prstClr val="black">
                  <a:lumMod val="65000"/>
                  <a:lumOff val="35000"/>
                </a:prstClr>
              </a:solidFill>
            </a:endParaRPr>
          </a:p>
        </p:txBody>
      </p:sp>
    </p:spTree>
    <p:extLst>
      <p:ext uri="{BB962C8B-B14F-4D97-AF65-F5344CB8AC3E}">
        <p14:creationId xmlns:p14="http://schemas.microsoft.com/office/powerpoint/2010/main" val="14194563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Vertical Text Placeholder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Date Placeholder 3"/>
          <p:cNvSpPr>
            <a:spLocks noGrp="1"/>
          </p:cNvSpPr>
          <p:nvPr>
            <p:ph type="dt" sz="half" idx="10"/>
          </p:nvPr>
        </p:nvSpPr>
        <p:spPr/>
        <p:txBody>
          <a:bodyPr/>
          <a:lstStyle/>
          <a:p>
            <a:fld id="{3E8AAF5F-EC83-4C40-9ADE-F36E03CE4455}" type="datetimeFigureOut">
              <a:rPr lang="pt-PT" smtClean="0">
                <a:solidFill>
                  <a:prstClr val="black">
                    <a:lumMod val="65000"/>
                    <a:lumOff val="35000"/>
                  </a:prstClr>
                </a:solidFill>
              </a:rPr>
              <a:pPr/>
              <a:t>23-11-2012</a:t>
            </a:fld>
            <a:endParaRPr lang="pt-PT">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pt-PT">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9B3A0851-58F5-4BF7-8ABB-B2FBBA13460A}" type="slidenum">
              <a:rPr lang="pt-PT" smtClean="0">
                <a:solidFill>
                  <a:prstClr val="black">
                    <a:lumMod val="65000"/>
                    <a:lumOff val="35000"/>
                  </a:prstClr>
                </a:solidFill>
              </a:rPr>
              <a:pPr/>
              <a:t>‹nº›</a:t>
            </a:fld>
            <a:endParaRPr lang="pt-PT">
              <a:solidFill>
                <a:prstClr val="black">
                  <a:lumMod val="65000"/>
                  <a:lumOff val="35000"/>
                </a:prstClr>
              </a:solidFill>
            </a:endParaRPr>
          </a:p>
        </p:txBody>
      </p:sp>
    </p:spTree>
    <p:extLst>
      <p:ext uri="{BB962C8B-B14F-4D97-AF65-F5344CB8AC3E}">
        <p14:creationId xmlns:p14="http://schemas.microsoft.com/office/powerpoint/2010/main" val="11539959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PT" smtClean="0"/>
              <a:t>Clique para editar o estilo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Date Placeholder 3"/>
          <p:cNvSpPr>
            <a:spLocks noGrp="1"/>
          </p:cNvSpPr>
          <p:nvPr>
            <p:ph type="dt" sz="half" idx="10"/>
          </p:nvPr>
        </p:nvSpPr>
        <p:spPr/>
        <p:txBody>
          <a:bodyPr/>
          <a:lstStyle/>
          <a:p>
            <a:fld id="{3E8AAF5F-EC83-4C40-9ADE-F36E03CE4455}" type="datetimeFigureOut">
              <a:rPr lang="pt-PT" smtClean="0">
                <a:solidFill>
                  <a:prstClr val="black">
                    <a:lumMod val="65000"/>
                    <a:lumOff val="35000"/>
                  </a:prstClr>
                </a:solidFill>
              </a:rPr>
              <a:pPr/>
              <a:t>23-11-2012</a:t>
            </a:fld>
            <a:endParaRPr lang="pt-PT">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pt-PT">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9B3A0851-58F5-4BF7-8ABB-B2FBBA13460A}" type="slidenum">
              <a:rPr lang="pt-PT" smtClean="0">
                <a:solidFill>
                  <a:prstClr val="black">
                    <a:lumMod val="65000"/>
                    <a:lumOff val="35000"/>
                  </a:prstClr>
                </a:solidFill>
              </a:rPr>
              <a:pPr/>
              <a:t>‹nº›</a:t>
            </a:fld>
            <a:endParaRPr lang="pt-PT">
              <a:solidFill>
                <a:prstClr val="black">
                  <a:lumMod val="65000"/>
                  <a:lumOff val="35000"/>
                </a:prstClr>
              </a:solidFill>
            </a:endParaRPr>
          </a:p>
        </p:txBody>
      </p:sp>
    </p:spTree>
    <p:extLst>
      <p:ext uri="{BB962C8B-B14F-4D97-AF65-F5344CB8AC3E}">
        <p14:creationId xmlns:p14="http://schemas.microsoft.com/office/powerpoint/2010/main" val="1210380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pt-PT" smtClean="0"/>
              <a:t>Clique para editar o estilo</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Date Placeholder 3"/>
          <p:cNvSpPr>
            <a:spLocks noGrp="1"/>
          </p:cNvSpPr>
          <p:nvPr>
            <p:ph type="dt" sz="half" idx="10"/>
          </p:nvPr>
        </p:nvSpPr>
        <p:spPr/>
        <p:txBody>
          <a:bodyPr/>
          <a:lstStyle/>
          <a:p>
            <a:fld id="{3E8AAF5F-EC83-4C40-9ADE-F36E03CE4455}" type="datetimeFigureOut">
              <a:rPr lang="pt-PT" smtClean="0"/>
              <a:pPr/>
              <a:t>23-11-2012</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B3A0851-58F5-4BF7-8ABB-B2FBBA13460A}" type="slidenum">
              <a:rPr lang="pt-PT" smtClean="0"/>
              <a:pPr/>
              <a:t>‹nº›</a:t>
            </a:fld>
            <a:endParaRPr lang="pt-PT"/>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smtClean="0"/>
          </a:p>
        </p:txBody>
      </p:sp>
      <p:sp>
        <p:nvSpPr>
          <p:cNvPr id="5" name="Date Placeholder 4"/>
          <p:cNvSpPr>
            <a:spLocks noGrp="1"/>
          </p:cNvSpPr>
          <p:nvPr>
            <p:ph type="dt" sz="half" idx="10"/>
          </p:nvPr>
        </p:nvSpPr>
        <p:spPr/>
        <p:txBody>
          <a:bodyPr/>
          <a:lstStyle/>
          <a:p>
            <a:fld id="{3E8AAF5F-EC83-4C40-9ADE-F36E03CE4455}" type="datetimeFigureOut">
              <a:rPr lang="pt-PT" smtClean="0"/>
              <a:pPr/>
              <a:t>23-11-2012</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9B3A0851-58F5-4BF7-8ABB-B2FBBA13460A}" type="slidenum">
              <a:rPr lang="pt-PT" smtClean="0"/>
              <a:pPr/>
              <a:t>‹nº›</a:t>
            </a:fld>
            <a:endParaRPr lang="pt-PT"/>
          </a:p>
        </p:txBody>
      </p:sp>
      <p:sp>
        <p:nvSpPr>
          <p:cNvPr id="9" name="Content Placeholder 8"/>
          <p:cNvSpPr>
            <a:spLocks noGrp="1"/>
          </p:cNvSpPr>
          <p:nvPr>
            <p:ph sz="quarter" idx="13"/>
          </p:nvPr>
        </p:nvSpPr>
        <p:spPr>
          <a:xfrm>
            <a:off x="365760" y="1600200"/>
            <a:ext cx="4041648" cy="452628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smtClean="0"/>
              <a:t>Clique para editar o estilo</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7" name="Date Placeholder 6"/>
          <p:cNvSpPr>
            <a:spLocks noGrp="1"/>
          </p:cNvSpPr>
          <p:nvPr>
            <p:ph type="dt" sz="half" idx="10"/>
          </p:nvPr>
        </p:nvSpPr>
        <p:spPr/>
        <p:txBody>
          <a:bodyPr/>
          <a:lstStyle/>
          <a:p>
            <a:fld id="{3E8AAF5F-EC83-4C40-9ADE-F36E03CE4455}" type="datetimeFigureOut">
              <a:rPr lang="pt-PT" smtClean="0"/>
              <a:pPr/>
              <a:t>23-11-2012</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9B3A0851-58F5-4BF7-8ABB-B2FBBA13460A}" type="slidenum">
              <a:rPr lang="pt-PT" smtClean="0"/>
              <a:pPr/>
              <a:t>‹nº›</a:t>
            </a:fld>
            <a:endParaRPr lang="pt-PT"/>
          </a:p>
        </p:txBody>
      </p:sp>
      <p:sp>
        <p:nvSpPr>
          <p:cNvPr id="11" name="Content Placeholder 10"/>
          <p:cNvSpPr>
            <a:spLocks noGrp="1"/>
          </p:cNvSpPr>
          <p:nvPr>
            <p:ph sz="quarter" idx="13"/>
          </p:nvPr>
        </p:nvSpPr>
        <p:spPr>
          <a:xfrm>
            <a:off x="457200" y="2212848"/>
            <a:ext cx="4041648" cy="3913632"/>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Date Placeholder 2"/>
          <p:cNvSpPr>
            <a:spLocks noGrp="1"/>
          </p:cNvSpPr>
          <p:nvPr>
            <p:ph type="dt" sz="half" idx="10"/>
          </p:nvPr>
        </p:nvSpPr>
        <p:spPr/>
        <p:txBody>
          <a:bodyPr/>
          <a:lstStyle/>
          <a:p>
            <a:fld id="{3E8AAF5F-EC83-4C40-9ADE-F36E03CE4455}" type="datetimeFigureOut">
              <a:rPr lang="pt-PT" smtClean="0"/>
              <a:pPr/>
              <a:t>23-11-2012</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9B3A0851-58F5-4BF7-8ABB-B2FBBA13460A}"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8AAF5F-EC83-4C40-9ADE-F36E03CE4455}" type="datetimeFigureOut">
              <a:rPr lang="pt-PT" smtClean="0"/>
              <a:pPr/>
              <a:t>23-11-2012</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9B3A0851-58F5-4BF7-8ABB-B2FBBA13460A}"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pt-PT" smtClean="0"/>
              <a:t>Clique para editar o estilo</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Date Placeholder 4"/>
          <p:cNvSpPr>
            <a:spLocks noGrp="1"/>
          </p:cNvSpPr>
          <p:nvPr>
            <p:ph type="dt" sz="half" idx="10"/>
          </p:nvPr>
        </p:nvSpPr>
        <p:spPr/>
        <p:txBody>
          <a:bodyPr/>
          <a:lstStyle/>
          <a:p>
            <a:fld id="{3E8AAF5F-EC83-4C40-9ADE-F36E03CE4455}" type="datetimeFigureOut">
              <a:rPr lang="pt-PT" smtClean="0"/>
              <a:pPr/>
              <a:t>23-11-2012</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9B3A0851-58F5-4BF7-8ABB-B2FBBA13460A}"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pt-PT" smtClean="0"/>
              <a:t>Clique para editar o estilo</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smtClean="0"/>
              <a:t>Clique no ícone para adicionar uma imagem</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Date Placeholder 4"/>
          <p:cNvSpPr>
            <a:spLocks noGrp="1"/>
          </p:cNvSpPr>
          <p:nvPr>
            <p:ph type="dt" sz="half" idx="10"/>
          </p:nvPr>
        </p:nvSpPr>
        <p:spPr/>
        <p:txBody>
          <a:bodyPr/>
          <a:lstStyle/>
          <a:p>
            <a:fld id="{3E8AAF5F-EC83-4C40-9ADE-F36E03CE4455}" type="datetimeFigureOut">
              <a:rPr lang="pt-PT" smtClean="0"/>
              <a:pPr/>
              <a:t>23-11-2012</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9B3A0851-58F5-4BF7-8ABB-B2FBBA13460A}"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pt-PT" smtClean="0"/>
              <a:t>Clique para editar o estilo</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3E8AAF5F-EC83-4C40-9ADE-F36E03CE4455}" type="datetimeFigureOut">
              <a:rPr lang="pt-PT" smtClean="0"/>
              <a:pPr/>
              <a:t>23-11-2012</a:t>
            </a:fld>
            <a:endParaRPr lang="pt-PT"/>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pt-PT"/>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B3A0851-58F5-4BF7-8ABB-B2FBBA13460A}" type="slidenum">
              <a:rPr lang="pt-PT" smtClean="0"/>
              <a:pPr/>
              <a:t>‹nº›</a:t>
            </a:fld>
            <a:endParaRPr lang="pt-PT"/>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pt-PT" smtClean="0"/>
              <a:t>Clique para editar o estilo</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3E8AAF5F-EC83-4C40-9ADE-F36E03CE4455}" type="datetimeFigureOut">
              <a:rPr lang="pt-PT" smtClean="0">
                <a:solidFill>
                  <a:prstClr val="black">
                    <a:lumMod val="65000"/>
                    <a:lumOff val="35000"/>
                  </a:prstClr>
                </a:solidFill>
              </a:rPr>
              <a:pPr/>
              <a:t>23-11-2012</a:t>
            </a:fld>
            <a:endParaRPr lang="pt-PT">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pt-PT">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B3A0851-58F5-4BF7-8ABB-B2FBBA13460A}" type="slidenum">
              <a:rPr lang="pt-PT" smtClean="0">
                <a:solidFill>
                  <a:prstClr val="black">
                    <a:lumMod val="65000"/>
                    <a:lumOff val="35000"/>
                  </a:prstClr>
                </a:solidFill>
              </a:rPr>
              <a:pPr/>
              <a:t>‹nº›</a:t>
            </a:fld>
            <a:endParaRPr lang="pt-PT">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06911648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Desktop/Sbtestes%20Verbais.docx" TargetMode="External"/><Relationship Id="rId2" Type="http://schemas.openxmlformats.org/officeDocument/2006/relationships/hyperlink" Target="../Desktop/subtestes%20de%20realiza&#231;&#227;o.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Desktop/QI%20Verb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Desktop/QI%20escala%20completa.pdf" TargetMode="External"/><Relationship Id="rId4" Type="http://schemas.openxmlformats.org/officeDocument/2006/relationships/hyperlink" Target="../Desktop/QI%20de%20Realiza&#231;ao.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Desktop/Oraganiza&#231;ao%20percetiva.pdf" TargetMode="External"/><Relationship Id="rId2" Type="http://schemas.openxmlformats.org/officeDocument/2006/relationships/hyperlink" Target="../Desktop/Memoria%20de%20trabalho.pdf" TargetMode="External"/><Relationship Id="rId1" Type="http://schemas.openxmlformats.org/officeDocument/2006/relationships/slideLayout" Target="../slideLayouts/slideLayout2.xml"/><Relationship Id="rId5" Type="http://schemas.openxmlformats.org/officeDocument/2006/relationships/hyperlink" Target="../Desktop/compreensao%20verbal.pdf" TargetMode="External"/><Relationship Id="rId4" Type="http://schemas.openxmlformats.org/officeDocument/2006/relationships/hyperlink" Target="../Desktop/velocidade%20de%20processamento.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0" y="428604"/>
            <a:ext cx="9144000" cy="1015663"/>
          </a:xfrm>
          <a:prstGeom prst="rect">
            <a:avLst/>
          </a:prstGeom>
          <a:noFill/>
        </p:spPr>
        <p:txBody>
          <a:bodyPr wrap="square" rtlCol="0">
            <a:spAutoFit/>
          </a:bodyPr>
          <a:lstStyle/>
          <a:p>
            <a:pPr algn="ctr"/>
            <a:r>
              <a:rPr lang="pt-PT" sz="2000" dirty="0" smtClean="0">
                <a:latin typeface="Times New Roman" pitchFamily="18" charset="0"/>
                <a:cs typeface="Times New Roman" pitchFamily="18" charset="0"/>
              </a:rPr>
              <a:t>Universidade Trás-os-Montes e Alto Douro</a:t>
            </a:r>
          </a:p>
          <a:p>
            <a:pPr algn="ctr"/>
            <a:r>
              <a:rPr lang="pt-PT" sz="2000" dirty="0" smtClean="0">
                <a:latin typeface="Times New Roman" pitchFamily="18" charset="0"/>
                <a:cs typeface="Times New Roman" pitchFamily="18" charset="0"/>
              </a:rPr>
              <a:t>Licenciatura em Psicologia</a:t>
            </a:r>
          </a:p>
          <a:p>
            <a:pPr algn="ctr"/>
            <a:r>
              <a:rPr lang="pt-PT" sz="2000" dirty="0" smtClean="0">
                <a:latin typeface="Times New Roman" pitchFamily="18" charset="0"/>
                <a:cs typeface="Times New Roman" pitchFamily="18" charset="0"/>
              </a:rPr>
              <a:t>Psicometria</a:t>
            </a:r>
          </a:p>
        </p:txBody>
      </p:sp>
      <p:sp>
        <p:nvSpPr>
          <p:cNvPr id="6" name="Rectângulo 5"/>
          <p:cNvSpPr/>
          <p:nvPr/>
        </p:nvSpPr>
        <p:spPr>
          <a:xfrm>
            <a:off x="0" y="1643050"/>
            <a:ext cx="9144000" cy="1446550"/>
          </a:xfrm>
          <a:prstGeom prst="rect">
            <a:avLst/>
          </a:prstGeom>
          <a:noFill/>
        </p:spPr>
        <p:txBody>
          <a:bodyPr wrap="square" lIns="91440" tIns="45720" rIns="91440" bIns="45720">
            <a:spAutoFit/>
          </a:bodyPr>
          <a:lstStyle/>
          <a:p>
            <a:pPr algn="ctr"/>
            <a:r>
              <a:rPr lang="pt-PT" sz="8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WAIS - III</a:t>
            </a:r>
            <a:endParaRPr lang="pt-PT" sz="8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endParaRPr>
          </a:p>
        </p:txBody>
      </p:sp>
      <p:pic>
        <p:nvPicPr>
          <p:cNvPr id="11266" name="Picture 2" descr="http://www.psychpage.com/learning/library/intell/so_images/wais.jpg"/>
          <p:cNvPicPr>
            <a:picLocks noChangeAspect="1" noChangeArrowheads="1"/>
          </p:cNvPicPr>
          <p:nvPr/>
        </p:nvPicPr>
        <p:blipFill>
          <a:blip r:embed="rId3" cstate="print"/>
          <a:srcRect/>
          <a:stretch>
            <a:fillRect/>
          </a:stretch>
        </p:blipFill>
        <p:spPr bwMode="auto">
          <a:xfrm>
            <a:off x="5500694" y="3643314"/>
            <a:ext cx="2580456" cy="1928826"/>
          </a:xfrm>
          <a:prstGeom prst="rect">
            <a:avLst/>
          </a:prstGeom>
          <a:noFill/>
        </p:spPr>
      </p:pic>
      <p:sp>
        <p:nvSpPr>
          <p:cNvPr id="8" name="CaixaDeTexto 7"/>
          <p:cNvSpPr txBox="1"/>
          <p:nvPr/>
        </p:nvSpPr>
        <p:spPr>
          <a:xfrm>
            <a:off x="928662" y="3357562"/>
            <a:ext cx="3857652" cy="22467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pt-PT" sz="20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Docente:</a:t>
            </a:r>
          </a:p>
          <a:p>
            <a:pPr algn="ctr"/>
            <a:r>
              <a:rPr lang="pt-PT" sz="2000" dirty="0" smtClean="0">
                <a:latin typeface="Times New Roman" pitchFamily="18" charset="0"/>
                <a:cs typeface="Times New Roman" pitchFamily="18" charset="0"/>
              </a:rPr>
              <a:t>Prof. Sónia Costa</a:t>
            </a:r>
          </a:p>
          <a:p>
            <a:pPr algn="ctr"/>
            <a:endParaRPr lang="pt-PT" sz="2000" dirty="0" smtClean="0">
              <a:latin typeface="Times New Roman" pitchFamily="18" charset="0"/>
              <a:cs typeface="Times New Roman" pitchFamily="18" charset="0"/>
            </a:endParaRPr>
          </a:p>
          <a:p>
            <a:pPr algn="ctr"/>
            <a:r>
              <a:rPr lang="pt-PT" sz="20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Discentes:</a:t>
            </a:r>
          </a:p>
          <a:p>
            <a:pPr algn="ctr"/>
            <a:r>
              <a:rPr lang="pt-PT" sz="2000" dirty="0" smtClean="0">
                <a:latin typeface="Times New Roman" pitchFamily="18" charset="0"/>
                <a:cs typeface="Times New Roman" pitchFamily="18" charset="0"/>
              </a:rPr>
              <a:t>Alexandra Martins, nº 38823 </a:t>
            </a:r>
          </a:p>
          <a:p>
            <a:pPr algn="ctr"/>
            <a:r>
              <a:rPr lang="pt-PT" sz="2000" dirty="0" smtClean="0">
                <a:latin typeface="Times New Roman" pitchFamily="18" charset="0"/>
                <a:cs typeface="Times New Roman" pitchFamily="18" charset="0"/>
              </a:rPr>
              <a:t>Ana Ramos, nº 40682</a:t>
            </a:r>
          </a:p>
          <a:p>
            <a:pPr algn="ctr"/>
            <a:r>
              <a:rPr lang="pt-PT" sz="2000" dirty="0" smtClean="0">
                <a:latin typeface="Times New Roman" pitchFamily="18" charset="0"/>
                <a:cs typeface="Times New Roman" pitchFamily="18" charset="0"/>
              </a:rPr>
              <a:t>Patrícia Costa, nº 38852</a:t>
            </a:r>
            <a:endParaRPr lang="pt-PT" sz="2000" dirty="0">
              <a:latin typeface="Times New Roman" pitchFamily="18" charset="0"/>
              <a:cs typeface="Times New Roman" pitchFamily="18" charset="0"/>
            </a:endParaRPr>
          </a:p>
        </p:txBody>
      </p:sp>
      <p:pic>
        <p:nvPicPr>
          <p:cNvPr id="10" name="Picture 2" descr="https://s3.amazonaws.com/luuux-original-files/bookmarklet_uploaded/UTAD.jpg"/>
          <p:cNvPicPr>
            <a:picLocks noChangeAspect="1" noChangeArrowheads="1"/>
          </p:cNvPicPr>
          <p:nvPr/>
        </p:nvPicPr>
        <p:blipFill>
          <a:blip r:embed="rId4" cstate="print"/>
          <a:srcRect/>
          <a:stretch>
            <a:fillRect/>
          </a:stretch>
        </p:blipFill>
        <p:spPr bwMode="auto">
          <a:xfrm>
            <a:off x="428596" y="214290"/>
            <a:ext cx="1667391" cy="1337480"/>
          </a:xfrm>
          <a:prstGeom prst="rect">
            <a:avLst/>
          </a:prstGeom>
          <a:noFill/>
        </p:spPr>
      </p:pic>
      <p:sp>
        <p:nvSpPr>
          <p:cNvPr id="7" name="CaixaDeTexto 6"/>
          <p:cNvSpPr txBox="1"/>
          <p:nvPr/>
        </p:nvSpPr>
        <p:spPr>
          <a:xfrm>
            <a:off x="928662" y="5857892"/>
            <a:ext cx="7286676" cy="830997"/>
          </a:xfrm>
          <a:prstGeom prst="rect">
            <a:avLst/>
          </a:prstGeom>
          <a:noFill/>
        </p:spPr>
        <p:txBody>
          <a:bodyPr wrap="square" rtlCol="0">
            <a:spAutoFit/>
          </a:bodyPr>
          <a:lstStyle/>
          <a:p>
            <a:pPr algn="ctr"/>
            <a:r>
              <a:rPr lang="pt-PT" sz="1600" dirty="0" smtClean="0">
                <a:latin typeface="Times New Roman" pitchFamily="18" charset="0"/>
                <a:cs typeface="Times New Roman" pitchFamily="18" charset="0"/>
              </a:rPr>
              <a:t>Inteligência é “a capacidade de um individuo para actuar com um propósito, pensar de forma racional e lidar com eficácia na relação com o meio em que se insere </a:t>
            </a:r>
          </a:p>
          <a:p>
            <a:pPr algn="r"/>
            <a:r>
              <a:rPr lang="pt-PT" sz="1600" dirty="0" smtClean="0">
                <a:latin typeface="Times New Roman" pitchFamily="18" charset="0"/>
                <a:cs typeface="Times New Roman" pitchFamily="18" charset="0"/>
              </a:rPr>
              <a:t>(</a:t>
            </a:r>
            <a:r>
              <a:rPr lang="pt-PT" sz="1600" dirty="0" err="1" smtClean="0">
                <a:latin typeface="Times New Roman" pitchFamily="18" charset="0"/>
                <a:cs typeface="Times New Roman" pitchFamily="18" charset="0"/>
              </a:rPr>
              <a:t>Wechler</a:t>
            </a:r>
            <a:r>
              <a:rPr lang="pt-PT" sz="1600" dirty="0" smtClean="0">
                <a:latin typeface="Times New Roman" pitchFamily="18" charset="0"/>
                <a:cs typeface="Times New Roman" pitchFamily="18" charset="0"/>
              </a:rPr>
              <a:t>, 1944</a:t>
            </a:r>
            <a:r>
              <a:rPr lang="pt-PT" sz="1600" dirty="0">
                <a:latin typeface="Times New Roman" pitchFamily="18" charset="0"/>
                <a:cs typeface="Times New Roman" pitchFamily="18" charset="0"/>
              </a:rPr>
              <a:t>)</a:t>
            </a:r>
          </a:p>
        </p:txBody>
      </p:sp>
    </p:spTree>
    <p:extLst>
      <p:ext uri="{BB962C8B-B14F-4D97-AF65-F5344CB8AC3E}">
        <p14:creationId xmlns:p14="http://schemas.microsoft.com/office/powerpoint/2010/main" val="1001252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3"/>
          <p:cNvSpPr/>
          <p:nvPr/>
        </p:nvSpPr>
        <p:spPr>
          <a:xfrm>
            <a:off x="2857488" y="214290"/>
            <a:ext cx="3071834" cy="2643206"/>
          </a:xfrm>
          <a:prstGeom prst="roundRec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r>
              <a:rPr lang="pt-PT" dirty="0" smtClean="0">
                <a:latin typeface="Times New Roman" pitchFamily="18" charset="0"/>
                <a:cs typeface="Times New Roman" pitchFamily="18" charset="0"/>
              </a:rPr>
              <a:t>Completamento de Gravuras</a:t>
            </a:r>
          </a:p>
          <a:p>
            <a:pPr algn="ctr"/>
            <a:r>
              <a:rPr lang="pt-PT" dirty="0" smtClean="0">
                <a:latin typeface="Times New Roman" pitchFamily="18" charset="0"/>
                <a:cs typeface="Times New Roman" pitchFamily="18" charset="0"/>
              </a:rPr>
              <a:t>Vocabulário</a:t>
            </a:r>
          </a:p>
          <a:p>
            <a:pPr algn="ctr"/>
            <a:r>
              <a:rPr lang="pt-PT" dirty="0" smtClean="0">
                <a:latin typeface="Times New Roman" pitchFamily="18" charset="0"/>
                <a:cs typeface="Times New Roman" pitchFamily="18" charset="0"/>
              </a:rPr>
              <a:t>Código</a:t>
            </a:r>
          </a:p>
          <a:p>
            <a:pPr algn="ctr"/>
            <a:r>
              <a:rPr lang="pt-PT" dirty="0" smtClean="0">
                <a:latin typeface="Times New Roman" pitchFamily="18" charset="0"/>
                <a:cs typeface="Times New Roman" pitchFamily="18" charset="0"/>
              </a:rPr>
              <a:t>Semelhanças</a:t>
            </a:r>
          </a:p>
          <a:p>
            <a:pPr algn="ctr"/>
            <a:r>
              <a:rPr lang="pt-PT" dirty="0" smtClean="0">
                <a:latin typeface="Times New Roman" pitchFamily="18" charset="0"/>
                <a:cs typeface="Times New Roman" pitchFamily="18" charset="0"/>
              </a:rPr>
              <a:t>Cubos</a:t>
            </a:r>
          </a:p>
          <a:p>
            <a:pPr algn="ctr"/>
            <a:r>
              <a:rPr lang="pt-PT" dirty="0" smtClean="0">
                <a:latin typeface="Times New Roman" pitchFamily="18" charset="0"/>
                <a:cs typeface="Times New Roman" pitchFamily="18" charset="0"/>
              </a:rPr>
              <a:t>Aritmética</a:t>
            </a:r>
          </a:p>
          <a:p>
            <a:pPr algn="ctr"/>
            <a:r>
              <a:rPr lang="pt-PT" dirty="0" smtClean="0">
                <a:latin typeface="Times New Roman" pitchFamily="18" charset="0"/>
                <a:cs typeface="Times New Roman" pitchFamily="18" charset="0"/>
              </a:rPr>
              <a:t>Matrizes</a:t>
            </a:r>
          </a:p>
          <a:p>
            <a:pPr algn="ctr"/>
            <a:r>
              <a:rPr lang="pt-PT" dirty="0" smtClean="0">
                <a:latin typeface="Times New Roman" pitchFamily="18" charset="0"/>
                <a:cs typeface="Times New Roman" pitchFamily="18" charset="0"/>
              </a:rPr>
              <a:t>Memória de Dígitos</a:t>
            </a:r>
          </a:p>
          <a:p>
            <a:pPr algn="ctr"/>
            <a:r>
              <a:rPr lang="pt-PT" dirty="0" smtClean="0">
                <a:latin typeface="Times New Roman" pitchFamily="18" charset="0"/>
                <a:cs typeface="Times New Roman" pitchFamily="18" charset="0"/>
              </a:rPr>
              <a:t>Informação</a:t>
            </a:r>
            <a:endParaRPr lang="pt-PT" dirty="0">
              <a:latin typeface="Times New Roman" pitchFamily="18" charset="0"/>
              <a:cs typeface="Times New Roman" pitchFamily="18" charset="0"/>
            </a:endParaRPr>
          </a:p>
        </p:txBody>
      </p:sp>
      <p:cxnSp>
        <p:nvCxnSpPr>
          <p:cNvPr id="12" name="Conexão recta 11"/>
          <p:cNvCxnSpPr/>
          <p:nvPr/>
        </p:nvCxnSpPr>
        <p:spPr>
          <a:xfrm>
            <a:off x="1500166" y="3071810"/>
            <a:ext cx="5929354"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 name="Conexão recta unidireccional 14"/>
          <p:cNvCxnSpPr/>
          <p:nvPr/>
        </p:nvCxnSpPr>
        <p:spPr>
          <a:xfrm rot="5400000">
            <a:off x="1322365" y="3249611"/>
            <a:ext cx="35719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7" name="Conexão recta unidireccional 16"/>
          <p:cNvCxnSpPr/>
          <p:nvPr/>
        </p:nvCxnSpPr>
        <p:spPr>
          <a:xfrm rot="5400000">
            <a:off x="7251719" y="3249611"/>
            <a:ext cx="35719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9" name="Conexão recta unidireccional 18"/>
          <p:cNvCxnSpPr/>
          <p:nvPr/>
        </p:nvCxnSpPr>
        <p:spPr>
          <a:xfrm rot="5400000">
            <a:off x="4072728" y="3142454"/>
            <a:ext cx="571504"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21" name="Chamada com seta para baixo 20"/>
          <p:cNvSpPr/>
          <p:nvPr/>
        </p:nvSpPr>
        <p:spPr>
          <a:xfrm>
            <a:off x="285720" y="3500438"/>
            <a:ext cx="2428892" cy="1214446"/>
          </a:xfrm>
          <a:prstGeom prst="downArrowCallou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r>
              <a:rPr lang="pt-PT" dirty="0" smtClean="0">
                <a:latin typeface="Times New Roman" pitchFamily="18" charset="0"/>
                <a:cs typeface="Times New Roman" pitchFamily="18" charset="0"/>
              </a:rPr>
              <a:t>Disposição de Gravuras</a:t>
            </a:r>
          </a:p>
          <a:p>
            <a:pPr algn="ctr"/>
            <a:r>
              <a:rPr lang="pt-PT" dirty="0" smtClean="0">
                <a:latin typeface="Times New Roman" pitchFamily="18" charset="0"/>
                <a:cs typeface="Times New Roman" pitchFamily="18" charset="0"/>
              </a:rPr>
              <a:t>Compreensão</a:t>
            </a:r>
            <a:endParaRPr lang="pt-PT" dirty="0">
              <a:latin typeface="Times New Roman" pitchFamily="18" charset="0"/>
              <a:cs typeface="Times New Roman" pitchFamily="18" charset="0"/>
            </a:endParaRPr>
          </a:p>
        </p:txBody>
      </p:sp>
      <p:sp>
        <p:nvSpPr>
          <p:cNvPr id="22" name="Chamada com seta para baixo 21"/>
          <p:cNvSpPr/>
          <p:nvPr/>
        </p:nvSpPr>
        <p:spPr>
          <a:xfrm>
            <a:off x="2928926" y="3500438"/>
            <a:ext cx="2857520" cy="1928826"/>
          </a:xfrm>
          <a:prstGeom prst="downArrowCallou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r>
              <a:rPr lang="pt-PT" dirty="0" smtClean="0">
                <a:latin typeface="Times New Roman" pitchFamily="18" charset="0"/>
                <a:cs typeface="Times New Roman" pitchFamily="18" charset="0"/>
              </a:rPr>
              <a:t>Disposição de Gravuras</a:t>
            </a:r>
          </a:p>
          <a:p>
            <a:pPr algn="ctr"/>
            <a:r>
              <a:rPr lang="pt-PT" dirty="0" smtClean="0">
                <a:latin typeface="Times New Roman" pitchFamily="18" charset="0"/>
                <a:cs typeface="Times New Roman" pitchFamily="18" charset="0"/>
              </a:rPr>
              <a:t>Compreensão</a:t>
            </a:r>
          </a:p>
          <a:p>
            <a:pPr algn="ctr"/>
            <a:r>
              <a:rPr lang="pt-PT" dirty="0" smtClean="0">
                <a:latin typeface="Times New Roman" pitchFamily="18" charset="0"/>
                <a:cs typeface="Times New Roman" pitchFamily="18" charset="0"/>
              </a:rPr>
              <a:t>Pesquisa de Símbolos</a:t>
            </a:r>
          </a:p>
          <a:p>
            <a:pPr algn="ctr"/>
            <a:r>
              <a:rPr lang="pt-PT" dirty="0" err="1" smtClean="0">
                <a:latin typeface="Times New Roman" pitchFamily="18" charset="0"/>
                <a:cs typeface="Times New Roman" pitchFamily="18" charset="0"/>
              </a:rPr>
              <a:t>Seq</a:t>
            </a:r>
            <a:r>
              <a:rPr lang="pt-PT" dirty="0" smtClean="0">
                <a:latin typeface="Times New Roman" pitchFamily="18" charset="0"/>
                <a:cs typeface="Times New Roman" pitchFamily="18" charset="0"/>
              </a:rPr>
              <a:t>. de Letras e de Números</a:t>
            </a:r>
          </a:p>
        </p:txBody>
      </p:sp>
      <p:sp>
        <p:nvSpPr>
          <p:cNvPr id="23" name="Chamada com seta para baixo 22"/>
          <p:cNvSpPr/>
          <p:nvPr/>
        </p:nvSpPr>
        <p:spPr>
          <a:xfrm>
            <a:off x="6000760" y="3500438"/>
            <a:ext cx="2928958" cy="1214446"/>
          </a:xfrm>
          <a:prstGeom prst="downArrowCallou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r>
              <a:rPr lang="pt-PT" dirty="0" smtClean="0">
                <a:latin typeface="Times New Roman" pitchFamily="18" charset="0"/>
                <a:cs typeface="Times New Roman" pitchFamily="18" charset="0"/>
              </a:rPr>
              <a:t>Pesquisa de Símbolos</a:t>
            </a:r>
          </a:p>
          <a:p>
            <a:pPr algn="ctr"/>
            <a:r>
              <a:rPr lang="pt-PT" dirty="0" err="1" smtClean="0">
                <a:latin typeface="Times New Roman" pitchFamily="18" charset="0"/>
                <a:cs typeface="Times New Roman" pitchFamily="18" charset="0"/>
              </a:rPr>
              <a:t>Seq</a:t>
            </a:r>
            <a:r>
              <a:rPr lang="pt-PT" dirty="0" smtClean="0">
                <a:latin typeface="Times New Roman" pitchFamily="18" charset="0"/>
                <a:cs typeface="Times New Roman" pitchFamily="18" charset="0"/>
              </a:rPr>
              <a:t>. de Letras e de Números</a:t>
            </a:r>
            <a:endParaRPr lang="pt-PT" dirty="0">
              <a:latin typeface="Times New Roman" pitchFamily="18" charset="0"/>
              <a:cs typeface="Times New Roman" pitchFamily="18" charset="0"/>
            </a:endParaRPr>
          </a:p>
        </p:txBody>
      </p:sp>
      <p:sp>
        <p:nvSpPr>
          <p:cNvPr id="28" name="Rectângulo arredondado 27"/>
          <p:cNvSpPr/>
          <p:nvPr/>
        </p:nvSpPr>
        <p:spPr>
          <a:xfrm>
            <a:off x="285720" y="4857760"/>
            <a:ext cx="2428892"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pt-PT" dirty="0" smtClean="0">
                <a:latin typeface="Times New Roman" pitchFamily="18" charset="0"/>
                <a:cs typeface="Times New Roman" pitchFamily="18" charset="0"/>
              </a:rPr>
              <a:t> Permite calcular </a:t>
            </a:r>
            <a:r>
              <a:rPr lang="pt-PT" dirty="0" err="1" smtClean="0">
                <a:latin typeface="Times New Roman" pitchFamily="18" charset="0"/>
                <a:cs typeface="Times New Roman" pitchFamily="18" charset="0"/>
              </a:rPr>
              <a:t>QIs</a:t>
            </a:r>
            <a:r>
              <a:rPr lang="pt-PT" dirty="0" smtClean="0">
                <a:latin typeface="Times New Roman" pitchFamily="18" charset="0"/>
                <a:cs typeface="Times New Roman" pitchFamily="18" charset="0"/>
              </a:rPr>
              <a:t>.</a:t>
            </a:r>
          </a:p>
          <a:p>
            <a:pPr algn="ctr">
              <a:buFont typeface="Arial" pitchFamily="34" charset="0"/>
              <a:buChar char="•"/>
            </a:pPr>
            <a:r>
              <a:rPr lang="pt-PT" dirty="0" smtClean="0">
                <a:latin typeface="Times New Roman" pitchFamily="18" charset="0"/>
                <a:cs typeface="Times New Roman" pitchFamily="18" charset="0"/>
              </a:rPr>
              <a:t> Não permite calcular Índices.</a:t>
            </a:r>
            <a:endParaRPr lang="pt-PT" dirty="0">
              <a:latin typeface="Times New Roman" pitchFamily="18" charset="0"/>
              <a:cs typeface="Times New Roman" pitchFamily="18" charset="0"/>
            </a:endParaRPr>
          </a:p>
        </p:txBody>
      </p:sp>
      <p:sp>
        <p:nvSpPr>
          <p:cNvPr id="29" name="Rectângulo arredondado 28"/>
          <p:cNvSpPr/>
          <p:nvPr/>
        </p:nvSpPr>
        <p:spPr>
          <a:xfrm>
            <a:off x="3143240" y="5500702"/>
            <a:ext cx="2428892"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pt-PT" dirty="0" smtClean="0">
                <a:latin typeface="Times New Roman" pitchFamily="18" charset="0"/>
                <a:cs typeface="Times New Roman" pitchFamily="18" charset="0"/>
              </a:rPr>
              <a:t> Permite calcular </a:t>
            </a:r>
            <a:r>
              <a:rPr lang="pt-PT" dirty="0" err="1" smtClean="0">
                <a:latin typeface="Times New Roman" pitchFamily="18" charset="0"/>
                <a:cs typeface="Times New Roman" pitchFamily="18" charset="0"/>
              </a:rPr>
              <a:t>QIs</a:t>
            </a:r>
            <a:r>
              <a:rPr lang="pt-PT" dirty="0" smtClean="0">
                <a:latin typeface="Times New Roman" pitchFamily="18" charset="0"/>
                <a:cs typeface="Times New Roman" pitchFamily="18" charset="0"/>
              </a:rPr>
              <a:t> e Índices Factoriais.</a:t>
            </a:r>
          </a:p>
        </p:txBody>
      </p:sp>
      <p:sp>
        <p:nvSpPr>
          <p:cNvPr id="30" name="Rectângulo arredondado 29"/>
          <p:cNvSpPr/>
          <p:nvPr/>
        </p:nvSpPr>
        <p:spPr>
          <a:xfrm>
            <a:off x="6286512" y="4857760"/>
            <a:ext cx="2428892"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pt-PT" dirty="0" smtClean="0">
                <a:latin typeface="Times New Roman" pitchFamily="18" charset="0"/>
                <a:cs typeface="Times New Roman" pitchFamily="18" charset="0"/>
              </a:rPr>
              <a:t> Permite calcular Índices.</a:t>
            </a:r>
          </a:p>
          <a:p>
            <a:pPr algn="ctr">
              <a:buFont typeface="Arial" pitchFamily="34" charset="0"/>
              <a:buChar char="•"/>
            </a:pPr>
            <a:r>
              <a:rPr lang="pt-PT" dirty="0" smtClean="0">
                <a:latin typeface="Times New Roman" pitchFamily="18" charset="0"/>
                <a:cs typeface="Times New Roman" pitchFamily="18" charset="0"/>
              </a:rPr>
              <a:t> Não permite calcular </a:t>
            </a:r>
            <a:r>
              <a:rPr lang="pt-PT" dirty="0" err="1" smtClean="0">
                <a:latin typeface="Times New Roman" pitchFamily="18" charset="0"/>
                <a:cs typeface="Times New Roman" pitchFamily="18" charset="0"/>
              </a:rPr>
              <a:t>QIs</a:t>
            </a:r>
            <a:r>
              <a:rPr lang="pt-PT" dirty="0" smtClean="0">
                <a:latin typeface="Times New Roman" pitchFamily="18" charset="0"/>
                <a:cs typeface="Times New Roman" pitchFamily="18" charset="0"/>
              </a:rPr>
              <a:t>.</a:t>
            </a:r>
            <a:endParaRPr lang="pt-PT"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0" y="-214338"/>
            <a:ext cx="9144000" cy="1600200"/>
          </a:xfrm>
        </p:spPr>
        <p:txBody>
          <a:bodyPr/>
          <a:lstStyle/>
          <a:p>
            <a:pPr>
              <a:lnSpc>
                <a:spcPct val="100000"/>
              </a:lnSpc>
            </a:pPr>
            <a:r>
              <a:rPr lang="pt-PT" sz="4400" dirty="0" smtClean="0">
                <a:latin typeface="Times New Roman" pitchFamily="18" charset="0"/>
                <a:cs typeface="Times New Roman" pitchFamily="18" charset="0"/>
              </a:rPr>
              <a:t>Princípios básicos para a </a:t>
            </a:r>
            <a:br>
              <a:rPr lang="pt-PT" sz="4400" dirty="0" smtClean="0">
                <a:latin typeface="Times New Roman" pitchFamily="18" charset="0"/>
                <a:cs typeface="Times New Roman" pitchFamily="18" charset="0"/>
              </a:rPr>
            </a:br>
            <a:r>
              <a:rPr lang="pt-PT" sz="4400" dirty="0" smtClean="0">
                <a:latin typeface="Times New Roman" pitchFamily="18" charset="0"/>
                <a:cs typeface="Times New Roman" pitchFamily="18" charset="0"/>
              </a:rPr>
              <a:t>utilização da WAIS - III</a:t>
            </a:r>
            <a:endParaRPr lang="pt-PT" sz="4400" dirty="0">
              <a:latin typeface="Times New Roman" pitchFamily="18" charset="0"/>
              <a:cs typeface="Times New Roman" pitchFamily="18" charset="0"/>
            </a:endParaRPr>
          </a:p>
        </p:txBody>
      </p:sp>
      <p:sp>
        <p:nvSpPr>
          <p:cNvPr id="9" name="Marcador de Posição de Conteúdo 2"/>
          <p:cNvSpPr>
            <a:spLocks noGrp="1"/>
          </p:cNvSpPr>
          <p:nvPr>
            <p:ph idx="1"/>
          </p:nvPr>
        </p:nvSpPr>
        <p:spPr>
          <a:xfrm>
            <a:off x="428596" y="1714488"/>
            <a:ext cx="8229600" cy="4929222"/>
          </a:xfrm>
        </p:spPr>
        <p:txBody>
          <a:bodyPr>
            <a:normAutofit fontScale="92500" lnSpcReduction="10000"/>
          </a:bodyPr>
          <a:lstStyle/>
          <a:p>
            <a:pPr indent="-342000" algn="just">
              <a:buFont typeface="Wingdings" pitchFamily="2" charset="2"/>
              <a:buChar char="ü"/>
            </a:pPr>
            <a:r>
              <a:rPr lang="pt-PT" sz="2600" b="1" dirty="0" smtClean="0">
                <a:solidFill>
                  <a:schemeClr val="bg2">
                    <a:lumMod val="50000"/>
                  </a:schemeClr>
                </a:solidFill>
                <a:latin typeface="Times New Roman" pitchFamily="18" charset="0"/>
                <a:cs typeface="Times New Roman" pitchFamily="18" charset="0"/>
              </a:rPr>
              <a:t>Idades de aplicação:</a:t>
            </a:r>
          </a:p>
          <a:p>
            <a:pPr indent="-342000" algn="just">
              <a:buNone/>
            </a:pPr>
            <a:r>
              <a:rPr lang="pt-PT" dirty="0" smtClean="0">
                <a:solidFill>
                  <a:srgbClr val="3366CC"/>
                </a:solidFill>
                <a:latin typeface="Times New Roman" pitchFamily="18" charset="0"/>
                <a:cs typeface="Times New Roman" pitchFamily="18" charset="0"/>
              </a:rPr>
              <a:t>	</a:t>
            </a:r>
            <a:r>
              <a:rPr lang="pt-PT" sz="2200" dirty="0" smtClean="0">
                <a:solidFill>
                  <a:schemeClr val="tx1"/>
                </a:solidFill>
                <a:latin typeface="Times New Roman" pitchFamily="18" charset="0"/>
                <a:cs typeface="Times New Roman" pitchFamily="18" charset="0"/>
              </a:rPr>
              <a:t>Indivíduos entre os 16 e os 90 anos.</a:t>
            </a:r>
          </a:p>
          <a:p>
            <a:pPr indent="-342000" algn="just">
              <a:buNone/>
            </a:pPr>
            <a:endParaRPr lang="pt-PT" sz="1100" dirty="0" smtClean="0">
              <a:solidFill>
                <a:schemeClr val="tx1"/>
              </a:solidFill>
              <a:latin typeface="Times New Roman" pitchFamily="18" charset="0"/>
              <a:cs typeface="Times New Roman" pitchFamily="18" charset="0"/>
            </a:endParaRPr>
          </a:p>
          <a:p>
            <a:pPr indent="-342000" algn="just">
              <a:buFont typeface="Wingdings" pitchFamily="2" charset="2"/>
              <a:buChar char="ü"/>
            </a:pPr>
            <a:r>
              <a:rPr lang="pt-PT" sz="2600" b="1" dirty="0" smtClean="0">
                <a:solidFill>
                  <a:schemeClr val="bg2">
                    <a:lumMod val="50000"/>
                  </a:schemeClr>
                </a:solidFill>
                <a:latin typeface="Times New Roman" pitchFamily="18" charset="0"/>
                <a:cs typeface="Times New Roman" pitchFamily="18" charset="0"/>
              </a:rPr>
              <a:t>Tempo de administração: </a:t>
            </a:r>
          </a:p>
          <a:p>
            <a:pPr indent="-342000" algn="just">
              <a:buNone/>
            </a:pPr>
            <a:r>
              <a:rPr lang="pt-PT" sz="2000" dirty="0" smtClean="0">
                <a:solidFill>
                  <a:schemeClr val="tx1"/>
                </a:solidFill>
                <a:latin typeface="Times New Roman" pitchFamily="18" charset="0"/>
                <a:cs typeface="Times New Roman" pitchFamily="18" charset="0"/>
              </a:rPr>
              <a:t>	</a:t>
            </a:r>
            <a:r>
              <a:rPr lang="pt-PT" sz="2200" dirty="0" smtClean="0">
                <a:solidFill>
                  <a:schemeClr val="tx1"/>
                </a:solidFill>
                <a:latin typeface="Times New Roman" pitchFamily="18" charset="0"/>
                <a:cs typeface="Times New Roman" pitchFamily="18" charset="0"/>
              </a:rPr>
              <a:t>65 a 95 minutos. Caso aplique o </a:t>
            </a:r>
            <a:r>
              <a:rPr lang="pt-PT" sz="2200" dirty="0" err="1" smtClean="0">
                <a:solidFill>
                  <a:schemeClr val="tx1"/>
                </a:solidFill>
                <a:latin typeface="Times New Roman" pitchFamily="18" charset="0"/>
                <a:cs typeface="Times New Roman" pitchFamily="18" charset="0"/>
              </a:rPr>
              <a:t>subteste</a:t>
            </a:r>
            <a:r>
              <a:rPr lang="pt-PT" sz="2200" dirty="0" smtClean="0">
                <a:solidFill>
                  <a:schemeClr val="tx1"/>
                </a:solidFill>
                <a:latin typeface="Times New Roman" pitchFamily="18" charset="0"/>
                <a:cs typeface="Times New Roman" pitchFamily="18" charset="0"/>
              </a:rPr>
              <a:t> opcional, o tempo adicional será de 10 a 13 minutos. </a:t>
            </a:r>
          </a:p>
          <a:p>
            <a:pPr indent="-342000" algn="just">
              <a:buNone/>
            </a:pPr>
            <a:endParaRPr lang="pt-PT" sz="1100" dirty="0" smtClean="0">
              <a:solidFill>
                <a:schemeClr val="tx1"/>
              </a:solidFill>
              <a:latin typeface="Times New Roman" pitchFamily="18" charset="0"/>
              <a:cs typeface="Times New Roman" pitchFamily="18" charset="0"/>
            </a:endParaRPr>
          </a:p>
          <a:p>
            <a:pPr algn="just">
              <a:buFont typeface="Wingdings" pitchFamily="2" charset="2"/>
              <a:buChar char="ü"/>
            </a:pPr>
            <a:r>
              <a:rPr lang="pt-PT" sz="2600" b="1" dirty="0" smtClean="0">
                <a:solidFill>
                  <a:schemeClr val="bg2">
                    <a:lumMod val="50000"/>
                  </a:schemeClr>
                </a:solidFill>
                <a:latin typeface="Times New Roman" pitchFamily="18" charset="0"/>
                <a:cs typeface="Times New Roman" pitchFamily="18" charset="0"/>
              </a:rPr>
              <a:t>Condições físicas de administração:</a:t>
            </a:r>
          </a:p>
          <a:p>
            <a:pPr algn="just">
              <a:buNone/>
            </a:pPr>
            <a:r>
              <a:rPr lang="pt-PT" dirty="0" smtClean="0">
                <a:solidFill>
                  <a:schemeClr val="tx1"/>
                </a:solidFill>
                <a:latin typeface="Times New Roman" pitchFamily="18" charset="0"/>
                <a:cs typeface="Times New Roman" pitchFamily="18" charset="0"/>
              </a:rPr>
              <a:t>	</a:t>
            </a:r>
            <a:r>
              <a:rPr lang="pt-PT" sz="2200" dirty="0" smtClean="0">
                <a:solidFill>
                  <a:schemeClr val="tx1"/>
                </a:solidFill>
                <a:latin typeface="Times New Roman" pitchFamily="18" charset="0"/>
                <a:cs typeface="Times New Roman" pitchFamily="18" charset="0"/>
              </a:rPr>
              <a:t>Esta escala pode ser aplicada num consultório, numa escola, ou no escritório.</a:t>
            </a:r>
          </a:p>
          <a:p>
            <a:pPr algn="just">
              <a:buNone/>
            </a:pPr>
            <a:r>
              <a:rPr lang="pt-PT" sz="2200" dirty="0" smtClean="0">
                <a:solidFill>
                  <a:schemeClr val="tx1"/>
                </a:solidFill>
                <a:latin typeface="Times New Roman" pitchFamily="18" charset="0"/>
                <a:cs typeface="Times New Roman" pitchFamily="18" charset="0"/>
              </a:rPr>
              <a:t>		- Local tranquilo, sem ruído. </a:t>
            </a:r>
          </a:p>
          <a:p>
            <a:pPr algn="just">
              <a:buNone/>
            </a:pPr>
            <a:r>
              <a:rPr lang="pt-PT" sz="2200" dirty="0" smtClean="0">
                <a:solidFill>
                  <a:schemeClr val="tx1"/>
                </a:solidFill>
                <a:latin typeface="Times New Roman" pitchFamily="18" charset="0"/>
                <a:cs typeface="Times New Roman" pitchFamily="18" charset="0"/>
              </a:rPr>
              <a:t>		- A iluminação, ventilação e temperatura devem ser adequadas.</a:t>
            </a:r>
          </a:p>
          <a:p>
            <a:pPr algn="just">
              <a:buNone/>
            </a:pPr>
            <a:r>
              <a:rPr lang="pt-PT" sz="2200" dirty="0" smtClean="0">
                <a:solidFill>
                  <a:schemeClr val="tx1"/>
                </a:solidFill>
                <a:latin typeface="Times New Roman" pitchFamily="18" charset="0"/>
                <a:cs typeface="Times New Roman" pitchFamily="18" charset="0"/>
              </a:rPr>
              <a:t>		- Devem minimizar-se quaisquer distracções ou interrupções. </a:t>
            </a:r>
          </a:p>
          <a:p>
            <a:pPr algn="just">
              <a:buNone/>
            </a:pPr>
            <a:r>
              <a:rPr lang="pt-PT" sz="2200" dirty="0" smtClean="0">
                <a:solidFill>
                  <a:schemeClr val="tx1"/>
                </a:solidFill>
                <a:latin typeface="Times New Roman" pitchFamily="18" charset="0"/>
                <a:cs typeface="Times New Roman" pitchFamily="18" charset="0"/>
              </a:rPr>
              <a:t>		- Mobiliário confortável e adequado. </a:t>
            </a:r>
          </a:p>
          <a:p>
            <a:pPr algn="just">
              <a:buNone/>
            </a:pPr>
            <a:r>
              <a:rPr lang="pt-PT" sz="2200" dirty="0" smtClean="0">
                <a:solidFill>
                  <a:schemeClr val="tx1"/>
                </a:solidFill>
                <a:latin typeface="Times New Roman" pitchFamily="18" charset="0"/>
                <a:cs typeface="Times New Roman" pitchFamily="18" charset="0"/>
              </a:rPr>
              <a:t>		- A sala deve ser ocupada apenas pelo examinador e pelo sujeito.</a:t>
            </a:r>
          </a:p>
          <a:p>
            <a:pPr>
              <a:buNone/>
            </a:pPr>
            <a:endParaRPr lang="pt-PT"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232916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3"/>
          <p:cNvSpPr>
            <a:spLocks noGrp="1"/>
          </p:cNvSpPr>
          <p:nvPr>
            <p:ph type="title"/>
          </p:nvPr>
        </p:nvSpPr>
        <p:spPr>
          <a:xfrm>
            <a:off x="0" y="-214338"/>
            <a:ext cx="9144000" cy="1600200"/>
          </a:xfrm>
        </p:spPr>
        <p:txBody>
          <a:bodyPr/>
          <a:lstStyle/>
          <a:p>
            <a:pPr>
              <a:lnSpc>
                <a:spcPct val="100000"/>
              </a:lnSpc>
            </a:pPr>
            <a:r>
              <a:rPr lang="pt-PT" sz="4400" dirty="0" smtClean="0">
                <a:latin typeface="Times New Roman" pitchFamily="18" charset="0"/>
                <a:cs typeface="Times New Roman" pitchFamily="18" charset="0"/>
              </a:rPr>
              <a:t>Princípios básicos para a </a:t>
            </a:r>
            <a:br>
              <a:rPr lang="pt-PT" sz="4400" dirty="0" smtClean="0">
                <a:latin typeface="Times New Roman" pitchFamily="18" charset="0"/>
                <a:cs typeface="Times New Roman" pitchFamily="18" charset="0"/>
              </a:rPr>
            </a:br>
            <a:r>
              <a:rPr lang="pt-PT" sz="4400" dirty="0" smtClean="0">
                <a:latin typeface="Times New Roman" pitchFamily="18" charset="0"/>
                <a:cs typeface="Times New Roman" pitchFamily="18" charset="0"/>
              </a:rPr>
              <a:t>utilização da WAIS - III</a:t>
            </a:r>
            <a:endParaRPr lang="pt-PT" sz="4400" dirty="0">
              <a:latin typeface="Times New Roman" pitchFamily="18" charset="0"/>
              <a:cs typeface="Times New Roman" pitchFamily="18" charset="0"/>
            </a:endParaRPr>
          </a:p>
        </p:txBody>
      </p:sp>
      <p:sp>
        <p:nvSpPr>
          <p:cNvPr id="6" name="Marcador de Posição de Conteúdo 2"/>
          <p:cNvSpPr txBox="1">
            <a:spLocks/>
          </p:cNvSpPr>
          <p:nvPr/>
        </p:nvSpPr>
        <p:spPr>
          <a:xfrm>
            <a:off x="285720" y="1714488"/>
            <a:ext cx="8572560" cy="4929222"/>
          </a:xfrm>
          <a:prstGeom prst="rect">
            <a:avLst/>
          </a:prstGeom>
        </p:spPr>
        <p:txBody>
          <a:bodyPr vert="horz" lIns="91440" tIns="45720" rIns="91440" bIns="45720" rtlCol="0">
            <a:normAutofit lnSpcReduction="10000"/>
          </a:bodyPr>
          <a:lstStyle/>
          <a:p>
            <a:pPr marL="342900" marR="0" lvl="0" indent="-342000" algn="just"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pt-PT" sz="2400" b="1" i="0" u="none" strike="noStrike" kern="1200" cap="none" spc="0" normalizeH="0" baseline="0" noProof="0" dirty="0" smtClean="0">
                <a:ln>
                  <a:noFill/>
                </a:ln>
                <a:solidFill>
                  <a:schemeClr val="bg2">
                    <a:lumMod val="50000"/>
                  </a:schemeClr>
                </a:solidFill>
                <a:effectLst/>
                <a:uLnTx/>
                <a:uFillTx/>
                <a:latin typeface="Times New Roman" pitchFamily="18" charset="0"/>
                <a:ea typeface="+mn-ea"/>
                <a:cs typeface="Times New Roman" pitchFamily="18" charset="0"/>
              </a:rPr>
              <a:t>Material: </a:t>
            </a:r>
          </a:p>
          <a:p>
            <a:pPr marL="1143000" marR="0" lvl="2" indent="-3420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Manual Técnico</a:t>
            </a:r>
          </a:p>
          <a:p>
            <a:pPr marL="1143000" marR="0" lvl="2" indent="-3420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Caderno de Registo</a:t>
            </a:r>
          </a:p>
          <a:p>
            <a:pPr marL="1143000" marR="0" lvl="2" indent="-3420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Caderno de Estímulos</a:t>
            </a:r>
          </a:p>
          <a:p>
            <a:pPr marL="1143000" marR="0" lvl="2" indent="-3420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Cartões (com  itens do </a:t>
            </a:r>
            <a:r>
              <a:rPr kumimoji="0" lang="pt-PT" sz="2000" b="0" i="0" u="none" strike="noStrike" kern="1200" cap="none" spc="0" normalizeH="0" baseline="0" noProof="0" dirty="0" err="1" smtClean="0">
                <a:ln>
                  <a:noFill/>
                </a:ln>
                <a:effectLst/>
                <a:uLnTx/>
                <a:uFillTx/>
                <a:latin typeface="Times New Roman" pitchFamily="18" charset="0"/>
                <a:ea typeface="+mn-ea"/>
                <a:cs typeface="Times New Roman" pitchFamily="18" charset="0"/>
              </a:rPr>
              <a:t>subteste</a:t>
            </a: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 Vocabulário)</a:t>
            </a:r>
          </a:p>
          <a:p>
            <a:pPr marL="1143000" marR="0" lvl="2" indent="-3420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Caderno de Respostas</a:t>
            </a:r>
          </a:p>
          <a:p>
            <a:pPr marL="1143000" marR="0" lvl="2" indent="-3420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Caixa com  9 cubos</a:t>
            </a:r>
          </a:p>
          <a:p>
            <a:pPr marL="1143000" marR="0" lvl="2" indent="-3420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5 </a:t>
            </a:r>
            <a:r>
              <a:rPr kumimoji="0" lang="pt-PT" sz="2000" b="0" i="1" u="none" strike="noStrike" kern="1200" cap="none" spc="0" normalizeH="0" baseline="0" noProof="0" dirty="0" smtClean="0">
                <a:ln>
                  <a:noFill/>
                </a:ln>
                <a:effectLst/>
                <a:uLnTx/>
                <a:uFillTx/>
                <a:latin typeface="Times New Roman" pitchFamily="18" charset="0"/>
                <a:ea typeface="+mn-ea"/>
                <a:cs typeface="Times New Roman" pitchFamily="18" charset="0"/>
              </a:rPr>
              <a:t>Puzzles</a:t>
            </a: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 (para o </a:t>
            </a:r>
            <a:r>
              <a:rPr kumimoji="0" lang="pt-PT" sz="2000" b="0" i="0" u="none" strike="noStrike" kern="1200" cap="none" spc="0" normalizeH="0" baseline="0" noProof="0" dirty="0" err="1" smtClean="0">
                <a:ln>
                  <a:noFill/>
                </a:ln>
                <a:effectLst/>
                <a:uLnTx/>
                <a:uFillTx/>
                <a:latin typeface="Times New Roman" pitchFamily="18" charset="0"/>
                <a:ea typeface="+mn-ea"/>
                <a:cs typeface="Times New Roman" pitchFamily="18" charset="0"/>
              </a:rPr>
              <a:t>subteste</a:t>
            </a: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 Composição de Objectos)</a:t>
            </a:r>
          </a:p>
          <a:p>
            <a:pPr marL="1143000" marR="0" lvl="2" indent="-3420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Cartão de apresentação (do </a:t>
            </a:r>
            <a:r>
              <a:rPr kumimoji="0" lang="pt-PT" sz="2000" b="0" i="0" u="none" strike="noStrike" kern="1200" cap="none" spc="0" normalizeH="0" baseline="0" noProof="0" dirty="0" err="1" smtClean="0">
                <a:ln>
                  <a:noFill/>
                </a:ln>
                <a:effectLst/>
                <a:uLnTx/>
                <a:uFillTx/>
                <a:latin typeface="Times New Roman" pitchFamily="18" charset="0"/>
                <a:ea typeface="+mn-ea"/>
                <a:cs typeface="Times New Roman" pitchFamily="18" charset="0"/>
              </a:rPr>
              <a:t>subteste</a:t>
            </a: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 Composição de Objectos)</a:t>
            </a:r>
          </a:p>
          <a:p>
            <a:pPr marL="1143000" marR="0" lvl="2" indent="-3420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Caixa com  11 conjuntos de cartões</a:t>
            </a:r>
          </a:p>
          <a:p>
            <a:pPr marL="1143000" marR="0" lvl="2" indent="-3420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Grelhas de correcção (para os </a:t>
            </a:r>
            <a:r>
              <a:rPr kumimoji="0" lang="pt-PT" sz="2000" b="0" i="0" u="none" strike="noStrike" kern="1200" cap="none" spc="0" normalizeH="0" baseline="0" noProof="0" dirty="0" err="1" smtClean="0">
                <a:ln>
                  <a:noFill/>
                </a:ln>
                <a:effectLst/>
                <a:uLnTx/>
                <a:uFillTx/>
                <a:latin typeface="Times New Roman" pitchFamily="18" charset="0"/>
                <a:ea typeface="+mn-ea"/>
                <a:cs typeface="Times New Roman" pitchFamily="18" charset="0"/>
              </a:rPr>
              <a:t>subtestes</a:t>
            </a: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 Código e Pesquisa de Símbolos)</a:t>
            </a:r>
          </a:p>
          <a:p>
            <a:pPr marL="1143000" marR="0" lvl="2" indent="-3420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Cronómetro</a:t>
            </a:r>
          </a:p>
          <a:p>
            <a:pPr marL="1143000" marR="0" lvl="2" indent="-3420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PT" sz="2000" b="0" i="0" u="none" strike="noStrike" kern="1200" cap="none" spc="0" normalizeH="0" baseline="0" noProof="0" dirty="0" smtClean="0">
                <a:ln>
                  <a:noFill/>
                </a:ln>
                <a:effectLst/>
                <a:uLnTx/>
                <a:uFillTx/>
                <a:latin typeface="Times New Roman" pitchFamily="18" charset="0"/>
                <a:ea typeface="+mn-ea"/>
                <a:cs typeface="Times New Roman" pitchFamily="18" charset="0"/>
              </a:rPr>
              <a:t>2 Lápis sem borracha</a:t>
            </a:r>
          </a:p>
          <a:p>
            <a:pPr marL="1143000" marR="0" lvl="2" indent="-3420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pt-PT" sz="1400" b="0" i="0" u="none" strike="noStrike" kern="1200" cap="none" spc="0" normalizeH="0" baseline="0" noProof="0" dirty="0" smtClean="0">
              <a:ln>
                <a:noFill/>
              </a:ln>
              <a:solidFill>
                <a:schemeClr val="tx1">
                  <a:lumMod val="50000"/>
                  <a:lumOff val="50000"/>
                </a:schemeClr>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834796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ixaDeTexto 6"/>
          <p:cNvSpPr txBox="1"/>
          <p:nvPr/>
        </p:nvSpPr>
        <p:spPr>
          <a:xfrm>
            <a:off x="432189" y="1586532"/>
            <a:ext cx="2160240"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t-PT" sz="2000" b="1" dirty="0" smtClean="0">
                <a:solidFill>
                  <a:schemeClr val="bg1"/>
                </a:solidFill>
                <a:latin typeface="Times New Roman" pitchFamily="18" charset="0"/>
                <a:cs typeface="Times New Roman" pitchFamily="18" charset="0"/>
              </a:rPr>
              <a:t>1- Complemento de Gravuras</a:t>
            </a:r>
            <a:endParaRPr lang="pt-PT" sz="2000" b="1" dirty="0">
              <a:solidFill>
                <a:schemeClr val="bg1"/>
              </a:solidFill>
              <a:latin typeface="Times New Roman" pitchFamily="18" charset="0"/>
              <a:cs typeface="Times New Roman" pitchFamily="18" charset="0"/>
            </a:endParaRPr>
          </a:p>
        </p:txBody>
      </p:sp>
      <p:sp>
        <p:nvSpPr>
          <p:cNvPr id="9" name="CaixaDeTexto 8"/>
          <p:cNvSpPr txBox="1"/>
          <p:nvPr/>
        </p:nvSpPr>
        <p:spPr>
          <a:xfrm>
            <a:off x="2962306" y="1648087"/>
            <a:ext cx="1844261"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pt-PT" sz="2000" b="1" dirty="0" smtClean="0">
                <a:solidFill>
                  <a:prstClr val="white"/>
                </a:solidFill>
                <a:latin typeface="Times New Roman" pitchFamily="18" charset="0"/>
                <a:cs typeface="Times New Roman" pitchFamily="18" charset="0"/>
              </a:rPr>
              <a:t>2- Vocabulário</a:t>
            </a:r>
            <a:endParaRPr lang="pt-PT" sz="2000" b="1" dirty="0">
              <a:solidFill>
                <a:prstClr val="white"/>
              </a:solidFill>
              <a:latin typeface="Times New Roman" pitchFamily="18" charset="0"/>
              <a:cs typeface="Times New Roman" pitchFamily="18" charset="0"/>
            </a:endParaRPr>
          </a:p>
        </p:txBody>
      </p:sp>
      <p:sp>
        <p:nvSpPr>
          <p:cNvPr id="10" name="CaixaDeTexto 9"/>
          <p:cNvSpPr txBox="1"/>
          <p:nvPr/>
        </p:nvSpPr>
        <p:spPr>
          <a:xfrm>
            <a:off x="5220071" y="1648087"/>
            <a:ext cx="1449943"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pt-PT" sz="2000" b="1" dirty="0" smtClean="0">
                <a:solidFill>
                  <a:schemeClr val="bg1"/>
                </a:solidFill>
                <a:latin typeface="Times New Roman" pitchFamily="18" charset="0"/>
                <a:cs typeface="Times New Roman" pitchFamily="18" charset="0"/>
              </a:rPr>
              <a:t>3-Código</a:t>
            </a:r>
            <a:endParaRPr lang="pt-PT" sz="2000" b="1" dirty="0">
              <a:solidFill>
                <a:schemeClr val="bg1"/>
              </a:solidFill>
              <a:latin typeface="Times New Roman" pitchFamily="18" charset="0"/>
              <a:cs typeface="Times New Roman" pitchFamily="18" charset="0"/>
            </a:endParaRPr>
          </a:p>
        </p:txBody>
      </p:sp>
      <p:sp>
        <p:nvSpPr>
          <p:cNvPr id="11" name="CaixaDeTexto 10"/>
          <p:cNvSpPr txBox="1"/>
          <p:nvPr/>
        </p:nvSpPr>
        <p:spPr>
          <a:xfrm>
            <a:off x="6967345" y="1648946"/>
            <a:ext cx="1872208"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pt-PT" sz="2000" b="1" dirty="0" smtClean="0">
                <a:solidFill>
                  <a:prstClr val="white"/>
                </a:solidFill>
                <a:latin typeface="Times New Roman" pitchFamily="18" charset="0"/>
                <a:cs typeface="Times New Roman" pitchFamily="18" charset="0"/>
              </a:rPr>
              <a:t>4- Semelhanças</a:t>
            </a:r>
            <a:endParaRPr lang="pt-PT" sz="2000" b="1" dirty="0">
              <a:solidFill>
                <a:prstClr val="white"/>
              </a:solidFill>
              <a:latin typeface="Times New Roman" pitchFamily="18" charset="0"/>
              <a:cs typeface="Times New Roman" pitchFamily="18" charset="0"/>
            </a:endParaRPr>
          </a:p>
        </p:txBody>
      </p:sp>
      <p:sp>
        <p:nvSpPr>
          <p:cNvPr id="12" name="Rectângulo 11"/>
          <p:cNvSpPr/>
          <p:nvPr/>
        </p:nvSpPr>
        <p:spPr>
          <a:xfrm>
            <a:off x="676588" y="2738218"/>
            <a:ext cx="1096775"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r>
              <a:rPr lang="pt-PT" sz="2000" b="1" dirty="0" smtClean="0">
                <a:solidFill>
                  <a:prstClr val="white"/>
                </a:solidFill>
                <a:latin typeface="Times New Roman" pitchFamily="18" charset="0"/>
                <a:cs typeface="Times New Roman" pitchFamily="18" charset="0"/>
              </a:rPr>
              <a:t>5-Cubos</a:t>
            </a:r>
            <a:endParaRPr lang="pt-PT" sz="2000" b="1" dirty="0">
              <a:solidFill>
                <a:prstClr val="white"/>
              </a:solidFill>
              <a:latin typeface="Times New Roman" pitchFamily="18" charset="0"/>
              <a:cs typeface="Times New Roman" pitchFamily="18" charset="0"/>
            </a:endParaRPr>
          </a:p>
        </p:txBody>
      </p:sp>
      <p:sp>
        <p:nvSpPr>
          <p:cNvPr id="13" name="Rectângulo 12"/>
          <p:cNvSpPr/>
          <p:nvPr/>
        </p:nvSpPr>
        <p:spPr>
          <a:xfrm>
            <a:off x="2431884" y="2738218"/>
            <a:ext cx="1577676"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r>
              <a:rPr lang="pt-PT" sz="2000" b="1" dirty="0" smtClean="0">
                <a:solidFill>
                  <a:schemeClr val="bg1"/>
                </a:solidFill>
                <a:latin typeface="Times New Roman" pitchFamily="18" charset="0"/>
                <a:cs typeface="Times New Roman" pitchFamily="18" charset="0"/>
              </a:rPr>
              <a:t>6-Aritmética</a:t>
            </a:r>
            <a:endParaRPr lang="pt-PT" sz="2000" b="1" dirty="0">
              <a:solidFill>
                <a:schemeClr val="bg1"/>
              </a:solidFill>
              <a:latin typeface="Times New Roman" pitchFamily="18" charset="0"/>
              <a:cs typeface="Times New Roman" pitchFamily="18" charset="0"/>
            </a:endParaRPr>
          </a:p>
        </p:txBody>
      </p:sp>
      <p:sp>
        <p:nvSpPr>
          <p:cNvPr id="14" name="Rectângulo 13"/>
          <p:cNvSpPr/>
          <p:nvPr/>
        </p:nvSpPr>
        <p:spPr>
          <a:xfrm>
            <a:off x="4596942" y="2749054"/>
            <a:ext cx="1364476"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r>
              <a:rPr lang="pt-PT" sz="2000" b="1" dirty="0" smtClean="0">
                <a:solidFill>
                  <a:prstClr val="white"/>
                </a:solidFill>
                <a:latin typeface="Times New Roman" pitchFamily="18" charset="0"/>
                <a:cs typeface="Times New Roman" pitchFamily="18" charset="0"/>
              </a:rPr>
              <a:t>7-Matrizes</a:t>
            </a:r>
            <a:endParaRPr lang="pt-PT" sz="2000" b="1" dirty="0">
              <a:solidFill>
                <a:prstClr val="white"/>
              </a:solidFill>
              <a:latin typeface="Times New Roman" pitchFamily="18" charset="0"/>
              <a:cs typeface="Times New Roman" pitchFamily="18" charset="0"/>
            </a:endParaRPr>
          </a:p>
        </p:txBody>
      </p:sp>
      <p:sp>
        <p:nvSpPr>
          <p:cNvPr id="15" name="Rectângulo 14"/>
          <p:cNvSpPr/>
          <p:nvPr/>
        </p:nvSpPr>
        <p:spPr>
          <a:xfrm>
            <a:off x="6335576" y="2749054"/>
            <a:ext cx="2560316"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r>
              <a:rPr lang="pt-PT" sz="2000" b="1" dirty="0" smtClean="0">
                <a:solidFill>
                  <a:schemeClr val="bg1"/>
                </a:solidFill>
                <a:latin typeface="Times New Roman" pitchFamily="18" charset="0"/>
                <a:cs typeface="Times New Roman" pitchFamily="18" charset="0"/>
              </a:rPr>
              <a:t>8-Memória </a:t>
            </a:r>
            <a:r>
              <a:rPr lang="pt-PT" sz="2000" b="1" dirty="0">
                <a:solidFill>
                  <a:schemeClr val="bg1"/>
                </a:solidFill>
                <a:latin typeface="Times New Roman" pitchFamily="18" charset="0"/>
                <a:cs typeface="Times New Roman" pitchFamily="18" charset="0"/>
              </a:rPr>
              <a:t>de Dígitos</a:t>
            </a:r>
          </a:p>
        </p:txBody>
      </p:sp>
      <p:sp>
        <p:nvSpPr>
          <p:cNvPr id="16" name="Rectângulo 15"/>
          <p:cNvSpPr/>
          <p:nvPr/>
        </p:nvSpPr>
        <p:spPr>
          <a:xfrm>
            <a:off x="890805" y="3671746"/>
            <a:ext cx="1678666"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r>
              <a:rPr lang="pt-PT" sz="2000" b="1" dirty="0" smtClean="0">
                <a:solidFill>
                  <a:schemeClr val="bg1"/>
                </a:solidFill>
                <a:latin typeface="Times New Roman" pitchFamily="18" charset="0"/>
                <a:cs typeface="Times New Roman" pitchFamily="18" charset="0"/>
              </a:rPr>
              <a:t>9-Informação</a:t>
            </a:r>
            <a:endParaRPr lang="pt-PT" sz="2000" b="1" dirty="0">
              <a:solidFill>
                <a:schemeClr val="bg1"/>
              </a:solidFill>
              <a:latin typeface="Times New Roman" pitchFamily="18" charset="0"/>
              <a:cs typeface="Times New Roman" pitchFamily="18" charset="0"/>
            </a:endParaRPr>
          </a:p>
        </p:txBody>
      </p:sp>
      <p:sp>
        <p:nvSpPr>
          <p:cNvPr id="19" name="Rectângulo 18"/>
          <p:cNvSpPr/>
          <p:nvPr/>
        </p:nvSpPr>
        <p:spPr>
          <a:xfrm>
            <a:off x="3069298" y="3671746"/>
            <a:ext cx="3130985"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r>
              <a:rPr lang="pt-PT" sz="2000" b="1" dirty="0" smtClean="0">
                <a:solidFill>
                  <a:prstClr val="white"/>
                </a:solidFill>
                <a:latin typeface="Times New Roman" pitchFamily="18" charset="0"/>
                <a:cs typeface="Times New Roman" pitchFamily="18" charset="0"/>
              </a:rPr>
              <a:t>10-Disposição </a:t>
            </a:r>
            <a:r>
              <a:rPr lang="pt-PT" sz="2000" b="1" dirty="0">
                <a:solidFill>
                  <a:prstClr val="white"/>
                </a:solidFill>
                <a:latin typeface="Times New Roman" pitchFamily="18" charset="0"/>
                <a:cs typeface="Times New Roman" pitchFamily="18" charset="0"/>
              </a:rPr>
              <a:t>de Gravuras</a:t>
            </a:r>
          </a:p>
        </p:txBody>
      </p:sp>
      <p:sp>
        <p:nvSpPr>
          <p:cNvPr id="20" name="Rectângulo 19"/>
          <p:cNvSpPr/>
          <p:nvPr/>
        </p:nvSpPr>
        <p:spPr>
          <a:xfrm>
            <a:off x="6670015" y="3718854"/>
            <a:ext cx="2017347"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r>
              <a:rPr lang="pt-PT" sz="2000" b="1" dirty="0" smtClean="0">
                <a:solidFill>
                  <a:schemeClr val="bg1"/>
                </a:solidFill>
                <a:latin typeface="Times New Roman" pitchFamily="18" charset="0"/>
                <a:cs typeface="Times New Roman" pitchFamily="18" charset="0"/>
              </a:rPr>
              <a:t>11-Compreensão</a:t>
            </a:r>
            <a:endParaRPr lang="pt-PT" sz="2000" b="1" dirty="0">
              <a:solidFill>
                <a:schemeClr val="bg1"/>
              </a:solidFill>
              <a:latin typeface="Times New Roman" pitchFamily="18" charset="0"/>
              <a:cs typeface="Times New Roman" pitchFamily="18" charset="0"/>
            </a:endParaRPr>
          </a:p>
        </p:txBody>
      </p:sp>
      <p:sp>
        <p:nvSpPr>
          <p:cNvPr id="21" name="Rectângulo 20"/>
          <p:cNvSpPr/>
          <p:nvPr/>
        </p:nvSpPr>
        <p:spPr>
          <a:xfrm>
            <a:off x="676588" y="4791169"/>
            <a:ext cx="2860078"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r>
              <a:rPr lang="pt-PT" sz="2000" b="1" dirty="0" smtClean="0">
                <a:solidFill>
                  <a:prstClr val="white"/>
                </a:solidFill>
                <a:latin typeface="Times New Roman" pitchFamily="18" charset="0"/>
                <a:cs typeface="Times New Roman" pitchFamily="18" charset="0"/>
              </a:rPr>
              <a:t>12-Pesquisa </a:t>
            </a:r>
            <a:r>
              <a:rPr lang="pt-PT" sz="2000" b="1" dirty="0">
                <a:solidFill>
                  <a:prstClr val="white"/>
                </a:solidFill>
                <a:latin typeface="Times New Roman" pitchFamily="18" charset="0"/>
                <a:cs typeface="Times New Roman" pitchFamily="18" charset="0"/>
              </a:rPr>
              <a:t>de Símbolos</a:t>
            </a:r>
          </a:p>
        </p:txBody>
      </p:sp>
      <p:sp>
        <p:nvSpPr>
          <p:cNvPr id="22" name="Rectângulo 21"/>
          <p:cNvSpPr/>
          <p:nvPr/>
        </p:nvSpPr>
        <p:spPr>
          <a:xfrm>
            <a:off x="4422277" y="4768682"/>
            <a:ext cx="4387932"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r>
              <a:rPr lang="pt-PT" sz="2000" b="1" dirty="0" smtClean="0">
                <a:solidFill>
                  <a:schemeClr val="bg1"/>
                </a:solidFill>
                <a:latin typeface="Times New Roman" pitchFamily="18" charset="0"/>
                <a:cs typeface="Times New Roman" pitchFamily="18" charset="0"/>
              </a:rPr>
              <a:t>13-Sequências </a:t>
            </a:r>
            <a:r>
              <a:rPr lang="pt-PT" sz="2000" b="1" dirty="0">
                <a:solidFill>
                  <a:schemeClr val="bg1"/>
                </a:solidFill>
                <a:latin typeface="Times New Roman" pitchFamily="18" charset="0"/>
                <a:cs typeface="Times New Roman" pitchFamily="18" charset="0"/>
              </a:rPr>
              <a:t>de Letras e de Números</a:t>
            </a:r>
          </a:p>
        </p:txBody>
      </p:sp>
      <p:sp>
        <p:nvSpPr>
          <p:cNvPr id="23" name="Rectângulo 22"/>
          <p:cNvSpPr/>
          <p:nvPr/>
        </p:nvSpPr>
        <p:spPr>
          <a:xfrm>
            <a:off x="2592429" y="5737790"/>
            <a:ext cx="4374916"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r>
              <a:rPr lang="pt-PT" sz="2000" b="1" dirty="0" smtClean="0">
                <a:solidFill>
                  <a:prstClr val="white"/>
                </a:solidFill>
                <a:latin typeface="Times New Roman" pitchFamily="18" charset="0"/>
                <a:cs typeface="Times New Roman" pitchFamily="18" charset="0"/>
              </a:rPr>
              <a:t>14-Composição </a:t>
            </a:r>
            <a:r>
              <a:rPr lang="pt-PT" sz="2000" b="1" dirty="0">
                <a:solidFill>
                  <a:prstClr val="white"/>
                </a:solidFill>
                <a:latin typeface="Times New Roman" pitchFamily="18" charset="0"/>
                <a:cs typeface="Times New Roman" pitchFamily="18" charset="0"/>
              </a:rPr>
              <a:t>de Objectos (opcional)</a:t>
            </a:r>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97" y="-459432"/>
            <a:ext cx="91440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3504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57214"/>
            <a:ext cx="9144000" cy="1600200"/>
          </a:xfrm>
        </p:spPr>
        <p:txBody>
          <a:bodyPr/>
          <a:lstStyle/>
          <a:p>
            <a:r>
              <a:rPr lang="pt-PT" sz="4400" dirty="0" smtClean="0">
                <a:latin typeface="Times New Roman" pitchFamily="18" charset="0"/>
                <a:cs typeface="Times New Roman" pitchFamily="18" charset="0"/>
              </a:rPr>
              <a:t>Organização da escala</a:t>
            </a:r>
            <a:endParaRPr lang="pt-PT" sz="4400" dirty="0">
              <a:latin typeface="Times New Roman" pitchFamily="18" charset="0"/>
              <a:cs typeface="Times New Roman" pitchFamily="18" charset="0"/>
            </a:endParaRPr>
          </a:p>
        </p:txBody>
      </p:sp>
      <p:graphicFrame>
        <p:nvGraphicFramePr>
          <p:cNvPr id="4" name="Marcador de Posição de Conteúdo 5"/>
          <p:cNvGraphicFramePr>
            <a:graphicFrameLocks noGrp="1"/>
          </p:cNvGraphicFramePr>
          <p:nvPr>
            <p:ph sz="quarter" idx="1"/>
          </p:nvPr>
        </p:nvGraphicFramePr>
        <p:xfrm>
          <a:off x="285720" y="1857364"/>
          <a:ext cx="8572500" cy="3169920"/>
        </p:xfrm>
        <a:graphic>
          <a:graphicData uri="http://schemas.openxmlformats.org/drawingml/2006/table">
            <a:tbl>
              <a:tblPr firstRow="1" bandRow="1">
                <a:tableStyleId>{5C22544A-7EE6-4342-B048-85BDC9FD1C3A}</a:tableStyleId>
              </a:tblPr>
              <a:tblGrid>
                <a:gridCol w="4286250"/>
                <a:gridCol w="4286250"/>
              </a:tblGrid>
              <a:tr h="370840">
                <a:tc>
                  <a:txBody>
                    <a:bodyPr/>
                    <a:lstStyle/>
                    <a:p>
                      <a:pPr algn="ctr"/>
                      <a:r>
                        <a:rPr lang="pt-PT" sz="2000" dirty="0" smtClean="0">
                          <a:latin typeface="Times New Roman" pitchFamily="18" charset="0"/>
                          <a:cs typeface="Times New Roman" pitchFamily="18" charset="0"/>
                        </a:rPr>
                        <a:t>Verbal</a:t>
                      </a:r>
                      <a:endParaRPr lang="pt-PT" sz="2000" dirty="0">
                        <a:latin typeface="Times New Roman" pitchFamily="18" charset="0"/>
                        <a:cs typeface="Times New Roman" pitchFamily="18" charset="0"/>
                      </a:endParaRPr>
                    </a:p>
                  </a:txBody>
                  <a:tcPr/>
                </a:tc>
                <a:tc>
                  <a:txBody>
                    <a:bodyPr/>
                    <a:lstStyle/>
                    <a:p>
                      <a:pPr algn="ctr"/>
                      <a:r>
                        <a:rPr lang="pt-PT" sz="2000" dirty="0" smtClean="0">
                          <a:latin typeface="Times New Roman" pitchFamily="18" charset="0"/>
                          <a:cs typeface="Times New Roman" pitchFamily="18" charset="0"/>
                        </a:rPr>
                        <a:t>Realização</a:t>
                      </a:r>
                      <a:endParaRPr lang="pt-PT" sz="2000" dirty="0">
                        <a:latin typeface="Times New Roman" pitchFamily="18" charset="0"/>
                        <a:cs typeface="Times New Roman" pitchFamily="18" charset="0"/>
                      </a:endParaRPr>
                    </a:p>
                  </a:txBody>
                  <a:tcPr/>
                </a:tc>
              </a:tr>
              <a:tr h="370840">
                <a:tc>
                  <a:txBody>
                    <a:bodyPr/>
                    <a:lstStyle/>
                    <a:p>
                      <a:pPr algn="l"/>
                      <a:r>
                        <a:rPr lang="pt-PT" sz="2000" dirty="0" smtClean="0">
                          <a:latin typeface="Times New Roman" pitchFamily="18" charset="0"/>
                          <a:cs typeface="Times New Roman" pitchFamily="18" charset="0"/>
                        </a:rPr>
                        <a:t>2. Vocabulário</a:t>
                      </a:r>
                      <a:endParaRPr lang="pt-PT" sz="2000" dirty="0">
                        <a:latin typeface="Times New Roman" pitchFamily="18" charset="0"/>
                        <a:cs typeface="Times New Roman" pitchFamily="18" charset="0"/>
                      </a:endParaRPr>
                    </a:p>
                  </a:txBody>
                  <a:tcPr/>
                </a:tc>
                <a:tc>
                  <a:txBody>
                    <a:bodyPr/>
                    <a:lstStyle/>
                    <a:p>
                      <a:pPr algn="l"/>
                      <a:r>
                        <a:rPr lang="pt-PT" sz="2000" dirty="0" smtClean="0">
                          <a:latin typeface="Times New Roman" pitchFamily="18" charset="0"/>
                          <a:cs typeface="Times New Roman" pitchFamily="18" charset="0"/>
                        </a:rPr>
                        <a:t>1. Completamento de Gravuras</a:t>
                      </a:r>
                      <a:endParaRPr lang="pt-PT" sz="2000" dirty="0">
                        <a:latin typeface="Times New Roman" pitchFamily="18" charset="0"/>
                        <a:cs typeface="Times New Roman" pitchFamily="18" charset="0"/>
                      </a:endParaRPr>
                    </a:p>
                  </a:txBody>
                  <a:tcPr/>
                </a:tc>
              </a:tr>
              <a:tr h="370840">
                <a:tc>
                  <a:txBody>
                    <a:bodyPr/>
                    <a:lstStyle/>
                    <a:p>
                      <a:pPr algn="l"/>
                      <a:r>
                        <a:rPr lang="pt-PT" sz="2000" dirty="0" smtClean="0">
                          <a:latin typeface="Times New Roman" pitchFamily="18" charset="0"/>
                          <a:cs typeface="Times New Roman" pitchFamily="18" charset="0"/>
                        </a:rPr>
                        <a:t>4.</a:t>
                      </a:r>
                      <a:r>
                        <a:rPr lang="pt-PT" sz="2000" baseline="0" dirty="0" smtClean="0">
                          <a:latin typeface="Times New Roman" pitchFamily="18" charset="0"/>
                          <a:cs typeface="Times New Roman" pitchFamily="18" charset="0"/>
                        </a:rPr>
                        <a:t> Semelhanças</a:t>
                      </a:r>
                      <a:endParaRPr lang="pt-PT" sz="2000" dirty="0">
                        <a:latin typeface="Times New Roman" pitchFamily="18" charset="0"/>
                        <a:cs typeface="Times New Roman" pitchFamily="18" charset="0"/>
                      </a:endParaRPr>
                    </a:p>
                  </a:txBody>
                  <a:tcPr/>
                </a:tc>
                <a:tc>
                  <a:txBody>
                    <a:bodyPr/>
                    <a:lstStyle/>
                    <a:p>
                      <a:pPr algn="l"/>
                      <a:r>
                        <a:rPr lang="pt-PT" sz="2000" dirty="0" smtClean="0">
                          <a:latin typeface="Times New Roman" pitchFamily="18" charset="0"/>
                          <a:cs typeface="Times New Roman" pitchFamily="18" charset="0"/>
                        </a:rPr>
                        <a:t>3. Código</a:t>
                      </a:r>
                      <a:endParaRPr lang="pt-PT" sz="2000" dirty="0">
                        <a:latin typeface="Times New Roman" pitchFamily="18" charset="0"/>
                        <a:cs typeface="Times New Roman" pitchFamily="18" charset="0"/>
                      </a:endParaRPr>
                    </a:p>
                  </a:txBody>
                  <a:tcPr/>
                </a:tc>
              </a:tr>
              <a:tr h="370840">
                <a:tc>
                  <a:txBody>
                    <a:bodyPr/>
                    <a:lstStyle/>
                    <a:p>
                      <a:pPr algn="l"/>
                      <a:r>
                        <a:rPr lang="pt-PT" sz="2000" dirty="0" smtClean="0">
                          <a:latin typeface="Times New Roman" pitchFamily="18" charset="0"/>
                          <a:cs typeface="Times New Roman" pitchFamily="18" charset="0"/>
                        </a:rPr>
                        <a:t>6. Aritmética</a:t>
                      </a:r>
                      <a:endParaRPr lang="pt-PT" sz="2000" dirty="0">
                        <a:latin typeface="Times New Roman" pitchFamily="18" charset="0"/>
                        <a:cs typeface="Times New Roman" pitchFamily="18" charset="0"/>
                      </a:endParaRPr>
                    </a:p>
                  </a:txBody>
                  <a:tcPr/>
                </a:tc>
                <a:tc>
                  <a:txBody>
                    <a:bodyPr/>
                    <a:lstStyle/>
                    <a:p>
                      <a:pPr algn="l"/>
                      <a:r>
                        <a:rPr lang="pt-PT" sz="2000" dirty="0" smtClean="0">
                          <a:latin typeface="Times New Roman" pitchFamily="18" charset="0"/>
                          <a:cs typeface="Times New Roman" pitchFamily="18" charset="0"/>
                        </a:rPr>
                        <a:t>5. Cubos</a:t>
                      </a:r>
                      <a:endParaRPr lang="pt-PT" sz="2000" dirty="0">
                        <a:latin typeface="Times New Roman" pitchFamily="18" charset="0"/>
                        <a:cs typeface="Times New Roman" pitchFamily="18" charset="0"/>
                      </a:endParaRPr>
                    </a:p>
                  </a:txBody>
                  <a:tcPr/>
                </a:tc>
              </a:tr>
              <a:tr h="370840">
                <a:tc>
                  <a:txBody>
                    <a:bodyPr/>
                    <a:lstStyle/>
                    <a:p>
                      <a:pPr algn="l"/>
                      <a:r>
                        <a:rPr lang="pt-PT" sz="2000" dirty="0" smtClean="0">
                          <a:latin typeface="Times New Roman" pitchFamily="18" charset="0"/>
                          <a:cs typeface="Times New Roman" pitchFamily="18" charset="0"/>
                        </a:rPr>
                        <a:t>8. Memória de Dígitos </a:t>
                      </a:r>
                      <a:endParaRPr lang="pt-PT" sz="2000" dirty="0">
                        <a:latin typeface="Times New Roman" pitchFamily="18" charset="0"/>
                        <a:cs typeface="Times New Roman" pitchFamily="18" charset="0"/>
                      </a:endParaRPr>
                    </a:p>
                  </a:txBody>
                  <a:tcPr/>
                </a:tc>
                <a:tc>
                  <a:txBody>
                    <a:bodyPr/>
                    <a:lstStyle/>
                    <a:p>
                      <a:pPr algn="l"/>
                      <a:r>
                        <a:rPr lang="pt-PT" sz="2000" dirty="0" smtClean="0">
                          <a:latin typeface="Times New Roman" pitchFamily="18" charset="0"/>
                          <a:cs typeface="Times New Roman" pitchFamily="18" charset="0"/>
                        </a:rPr>
                        <a:t>7. Matrizes</a:t>
                      </a:r>
                      <a:endParaRPr lang="pt-PT" sz="2000" dirty="0">
                        <a:latin typeface="Times New Roman" pitchFamily="18" charset="0"/>
                        <a:cs typeface="Times New Roman" pitchFamily="18" charset="0"/>
                      </a:endParaRPr>
                    </a:p>
                  </a:txBody>
                  <a:tcPr/>
                </a:tc>
              </a:tr>
              <a:tr h="370840">
                <a:tc>
                  <a:txBody>
                    <a:bodyPr/>
                    <a:lstStyle/>
                    <a:p>
                      <a:pPr algn="l"/>
                      <a:r>
                        <a:rPr lang="pt-PT" sz="2000" dirty="0" smtClean="0">
                          <a:latin typeface="Times New Roman" pitchFamily="18" charset="0"/>
                          <a:cs typeface="Times New Roman" pitchFamily="18" charset="0"/>
                        </a:rPr>
                        <a:t>9. Informação</a:t>
                      </a:r>
                      <a:endParaRPr lang="pt-PT" sz="2000" dirty="0">
                        <a:latin typeface="Times New Roman" pitchFamily="18" charset="0"/>
                        <a:cs typeface="Times New Roman" pitchFamily="18" charset="0"/>
                      </a:endParaRPr>
                    </a:p>
                  </a:txBody>
                  <a:tcPr/>
                </a:tc>
                <a:tc>
                  <a:txBody>
                    <a:bodyPr/>
                    <a:lstStyle/>
                    <a:p>
                      <a:pPr algn="l"/>
                      <a:r>
                        <a:rPr lang="pt-PT" sz="2000" dirty="0" smtClean="0">
                          <a:latin typeface="Times New Roman" pitchFamily="18" charset="0"/>
                          <a:cs typeface="Times New Roman" pitchFamily="18" charset="0"/>
                        </a:rPr>
                        <a:t>10. Disposição</a:t>
                      </a:r>
                      <a:r>
                        <a:rPr lang="pt-PT" sz="2000" baseline="0" dirty="0" smtClean="0">
                          <a:latin typeface="Times New Roman" pitchFamily="18" charset="0"/>
                          <a:cs typeface="Times New Roman" pitchFamily="18" charset="0"/>
                        </a:rPr>
                        <a:t> de Gravuras</a:t>
                      </a:r>
                      <a:endParaRPr lang="pt-PT" sz="2000" dirty="0">
                        <a:latin typeface="Times New Roman" pitchFamily="18" charset="0"/>
                        <a:cs typeface="Times New Roman" pitchFamily="18" charset="0"/>
                      </a:endParaRPr>
                    </a:p>
                  </a:txBody>
                  <a:tcPr/>
                </a:tc>
              </a:tr>
              <a:tr h="370840">
                <a:tc>
                  <a:txBody>
                    <a:bodyPr/>
                    <a:lstStyle/>
                    <a:p>
                      <a:pPr algn="l"/>
                      <a:r>
                        <a:rPr lang="pt-PT" sz="2000" dirty="0" smtClean="0">
                          <a:latin typeface="Times New Roman" pitchFamily="18" charset="0"/>
                          <a:cs typeface="Times New Roman" pitchFamily="18" charset="0"/>
                        </a:rPr>
                        <a:t>11. Compreensão</a:t>
                      </a:r>
                      <a:endParaRPr lang="pt-PT" sz="2000" dirty="0">
                        <a:latin typeface="Times New Roman" pitchFamily="18" charset="0"/>
                        <a:cs typeface="Times New Roman" pitchFamily="18" charset="0"/>
                      </a:endParaRPr>
                    </a:p>
                  </a:txBody>
                  <a:tcPr/>
                </a:tc>
                <a:tc>
                  <a:txBody>
                    <a:bodyPr/>
                    <a:lstStyle/>
                    <a:p>
                      <a:pPr algn="l"/>
                      <a:r>
                        <a:rPr lang="pt-PT" sz="2000" dirty="0" smtClean="0">
                          <a:latin typeface="Times New Roman" pitchFamily="18" charset="0"/>
                          <a:cs typeface="Times New Roman" pitchFamily="18" charset="0"/>
                        </a:rPr>
                        <a:t>12. Pesquisa de Símbolos</a:t>
                      </a:r>
                      <a:endParaRPr lang="pt-PT" sz="2000" dirty="0">
                        <a:latin typeface="Times New Roman" pitchFamily="18" charset="0"/>
                        <a:cs typeface="Times New Roman" pitchFamily="18" charset="0"/>
                      </a:endParaRPr>
                    </a:p>
                  </a:txBody>
                  <a:tcPr/>
                </a:tc>
              </a:tr>
              <a:tr h="370840">
                <a:tc>
                  <a:txBody>
                    <a:bodyPr/>
                    <a:lstStyle/>
                    <a:p>
                      <a:pPr algn="l"/>
                      <a:r>
                        <a:rPr lang="pt-PT" sz="2000" dirty="0" smtClean="0">
                          <a:latin typeface="Times New Roman" pitchFamily="18" charset="0"/>
                          <a:cs typeface="Times New Roman" pitchFamily="18" charset="0"/>
                        </a:rPr>
                        <a:t>13. Sequências de Letras e de Números</a:t>
                      </a:r>
                      <a:endParaRPr lang="pt-PT" sz="2000" dirty="0">
                        <a:latin typeface="Times New Roman" pitchFamily="18" charset="0"/>
                        <a:cs typeface="Times New Roman" pitchFamily="18" charset="0"/>
                      </a:endParaRPr>
                    </a:p>
                  </a:txBody>
                  <a:tcPr/>
                </a:tc>
                <a:tc>
                  <a:txBody>
                    <a:bodyPr/>
                    <a:lstStyle/>
                    <a:p>
                      <a:pPr algn="l"/>
                      <a:r>
                        <a:rPr lang="pt-PT" sz="2000" dirty="0" smtClean="0">
                          <a:latin typeface="Times New Roman" pitchFamily="18" charset="0"/>
                          <a:cs typeface="Times New Roman" pitchFamily="18" charset="0"/>
                        </a:rPr>
                        <a:t>14. Composição de Objectos</a:t>
                      </a:r>
                      <a:endParaRPr lang="pt-PT"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0" y="-171400"/>
            <a:ext cx="9144000" cy="1600200"/>
          </a:xfrm>
        </p:spPr>
        <p:txBody>
          <a:bodyPr/>
          <a:lstStyle/>
          <a:p>
            <a:r>
              <a:rPr lang="pt-PT" sz="4400" dirty="0" smtClean="0">
                <a:latin typeface="Times New Roman" pitchFamily="18" charset="0"/>
                <a:cs typeface="Times New Roman" pitchFamily="18" charset="0"/>
              </a:rPr>
              <a:t>Organização da escala em Índices Factoriais</a:t>
            </a:r>
            <a:endParaRPr lang="pt-PT" sz="4400" dirty="0">
              <a:latin typeface="Times New Roman" pitchFamily="18" charset="0"/>
              <a:cs typeface="Times New Roman" pitchFamily="18" charset="0"/>
            </a:endParaRPr>
          </a:p>
        </p:txBody>
      </p:sp>
      <p:graphicFrame>
        <p:nvGraphicFramePr>
          <p:cNvPr id="5" name="Marcador de Posição de Conteúdo 5"/>
          <p:cNvGraphicFramePr>
            <a:graphicFrameLocks noGrp="1"/>
          </p:cNvGraphicFramePr>
          <p:nvPr>
            <p:ph sz="quarter" idx="1"/>
          </p:nvPr>
        </p:nvGraphicFramePr>
        <p:xfrm>
          <a:off x="285720" y="1857364"/>
          <a:ext cx="8572500" cy="3108960"/>
        </p:xfrm>
        <a:graphic>
          <a:graphicData uri="http://schemas.openxmlformats.org/drawingml/2006/table">
            <a:tbl>
              <a:tblPr firstRow="1" bandRow="1">
                <a:tableStyleId>{5C22544A-7EE6-4342-B048-85BDC9FD1C3A}</a:tableStyleId>
              </a:tblPr>
              <a:tblGrid>
                <a:gridCol w="2143125"/>
                <a:gridCol w="2143125"/>
                <a:gridCol w="2143125"/>
                <a:gridCol w="2143125"/>
              </a:tblGrid>
              <a:tr h="370840">
                <a:tc>
                  <a:txBody>
                    <a:bodyPr/>
                    <a:lstStyle/>
                    <a:p>
                      <a:pPr algn="ctr"/>
                      <a:r>
                        <a:rPr lang="pt-PT" sz="2000" dirty="0" smtClean="0">
                          <a:latin typeface="Times New Roman" pitchFamily="18" charset="0"/>
                          <a:cs typeface="Times New Roman" pitchFamily="18" charset="0"/>
                        </a:rPr>
                        <a:t>Compreensão</a:t>
                      </a:r>
                      <a:r>
                        <a:rPr lang="pt-PT" sz="2000" baseline="0" dirty="0" smtClean="0">
                          <a:latin typeface="Times New Roman" pitchFamily="18" charset="0"/>
                          <a:cs typeface="Times New Roman" pitchFamily="18" charset="0"/>
                        </a:rPr>
                        <a:t> Verbal</a:t>
                      </a:r>
                      <a:endParaRPr lang="pt-PT" sz="2000" dirty="0">
                        <a:latin typeface="Times New Roman" pitchFamily="18" charset="0"/>
                        <a:cs typeface="Times New Roman" pitchFamily="18" charset="0"/>
                      </a:endParaRPr>
                    </a:p>
                  </a:txBody>
                  <a:tcPr/>
                </a:tc>
                <a:tc>
                  <a:txBody>
                    <a:bodyPr/>
                    <a:lstStyle/>
                    <a:p>
                      <a:pPr algn="ctr"/>
                      <a:r>
                        <a:rPr lang="pt-PT" sz="2000" dirty="0" smtClean="0">
                          <a:latin typeface="Times New Roman" pitchFamily="18" charset="0"/>
                          <a:cs typeface="Times New Roman" pitchFamily="18" charset="0"/>
                        </a:rPr>
                        <a:t>Organização Perceptiva</a:t>
                      </a:r>
                      <a:endParaRPr lang="pt-PT" sz="2000" dirty="0">
                        <a:latin typeface="Times New Roman" pitchFamily="18" charset="0"/>
                        <a:cs typeface="Times New Roman" pitchFamily="18" charset="0"/>
                      </a:endParaRPr>
                    </a:p>
                  </a:txBody>
                  <a:tcPr/>
                </a:tc>
                <a:tc>
                  <a:txBody>
                    <a:bodyPr/>
                    <a:lstStyle/>
                    <a:p>
                      <a:pPr algn="ctr"/>
                      <a:r>
                        <a:rPr lang="pt-PT" sz="2000" dirty="0" smtClean="0">
                          <a:latin typeface="Times New Roman" pitchFamily="18" charset="0"/>
                          <a:cs typeface="Times New Roman" pitchFamily="18" charset="0"/>
                        </a:rPr>
                        <a:t>Memória de Trabalho</a:t>
                      </a:r>
                      <a:endParaRPr lang="pt-PT" sz="2000" dirty="0">
                        <a:latin typeface="Times New Roman" pitchFamily="18" charset="0"/>
                        <a:cs typeface="Times New Roman" pitchFamily="18" charset="0"/>
                      </a:endParaRPr>
                    </a:p>
                  </a:txBody>
                  <a:tcPr/>
                </a:tc>
                <a:tc>
                  <a:txBody>
                    <a:bodyPr/>
                    <a:lstStyle/>
                    <a:p>
                      <a:pPr algn="ctr"/>
                      <a:r>
                        <a:rPr lang="pt-PT" sz="2000" dirty="0" smtClean="0">
                          <a:latin typeface="Times New Roman" pitchFamily="18" charset="0"/>
                          <a:cs typeface="Times New Roman" pitchFamily="18" charset="0"/>
                        </a:rPr>
                        <a:t>Velocidade de Processamento</a:t>
                      </a:r>
                      <a:endParaRPr lang="pt-PT" sz="2000" dirty="0">
                        <a:latin typeface="Times New Roman" pitchFamily="18" charset="0"/>
                        <a:cs typeface="Times New Roman" pitchFamily="18" charset="0"/>
                      </a:endParaRPr>
                    </a:p>
                  </a:txBody>
                  <a:tcPr/>
                </a:tc>
              </a:tr>
              <a:tr h="370840">
                <a:tc>
                  <a:txBody>
                    <a:bodyPr/>
                    <a:lstStyle/>
                    <a:p>
                      <a:r>
                        <a:rPr lang="pt-PT" sz="2000" dirty="0" smtClean="0">
                          <a:latin typeface="Times New Roman" pitchFamily="18" charset="0"/>
                          <a:cs typeface="Times New Roman" pitchFamily="18" charset="0"/>
                        </a:rPr>
                        <a:t>2. Vocabulário</a:t>
                      </a:r>
                      <a:endParaRPr lang="pt-PT" sz="2000" dirty="0">
                        <a:latin typeface="Times New Roman" pitchFamily="18" charset="0"/>
                        <a:cs typeface="Times New Roman" pitchFamily="18" charset="0"/>
                      </a:endParaRPr>
                    </a:p>
                  </a:txBody>
                  <a:tcPr/>
                </a:tc>
                <a:tc>
                  <a:txBody>
                    <a:bodyPr/>
                    <a:lstStyle/>
                    <a:p>
                      <a:r>
                        <a:rPr lang="pt-PT" sz="2000" dirty="0" smtClean="0">
                          <a:latin typeface="Times New Roman" pitchFamily="18" charset="0"/>
                          <a:cs typeface="Times New Roman" pitchFamily="18" charset="0"/>
                        </a:rPr>
                        <a:t>1. Completamento de Gravuras</a:t>
                      </a:r>
                      <a:endParaRPr lang="pt-PT" sz="2000" dirty="0">
                        <a:latin typeface="Times New Roman" pitchFamily="18" charset="0"/>
                        <a:cs typeface="Times New Roman" pitchFamily="18" charset="0"/>
                      </a:endParaRPr>
                    </a:p>
                  </a:txBody>
                  <a:tcPr/>
                </a:tc>
                <a:tc>
                  <a:txBody>
                    <a:bodyPr/>
                    <a:lstStyle/>
                    <a:p>
                      <a:r>
                        <a:rPr lang="pt-PT" sz="2000" dirty="0" smtClean="0">
                          <a:latin typeface="Times New Roman" pitchFamily="18" charset="0"/>
                          <a:cs typeface="Times New Roman" pitchFamily="18" charset="0"/>
                        </a:rPr>
                        <a:t>6. Aritmética</a:t>
                      </a:r>
                      <a:endParaRPr lang="pt-PT" sz="2000" dirty="0">
                        <a:latin typeface="Times New Roman" pitchFamily="18" charset="0"/>
                        <a:cs typeface="Times New Roman" pitchFamily="18" charset="0"/>
                      </a:endParaRPr>
                    </a:p>
                  </a:txBody>
                  <a:tcPr/>
                </a:tc>
                <a:tc>
                  <a:txBody>
                    <a:bodyPr/>
                    <a:lstStyle/>
                    <a:p>
                      <a:r>
                        <a:rPr lang="pt-PT" sz="2000" dirty="0" smtClean="0">
                          <a:latin typeface="Times New Roman" pitchFamily="18" charset="0"/>
                          <a:cs typeface="Times New Roman" pitchFamily="18" charset="0"/>
                        </a:rPr>
                        <a:t>3. Código</a:t>
                      </a:r>
                      <a:endParaRPr lang="pt-PT" sz="2000" dirty="0">
                        <a:latin typeface="Times New Roman" pitchFamily="18" charset="0"/>
                        <a:cs typeface="Times New Roman" pitchFamily="18" charset="0"/>
                      </a:endParaRPr>
                    </a:p>
                  </a:txBody>
                  <a:tcPr/>
                </a:tc>
              </a:tr>
              <a:tr h="370840">
                <a:tc>
                  <a:txBody>
                    <a:bodyPr/>
                    <a:lstStyle/>
                    <a:p>
                      <a:r>
                        <a:rPr lang="pt-PT" sz="2000" dirty="0" smtClean="0">
                          <a:latin typeface="Times New Roman" pitchFamily="18" charset="0"/>
                          <a:cs typeface="Times New Roman" pitchFamily="18" charset="0"/>
                        </a:rPr>
                        <a:t>4. Semelhanças</a:t>
                      </a:r>
                      <a:endParaRPr lang="pt-PT" sz="2000" dirty="0">
                        <a:latin typeface="Times New Roman" pitchFamily="18" charset="0"/>
                        <a:cs typeface="Times New Roman" pitchFamily="18" charset="0"/>
                      </a:endParaRPr>
                    </a:p>
                  </a:txBody>
                  <a:tcPr/>
                </a:tc>
                <a:tc>
                  <a:txBody>
                    <a:bodyPr/>
                    <a:lstStyle/>
                    <a:p>
                      <a:r>
                        <a:rPr lang="pt-PT" sz="2000" dirty="0" smtClean="0">
                          <a:latin typeface="Times New Roman" pitchFamily="18" charset="0"/>
                          <a:cs typeface="Times New Roman" pitchFamily="18" charset="0"/>
                        </a:rPr>
                        <a:t>5. Cubos</a:t>
                      </a:r>
                      <a:endParaRPr lang="pt-PT" sz="2000" dirty="0">
                        <a:latin typeface="Times New Roman" pitchFamily="18" charset="0"/>
                        <a:cs typeface="Times New Roman" pitchFamily="18" charset="0"/>
                      </a:endParaRPr>
                    </a:p>
                  </a:txBody>
                  <a:tcPr/>
                </a:tc>
                <a:tc>
                  <a:txBody>
                    <a:bodyPr/>
                    <a:lstStyle/>
                    <a:p>
                      <a:r>
                        <a:rPr lang="pt-PT" sz="2000" dirty="0" smtClean="0">
                          <a:latin typeface="Times New Roman" pitchFamily="18" charset="0"/>
                          <a:cs typeface="Times New Roman" pitchFamily="18" charset="0"/>
                        </a:rPr>
                        <a:t>8. Memória de Dígitos</a:t>
                      </a:r>
                      <a:endParaRPr lang="pt-PT" sz="2000" dirty="0">
                        <a:latin typeface="Times New Roman" pitchFamily="18" charset="0"/>
                        <a:cs typeface="Times New Roman" pitchFamily="18" charset="0"/>
                      </a:endParaRPr>
                    </a:p>
                  </a:txBody>
                  <a:tcPr/>
                </a:tc>
                <a:tc>
                  <a:txBody>
                    <a:bodyPr/>
                    <a:lstStyle/>
                    <a:p>
                      <a:r>
                        <a:rPr lang="pt-PT" sz="2000" dirty="0" smtClean="0">
                          <a:latin typeface="Times New Roman" pitchFamily="18" charset="0"/>
                          <a:cs typeface="Times New Roman" pitchFamily="18" charset="0"/>
                        </a:rPr>
                        <a:t>12. Pesquisa de Símbolos</a:t>
                      </a:r>
                      <a:endParaRPr lang="pt-PT" sz="2000" dirty="0">
                        <a:latin typeface="Times New Roman" pitchFamily="18" charset="0"/>
                        <a:cs typeface="Times New Roman" pitchFamily="18" charset="0"/>
                      </a:endParaRPr>
                    </a:p>
                  </a:txBody>
                  <a:tcPr/>
                </a:tc>
              </a:tr>
              <a:tr h="370840">
                <a:tc>
                  <a:txBody>
                    <a:bodyPr/>
                    <a:lstStyle/>
                    <a:p>
                      <a:r>
                        <a:rPr lang="pt-PT" sz="2000" dirty="0" smtClean="0">
                          <a:latin typeface="Times New Roman" pitchFamily="18" charset="0"/>
                          <a:cs typeface="Times New Roman" pitchFamily="18" charset="0"/>
                        </a:rPr>
                        <a:t>9. Informação</a:t>
                      </a:r>
                      <a:endParaRPr lang="pt-PT" sz="2000" dirty="0">
                        <a:latin typeface="Times New Roman" pitchFamily="18" charset="0"/>
                        <a:cs typeface="Times New Roman" pitchFamily="18" charset="0"/>
                      </a:endParaRPr>
                    </a:p>
                  </a:txBody>
                  <a:tcPr/>
                </a:tc>
                <a:tc>
                  <a:txBody>
                    <a:bodyPr/>
                    <a:lstStyle/>
                    <a:p>
                      <a:r>
                        <a:rPr lang="pt-PT" sz="2000" dirty="0" smtClean="0">
                          <a:latin typeface="Times New Roman" pitchFamily="18" charset="0"/>
                          <a:cs typeface="Times New Roman" pitchFamily="18" charset="0"/>
                        </a:rPr>
                        <a:t>7. Matrizes</a:t>
                      </a:r>
                      <a:endParaRPr lang="pt-PT" sz="2000" dirty="0">
                        <a:latin typeface="Times New Roman" pitchFamily="18" charset="0"/>
                        <a:cs typeface="Times New Roman" pitchFamily="18" charset="0"/>
                      </a:endParaRPr>
                    </a:p>
                  </a:txBody>
                  <a:tcPr/>
                </a:tc>
                <a:tc>
                  <a:txBody>
                    <a:bodyPr/>
                    <a:lstStyle/>
                    <a:p>
                      <a:r>
                        <a:rPr lang="pt-PT" sz="2000" dirty="0" smtClean="0">
                          <a:latin typeface="Times New Roman" pitchFamily="18" charset="0"/>
                          <a:cs typeface="Times New Roman" pitchFamily="18" charset="0"/>
                        </a:rPr>
                        <a:t>13. Sequências</a:t>
                      </a:r>
                      <a:r>
                        <a:rPr lang="pt-PT" sz="2000" baseline="0" dirty="0" smtClean="0">
                          <a:latin typeface="Times New Roman" pitchFamily="18" charset="0"/>
                          <a:cs typeface="Times New Roman" pitchFamily="18" charset="0"/>
                        </a:rPr>
                        <a:t> de Letras e de Números</a:t>
                      </a:r>
                      <a:endParaRPr lang="pt-PT" sz="2000" dirty="0">
                        <a:latin typeface="Times New Roman" pitchFamily="18" charset="0"/>
                        <a:cs typeface="Times New Roman" pitchFamily="18" charset="0"/>
                      </a:endParaRPr>
                    </a:p>
                  </a:txBody>
                  <a:tcPr/>
                </a:tc>
                <a:tc>
                  <a:txBody>
                    <a:bodyPr/>
                    <a:lstStyle/>
                    <a:p>
                      <a:endParaRPr lang="pt-PT"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7504" y="260648"/>
            <a:ext cx="9036496" cy="1600200"/>
          </a:xfrm>
        </p:spPr>
        <p:txBody>
          <a:bodyPr/>
          <a:lstStyle/>
          <a:p>
            <a:r>
              <a:rPr lang="pt-PT" sz="4400" dirty="0" smtClean="0">
                <a:latin typeface="Times New Roman" pitchFamily="18" charset="0"/>
                <a:cs typeface="Times New Roman" pitchFamily="18" charset="0"/>
              </a:rPr>
              <a:t>Conversão dos resultados brutos em resultados padronizados: 20-24 anos</a:t>
            </a:r>
            <a:endParaRPr lang="pt-PT" sz="4400" dirty="0">
              <a:latin typeface="Times New Roman" pitchFamily="18" charset="0"/>
              <a:cs typeface="Times New Roman" pitchFamily="18" charset="0"/>
            </a:endParaRPr>
          </a:p>
        </p:txBody>
      </p:sp>
      <p:sp>
        <p:nvSpPr>
          <p:cNvPr id="6" name="Rectângulo 5">
            <a:hlinkClick r:id="rId2" action="ppaction://hlinkfile"/>
          </p:cNvPr>
          <p:cNvSpPr/>
          <p:nvPr/>
        </p:nvSpPr>
        <p:spPr>
          <a:xfrm>
            <a:off x="3995936" y="4149080"/>
            <a:ext cx="4528032" cy="58477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pt-PT" sz="3200" b="1" dirty="0" err="1">
                <a:latin typeface="Times New Roman" pitchFamily="18" charset="0"/>
                <a:cs typeface="Times New Roman" pitchFamily="18" charset="0"/>
              </a:rPr>
              <a:t>Subtestes</a:t>
            </a:r>
            <a:r>
              <a:rPr lang="pt-PT" sz="3200" b="1" dirty="0">
                <a:latin typeface="Times New Roman" pitchFamily="18" charset="0"/>
                <a:cs typeface="Times New Roman" pitchFamily="18" charset="0"/>
              </a:rPr>
              <a:t> </a:t>
            </a:r>
            <a:r>
              <a:rPr lang="pt-PT" sz="3200" b="1" dirty="0" smtClean="0">
                <a:latin typeface="Times New Roman" pitchFamily="18" charset="0"/>
                <a:cs typeface="Times New Roman" pitchFamily="18" charset="0"/>
              </a:rPr>
              <a:t>Realização</a:t>
            </a:r>
            <a:endParaRPr lang="pt-PT" sz="3200" b="1" dirty="0">
              <a:latin typeface="Times New Roman" pitchFamily="18" charset="0"/>
              <a:cs typeface="Times New Roman" pitchFamily="18" charset="0"/>
            </a:endParaRPr>
          </a:p>
        </p:txBody>
      </p:sp>
      <p:sp>
        <p:nvSpPr>
          <p:cNvPr id="8" name="Rectângulo 7">
            <a:hlinkClick r:id="rId3" action="ppaction://hlinkfile"/>
          </p:cNvPr>
          <p:cNvSpPr/>
          <p:nvPr/>
        </p:nvSpPr>
        <p:spPr>
          <a:xfrm>
            <a:off x="1043608" y="2420888"/>
            <a:ext cx="3600399"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pt-PT" sz="3200" b="1" dirty="0" err="1">
                <a:latin typeface="Times New Roman" pitchFamily="18" charset="0"/>
                <a:cs typeface="Times New Roman" pitchFamily="18" charset="0"/>
              </a:rPr>
              <a:t>Subtestes</a:t>
            </a:r>
            <a:r>
              <a:rPr lang="pt-PT" sz="3200" b="1" dirty="0">
                <a:latin typeface="Times New Roman" pitchFamily="18" charset="0"/>
                <a:cs typeface="Times New Roman" pitchFamily="18" charset="0"/>
              </a:rPr>
              <a:t> </a:t>
            </a:r>
            <a:r>
              <a:rPr lang="pt-PT" sz="3200" b="1" dirty="0" smtClean="0">
                <a:latin typeface="Times New Roman" pitchFamily="18" charset="0"/>
                <a:cs typeface="Times New Roman" pitchFamily="18" charset="0"/>
              </a:rPr>
              <a:t>Verbais</a:t>
            </a:r>
            <a:endParaRPr lang="pt-PT"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3034333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0" y="908720"/>
            <a:ext cx="9011344" cy="836712"/>
          </a:xfrm>
        </p:spPr>
        <p:txBody>
          <a:bodyPr/>
          <a:lstStyle/>
          <a:p>
            <a:r>
              <a:rPr lang="pt-PT" sz="4400" dirty="0" smtClean="0">
                <a:latin typeface="Times New Roman" pitchFamily="18" charset="0"/>
                <a:cs typeface="Times New Roman" pitchFamily="18" charset="0"/>
              </a:rPr>
              <a:t>Conversão dos resultados padronizados em </a:t>
            </a:r>
            <a:r>
              <a:rPr lang="pt-PT" sz="4400" dirty="0" err="1" smtClean="0">
                <a:latin typeface="Times New Roman" pitchFamily="18" charset="0"/>
                <a:cs typeface="Times New Roman" pitchFamily="18" charset="0"/>
              </a:rPr>
              <a:t>QI’s</a:t>
            </a:r>
            <a:endParaRPr lang="pt-PT" sz="4400" dirty="0">
              <a:latin typeface="Times New Roman" pitchFamily="18" charset="0"/>
              <a:cs typeface="Times New Roman" pitchFamily="18" charset="0"/>
            </a:endParaRPr>
          </a:p>
        </p:txBody>
      </p:sp>
      <p:sp>
        <p:nvSpPr>
          <p:cNvPr id="5" name="CaixaDeTexto 4">
            <a:hlinkClick r:id="rId3" action="ppaction://hlinkfile"/>
          </p:cNvPr>
          <p:cNvSpPr txBox="1"/>
          <p:nvPr/>
        </p:nvSpPr>
        <p:spPr>
          <a:xfrm>
            <a:off x="949404" y="2631229"/>
            <a:ext cx="2376264"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pt-PT" sz="3200" b="1" dirty="0" smtClean="0">
                <a:latin typeface="Times New Roman" pitchFamily="18" charset="0"/>
                <a:cs typeface="Times New Roman" pitchFamily="18" charset="0"/>
              </a:rPr>
              <a:t>QI Verbal</a:t>
            </a:r>
            <a:endParaRPr lang="pt-PT" sz="3200" b="1" dirty="0">
              <a:latin typeface="Times New Roman" pitchFamily="18" charset="0"/>
              <a:cs typeface="Times New Roman" pitchFamily="18" charset="0"/>
            </a:endParaRPr>
          </a:p>
        </p:txBody>
      </p:sp>
      <p:sp>
        <p:nvSpPr>
          <p:cNvPr id="6" name="CaixaDeTexto 5">
            <a:hlinkClick r:id="rId4" action="ppaction://hlinkfile"/>
          </p:cNvPr>
          <p:cNvSpPr txBox="1"/>
          <p:nvPr/>
        </p:nvSpPr>
        <p:spPr>
          <a:xfrm>
            <a:off x="4788024" y="2609877"/>
            <a:ext cx="3024336"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pt-PT" sz="3200" b="1" dirty="0" smtClean="0">
                <a:latin typeface="Times New Roman" pitchFamily="18" charset="0"/>
                <a:cs typeface="Times New Roman" pitchFamily="18" charset="0"/>
              </a:rPr>
              <a:t>QI Realização</a:t>
            </a:r>
            <a:endParaRPr lang="pt-PT" sz="3200" b="1" dirty="0">
              <a:latin typeface="Times New Roman" pitchFamily="18" charset="0"/>
              <a:cs typeface="Times New Roman" pitchFamily="18" charset="0"/>
            </a:endParaRPr>
          </a:p>
        </p:txBody>
      </p:sp>
      <p:sp>
        <p:nvSpPr>
          <p:cNvPr id="7" name="CaixaDeTexto 6">
            <a:hlinkClick r:id="rId5" action="ppaction://hlinkfile"/>
          </p:cNvPr>
          <p:cNvSpPr txBox="1"/>
          <p:nvPr/>
        </p:nvSpPr>
        <p:spPr>
          <a:xfrm>
            <a:off x="2771800" y="4334906"/>
            <a:ext cx="2520280" cy="10772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pt-PT" sz="3200" b="1" dirty="0" smtClean="0">
                <a:latin typeface="Times New Roman" pitchFamily="18" charset="0"/>
                <a:cs typeface="Times New Roman" pitchFamily="18" charset="0"/>
              </a:rPr>
              <a:t>QI Escala Completa</a:t>
            </a:r>
            <a:endParaRPr lang="pt-PT"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55343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0" y="116632"/>
            <a:ext cx="9155360" cy="1600200"/>
          </a:xfrm>
        </p:spPr>
        <p:txBody>
          <a:bodyPr/>
          <a:lstStyle/>
          <a:p>
            <a:r>
              <a:rPr lang="pt-PT" sz="4400" dirty="0" smtClean="0">
                <a:latin typeface="Times New Roman" pitchFamily="18" charset="0"/>
                <a:cs typeface="Times New Roman" pitchFamily="18" charset="0"/>
              </a:rPr>
              <a:t>Conversão dos resultados padronizados em Índices Factoriais</a:t>
            </a:r>
            <a:endParaRPr lang="pt-PT" sz="4400" dirty="0">
              <a:latin typeface="Times New Roman" pitchFamily="18" charset="0"/>
              <a:cs typeface="Times New Roman" pitchFamily="18" charset="0"/>
            </a:endParaRPr>
          </a:p>
        </p:txBody>
      </p:sp>
      <p:sp>
        <p:nvSpPr>
          <p:cNvPr id="5" name="CaixaDeTexto 4">
            <a:hlinkClick r:id="rId2" action="ppaction://hlinkfile"/>
          </p:cNvPr>
          <p:cNvSpPr txBox="1"/>
          <p:nvPr/>
        </p:nvSpPr>
        <p:spPr>
          <a:xfrm>
            <a:off x="1029152" y="3070522"/>
            <a:ext cx="2736304"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pt-PT" sz="2800" b="1" dirty="0" smtClean="0">
                <a:latin typeface="Times New Roman" pitchFamily="18" charset="0"/>
                <a:cs typeface="Times New Roman" pitchFamily="18" charset="0"/>
              </a:rPr>
              <a:t>Memória de Trabalho</a:t>
            </a:r>
            <a:endParaRPr lang="pt-PT" sz="2800" b="1" dirty="0">
              <a:latin typeface="Times New Roman" pitchFamily="18" charset="0"/>
              <a:cs typeface="Times New Roman" pitchFamily="18" charset="0"/>
            </a:endParaRPr>
          </a:p>
        </p:txBody>
      </p:sp>
      <p:sp>
        <p:nvSpPr>
          <p:cNvPr id="6" name="CaixaDeTexto 5">
            <a:hlinkClick r:id="rId3" action="ppaction://hlinkfile"/>
          </p:cNvPr>
          <p:cNvSpPr txBox="1"/>
          <p:nvPr/>
        </p:nvSpPr>
        <p:spPr>
          <a:xfrm>
            <a:off x="1043608" y="5163760"/>
            <a:ext cx="3024336" cy="95410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pt-PT" sz="2800" b="1" dirty="0" smtClean="0">
                <a:latin typeface="Times New Roman" pitchFamily="18" charset="0"/>
                <a:cs typeface="Times New Roman" pitchFamily="18" charset="0"/>
              </a:rPr>
              <a:t>Organização Perceptiva</a:t>
            </a:r>
            <a:endParaRPr lang="pt-PT" sz="2800" b="1" dirty="0">
              <a:latin typeface="Times New Roman" pitchFamily="18" charset="0"/>
              <a:cs typeface="Times New Roman" pitchFamily="18" charset="0"/>
            </a:endParaRPr>
          </a:p>
        </p:txBody>
      </p:sp>
      <p:sp>
        <p:nvSpPr>
          <p:cNvPr id="8" name="CaixaDeTexto 7">
            <a:hlinkClick r:id="rId4" action="ppaction://hlinkfile"/>
          </p:cNvPr>
          <p:cNvSpPr txBox="1"/>
          <p:nvPr/>
        </p:nvSpPr>
        <p:spPr>
          <a:xfrm>
            <a:off x="5360640" y="2060847"/>
            <a:ext cx="3024336" cy="95410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pt-PT" sz="2800" b="1" dirty="0" smtClean="0">
                <a:latin typeface="Times New Roman" pitchFamily="18" charset="0"/>
                <a:cs typeface="Times New Roman" pitchFamily="18" charset="0"/>
              </a:rPr>
              <a:t>Velocidade de Processamento</a:t>
            </a:r>
            <a:endParaRPr lang="pt-PT" sz="2800" b="1" dirty="0">
              <a:latin typeface="Times New Roman" pitchFamily="18" charset="0"/>
              <a:cs typeface="Times New Roman" pitchFamily="18" charset="0"/>
            </a:endParaRPr>
          </a:p>
        </p:txBody>
      </p:sp>
      <p:sp>
        <p:nvSpPr>
          <p:cNvPr id="9" name="CaixaDeTexto 8">
            <a:hlinkClick r:id="rId5" action="ppaction://hlinkfile"/>
          </p:cNvPr>
          <p:cNvSpPr txBox="1"/>
          <p:nvPr/>
        </p:nvSpPr>
        <p:spPr>
          <a:xfrm>
            <a:off x="5360640" y="4307904"/>
            <a:ext cx="3096344"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pt-PT" sz="2800" b="1" dirty="0" smtClean="0">
                <a:latin typeface="Times New Roman" pitchFamily="18" charset="0"/>
                <a:cs typeface="Times New Roman" pitchFamily="18" charset="0"/>
              </a:rPr>
              <a:t>Compreensão Verbal</a:t>
            </a:r>
            <a:endParaRPr lang="pt-PT"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9232148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346</TotalTime>
  <Words>1342</Words>
  <Application>Microsoft Office PowerPoint</Application>
  <PresentationFormat>Apresentação no Ecrã (4:3)</PresentationFormat>
  <Paragraphs>165</Paragraphs>
  <Slides>10</Slides>
  <Notes>8</Notes>
  <HiddenSlides>0</HiddenSlides>
  <MMClips>0</MMClips>
  <ScaleCrop>false</ScaleCrop>
  <HeadingPairs>
    <vt:vector size="4" baseType="variant">
      <vt:variant>
        <vt:lpstr>Tema</vt:lpstr>
      </vt:variant>
      <vt:variant>
        <vt:i4>2</vt:i4>
      </vt:variant>
      <vt:variant>
        <vt:lpstr>Títulos dos diapositivos</vt:lpstr>
      </vt:variant>
      <vt:variant>
        <vt:i4>10</vt:i4>
      </vt:variant>
    </vt:vector>
  </HeadingPairs>
  <TitlesOfParts>
    <vt:vector size="12" baseType="lpstr">
      <vt:lpstr>Executive</vt:lpstr>
      <vt:lpstr>1_Executive</vt:lpstr>
      <vt:lpstr>Apresentação do PowerPoint</vt:lpstr>
      <vt:lpstr>Princípios básicos para a  utilização da WAIS - III</vt:lpstr>
      <vt:lpstr>Princípios básicos para a  utilização da WAIS - III</vt:lpstr>
      <vt:lpstr>Apresentação do PowerPoint</vt:lpstr>
      <vt:lpstr>Organização da escala</vt:lpstr>
      <vt:lpstr>Organização da escala em Índices Factoriais</vt:lpstr>
      <vt:lpstr>Conversão dos resultados brutos em resultados padronizados: 20-24 anos</vt:lpstr>
      <vt:lpstr>Conversão dos resultados padronizados em QI’s</vt:lpstr>
      <vt:lpstr>Conversão dos resultados padronizados em Índices Factoriais</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ana</dc:creator>
  <cp:lastModifiedBy>ana</cp:lastModifiedBy>
  <cp:revision>41</cp:revision>
  <dcterms:created xsi:type="dcterms:W3CDTF">2012-11-06T17:57:03Z</dcterms:created>
  <dcterms:modified xsi:type="dcterms:W3CDTF">2012-11-23T12:12:57Z</dcterms:modified>
</cp:coreProperties>
</file>