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8" r:id="rId9"/>
    <p:sldId id="273" r:id="rId10"/>
    <p:sldId id="272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0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C5BDD-A955-4B28-8C6E-28A9F506A1D8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A1516-C52B-4C5D-8F59-14742EBA74F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PT" sz="1200" b="1" dirty="0" smtClean="0">
                <a:solidFill>
                  <a:schemeClr val="tx1"/>
                </a:solidFill>
                <a:latin typeface="Comic Sans MS" pitchFamily="66" charset="0"/>
              </a:rPr>
              <a:t>Depois</a:t>
            </a:r>
            <a:r>
              <a:rPr lang="pt-PT" sz="1200" b="1" baseline="0" dirty="0" smtClean="0">
                <a:solidFill>
                  <a:schemeClr val="tx1"/>
                </a:solidFill>
                <a:latin typeface="Comic Sans MS" pitchFamily="66" charset="0"/>
              </a:rPr>
              <a:t> do slide: </a:t>
            </a:r>
            <a:r>
              <a:rPr lang="pt-PT" sz="1200" dirty="0" smtClean="0">
                <a:solidFill>
                  <a:schemeClr val="tx1"/>
                </a:solidFill>
                <a:latin typeface="Comic Sans MS" pitchFamily="66" charset="0"/>
              </a:rPr>
              <a:t>Este trabalho tem como objetivo dar a conhecer o teste WISC-III, (Escala de Inteligência de Wechsler para Crianças – III).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200" dirty="0" smtClean="0">
                <a:solidFill>
                  <a:schemeClr val="tx1"/>
                </a:solidFill>
                <a:latin typeface="Comic Sans MS" pitchFamily="66" charset="0"/>
              </a:rPr>
              <a:t>Serão abordadas questões pertinentes entre elas: quais as regras de aplicação; quais as regras de correção; a que idades se destina; entre outros pontos importantes. </a:t>
            </a:r>
          </a:p>
          <a:p>
            <a:pPr algn="ctr"/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A1516-C52B-4C5D-8F59-14742EBA74F8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A1516-C52B-4C5D-8F59-14742EBA74F8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No inicio do </a:t>
            </a:r>
            <a:r>
              <a:rPr lang="pt-PT" dirty="0" err="1" smtClean="0"/>
              <a:t>power</a:t>
            </a:r>
            <a:r>
              <a:rPr lang="pt-PT" dirty="0" smtClean="0"/>
              <a:t> </a:t>
            </a:r>
            <a:r>
              <a:rPr lang="pt-PT" dirty="0" err="1" smtClean="0"/>
              <a:t>point</a:t>
            </a:r>
            <a:r>
              <a:rPr lang="pt-PT" dirty="0" smtClean="0"/>
              <a:t>: </a:t>
            </a:r>
            <a:r>
              <a:rPr lang="pt-PT" sz="1200" b="1" dirty="0" err="1" smtClean="0">
                <a:latin typeface="Comic Sans MS" pitchFamily="66" charset="0"/>
              </a:rPr>
              <a:t>Wechesler</a:t>
            </a:r>
            <a:r>
              <a:rPr lang="pt-PT" sz="1200" b="1" dirty="0" smtClean="0">
                <a:latin typeface="Comic Sans MS" pitchFamily="66" charset="0"/>
              </a:rPr>
              <a:t> descreveu a inteligência como sendo: </a:t>
            </a:r>
            <a:r>
              <a:rPr lang="pt-PT" sz="1200" dirty="0" smtClean="0">
                <a:latin typeface="Comic Sans MS" pitchFamily="66" charset="0"/>
              </a:rPr>
              <a:t>“</a:t>
            </a:r>
            <a:r>
              <a:rPr lang="pt-PT" sz="1200" i="1" dirty="0" smtClean="0">
                <a:latin typeface="Comic Sans MS" pitchFamily="66" charset="0"/>
              </a:rPr>
              <a:t>a capacidade global do indivíduo para </a:t>
            </a:r>
            <a:r>
              <a:rPr lang="pt-PT" sz="1200" i="1" dirty="0" err="1" smtClean="0">
                <a:latin typeface="Comic Sans MS" pitchFamily="66" charset="0"/>
              </a:rPr>
              <a:t>actuar</a:t>
            </a:r>
            <a:r>
              <a:rPr lang="pt-PT" sz="1200" i="1" dirty="0" smtClean="0">
                <a:latin typeface="Comic Sans MS" pitchFamily="66" charset="0"/>
              </a:rPr>
              <a:t> </a:t>
            </a:r>
            <a:r>
              <a:rPr lang="pt-PT" sz="1200" i="1" dirty="0" err="1" smtClean="0">
                <a:latin typeface="Comic Sans MS" pitchFamily="66" charset="0"/>
              </a:rPr>
              <a:t>finalizadamente</a:t>
            </a:r>
            <a:r>
              <a:rPr lang="pt-PT" sz="1200" i="1" dirty="0" smtClean="0">
                <a:latin typeface="Comic Sans MS" pitchFamily="66" charset="0"/>
              </a:rPr>
              <a:t>, pensar  racionalmente e proceder com eficiência em relação ao meio</a:t>
            </a:r>
            <a:r>
              <a:rPr lang="pt-PT" sz="1200" dirty="0" smtClean="0">
                <a:latin typeface="Comic Sans MS" pitchFamily="66" charset="0"/>
              </a:rPr>
              <a:t>.”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A1516-C52B-4C5D-8F59-14742EBA74F8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pt-PT" dirty="0" smtClean="0">
                <a:latin typeface="Comic Sans MS" pitchFamily="66" charset="0"/>
              </a:rPr>
              <a:t>De acordo com os índices fatoriais, anteriormente referidos, mostraremos que tipo de fator pretendemos avaliar em cada </a:t>
            </a:r>
            <a:r>
              <a:rPr lang="pt-PT" dirty="0" err="1" smtClean="0">
                <a:latin typeface="Comic Sans MS" pitchFamily="66" charset="0"/>
              </a:rPr>
              <a:t>sub-teste</a:t>
            </a:r>
            <a:r>
              <a:rPr lang="pt-PT" dirty="0" smtClean="0">
                <a:latin typeface="Comic Sans MS" pitchFamily="66" charset="0"/>
              </a:rPr>
              <a:t>: </a:t>
            </a:r>
            <a:r>
              <a:rPr lang="pt-PT" sz="1200" b="1" dirty="0" smtClean="0">
                <a:latin typeface="Comic Sans MS" pitchFamily="66" charset="0"/>
              </a:rPr>
              <a:t>Compreensão verbal:</a:t>
            </a:r>
            <a:r>
              <a:rPr lang="pt-PT" sz="1200" b="1" baseline="0" dirty="0" smtClean="0">
                <a:latin typeface="Comic Sans MS" pitchFamily="66" charset="0"/>
              </a:rPr>
              <a:t> </a:t>
            </a:r>
          </a:p>
          <a:p>
            <a:pPr marL="342900" indent="-342900" algn="l"/>
            <a:r>
              <a:rPr lang="pt-PT" sz="1200" dirty="0" smtClean="0">
                <a:latin typeface="Comic Sans MS" pitchFamily="66" charset="0"/>
              </a:rPr>
              <a:t>Informação; </a:t>
            </a:r>
          </a:p>
          <a:p>
            <a:pPr marL="342900" indent="-342900" algn="l"/>
            <a:r>
              <a:rPr lang="pt-PT" sz="1200" dirty="0" smtClean="0">
                <a:latin typeface="Comic Sans MS" pitchFamily="66" charset="0"/>
              </a:rPr>
              <a:t>Semelhanças;</a:t>
            </a:r>
          </a:p>
          <a:p>
            <a:pPr marL="342900" indent="-342900" algn="l"/>
            <a:r>
              <a:rPr lang="pt-PT" sz="1200" dirty="0" smtClean="0">
                <a:latin typeface="Comic Sans MS" pitchFamily="66" charset="0"/>
              </a:rPr>
              <a:t>Vocabulário;</a:t>
            </a:r>
          </a:p>
          <a:p>
            <a:pPr marL="342900" indent="-342900" algn="l"/>
            <a:r>
              <a:rPr lang="pt-PT" sz="1200" dirty="0" smtClean="0">
                <a:latin typeface="Comic Sans MS" pitchFamily="66" charset="0"/>
              </a:rPr>
              <a:t>Compreensão</a:t>
            </a:r>
          </a:p>
          <a:p>
            <a:pPr marL="342900" indent="-342900" algn="l"/>
            <a:endParaRPr lang="pt-PT" sz="1200" dirty="0" smtClean="0">
              <a:latin typeface="Comic Sans MS" pitchFamily="66" charset="0"/>
            </a:endParaRPr>
          </a:p>
          <a:p>
            <a:pPr marL="342900" indent="-342900" algn="l"/>
            <a:r>
              <a:rPr lang="pt-PT" sz="1200" b="1" dirty="0" smtClean="0">
                <a:latin typeface="Comic Sans MS" pitchFamily="66" charset="0"/>
              </a:rPr>
              <a:t>Organização </a:t>
            </a:r>
            <a:r>
              <a:rPr lang="pt-PT" sz="1200" b="1" dirty="0" err="1" smtClean="0">
                <a:latin typeface="Comic Sans MS" pitchFamily="66" charset="0"/>
              </a:rPr>
              <a:t>perceptiva</a:t>
            </a:r>
            <a:r>
              <a:rPr lang="pt-PT" sz="1200" dirty="0" smtClean="0">
                <a:latin typeface="Comic Sans MS" pitchFamily="66" charset="0"/>
              </a:rPr>
              <a:t>: Complemento de gravuras; </a:t>
            </a:r>
          </a:p>
          <a:p>
            <a:pPr marL="342900" indent="-342900" algn="l"/>
            <a:r>
              <a:rPr lang="pt-PT" sz="1200" dirty="0" smtClean="0">
                <a:latin typeface="Comic Sans MS" pitchFamily="66" charset="0"/>
              </a:rPr>
              <a:t>Disposição de gravuras;</a:t>
            </a:r>
          </a:p>
          <a:p>
            <a:pPr marL="342900" indent="-342900" algn="l"/>
            <a:r>
              <a:rPr lang="pt-PT" sz="1200" dirty="0" smtClean="0">
                <a:latin typeface="Comic Sans MS" pitchFamily="66" charset="0"/>
              </a:rPr>
              <a:t>Cubos;</a:t>
            </a:r>
          </a:p>
          <a:p>
            <a:pPr marL="342900" indent="-342900" algn="l"/>
            <a:r>
              <a:rPr lang="pt-PT" sz="1200" dirty="0" smtClean="0">
                <a:latin typeface="Comic Sans MS" pitchFamily="66" charset="0"/>
              </a:rPr>
              <a:t>Composição de </a:t>
            </a:r>
            <a:r>
              <a:rPr lang="pt-PT" sz="1200" dirty="0" err="1" smtClean="0">
                <a:latin typeface="Comic Sans MS" pitchFamily="66" charset="0"/>
              </a:rPr>
              <a:t>objectos</a:t>
            </a:r>
            <a:endParaRPr lang="pt-PT" sz="1200" dirty="0" smtClean="0">
              <a:latin typeface="Comic Sans MS" pitchFamily="66" charset="0"/>
            </a:endParaRPr>
          </a:p>
          <a:p>
            <a:pPr marL="342900" indent="-342900" algn="l"/>
            <a:endParaRPr lang="pt-PT" sz="1200" dirty="0" smtClean="0">
              <a:latin typeface="Comic Sans MS" pitchFamily="66" charset="0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latin typeface="Comic Sans MS" pitchFamily="66" charset="0"/>
              </a:rPr>
              <a:t>Velocidade de processamento:</a:t>
            </a:r>
          </a:p>
          <a:p>
            <a:pPr marL="285750" indent="-285750" algn="l"/>
            <a:r>
              <a:rPr lang="pt-PT" sz="1200" dirty="0" smtClean="0">
                <a:latin typeface="Comic Sans MS" pitchFamily="66" charset="0"/>
              </a:rPr>
              <a:t>Código;</a:t>
            </a:r>
          </a:p>
          <a:p>
            <a:pPr marL="285750" indent="-285750" algn="l"/>
            <a:r>
              <a:rPr lang="pt-PT" sz="1200" dirty="0" smtClean="0">
                <a:latin typeface="Comic Sans MS" pitchFamily="66" charset="0"/>
              </a:rPr>
              <a:t>Pesquisa de símbolos.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A1516-C52B-4C5D-8F59-14742EBA74F8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Complemento de gravuras: </a:t>
            </a:r>
            <a:r>
              <a:rPr lang="pt-PT" dirty="0" smtClean="0"/>
              <a:t>o sujeito</a:t>
            </a:r>
            <a:r>
              <a:rPr lang="pt-PT" baseline="0" dirty="0" smtClean="0"/>
              <a:t> tem 20 segundos para dizer o elemento que falta na imagem, se o sujeito não responder nesses 20 segundos a resposta não é cotada. Após 6 falhas consecutivas interrompe-se o teste. A resposta certa é cotada com 1 ponto e a resposta errada com 1 ponto. </a:t>
            </a:r>
          </a:p>
          <a:p>
            <a:r>
              <a:rPr lang="pt-PT" b="1" baseline="0" dirty="0" smtClean="0"/>
              <a:t>Informação: </a:t>
            </a:r>
            <a:r>
              <a:rPr lang="pt-PT" b="0" baseline="0" dirty="0" smtClean="0"/>
              <a:t>Não há limite de tempo para o sujeito dar uma resposta. Após 5 insucessos consecutivos deve-se interromper o teste. 0 pontos para uma resposta errada e 1 ponto para a resposta certa. </a:t>
            </a:r>
          </a:p>
          <a:p>
            <a:pPr>
              <a:buNone/>
            </a:pPr>
            <a:r>
              <a:rPr lang="pt-PT" b="1" baseline="0" dirty="0" smtClean="0"/>
              <a:t>Código: </a:t>
            </a:r>
            <a:r>
              <a:rPr lang="pt-PT" b="0" baseline="0" dirty="0" smtClean="0"/>
              <a:t>é divido em 2 códigos, código A (corresponde à associação de símbolos a figuras geométricas) e código B</a:t>
            </a:r>
            <a:r>
              <a:rPr lang="pt-PT" b="1" baseline="0" dirty="0" smtClean="0"/>
              <a:t> </a:t>
            </a:r>
            <a:r>
              <a:rPr lang="pt-PT" b="0" baseline="0" dirty="0" smtClean="0"/>
              <a:t>(corresponde à associação de símbolos a números) tempo limite 120 segundos. </a:t>
            </a:r>
            <a:r>
              <a:rPr lang="pt-PT" sz="1200" dirty="0" smtClean="0">
                <a:latin typeface="Comic Sans MS" pitchFamily="66" charset="0"/>
              </a:rPr>
              <a:t>Atribui-se um ponto a cada símbolo que seja bem desenhado e</a:t>
            </a:r>
            <a:r>
              <a:rPr lang="pt-PT" sz="1200" baseline="0" dirty="0" smtClean="0">
                <a:latin typeface="Comic Sans MS" pitchFamily="66" charset="0"/>
              </a:rPr>
              <a:t> </a:t>
            </a:r>
            <a:r>
              <a:rPr lang="pt-PT" sz="1200" dirty="0" smtClean="0">
                <a:latin typeface="Comic Sans MS" pitchFamily="66" charset="0"/>
              </a:rPr>
              <a:t>desenhado dentro do tempo. Sendo que no</a:t>
            </a:r>
            <a:r>
              <a:rPr lang="pt-PT" sz="1200" baseline="0" dirty="0" smtClean="0">
                <a:latin typeface="Comic Sans MS" pitchFamily="66" charset="0"/>
              </a:rPr>
              <a:t> código A existe pontuação bónus mediante o tempo que o individuo dispense para responder. </a:t>
            </a:r>
          </a:p>
          <a:p>
            <a:pPr>
              <a:buNone/>
            </a:pPr>
            <a:r>
              <a:rPr lang="pt-PT" sz="1200" b="1" baseline="0" dirty="0" smtClean="0">
                <a:latin typeface="Comic Sans MS" pitchFamily="66" charset="0"/>
              </a:rPr>
              <a:t>Semelhanças:  </a:t>
            </a:r>
            <a:r>
              <a:rPr lang="pt-PT" sz="1200" b="0" baseline="0" dirty="0" smtClean="0">
                <a:latin typeface="Comic Sans MS" pitchFamily="66" charset="0"/>
              </a:rPr>
              <a:t>Não existe tempo limite. Interrompe-se após 4 falhas consecutivas. </a:t>
            </a:r>
            <a:r>
              <a:rPr lang="pt-PT" sz="1200" dirty="0" smtClean="0">
                <a:latin typeface="Comic Sans MS" pitchFamily="66" charset="0"/>
              </a:rPr>
              <a:t>Os primeiros cinco itens são pontuados  com o valor um ou zero;</a:t>
            </a:r>
            <a:r>
              <a:rPr lang="pt-PT" sz="1200" baseline="0" dirty="0" smtClean="0">
                <a:latin typeface="Comic Sans MS" pitchFamily="66" charset="0"/>
              </a:rPr>
              <a:t> </a:t>
            </a:r>
            <a:r>
              <a:rPr lang="pt-PT" sz="1200" dirty="0" smtClean="0">
                <a:latin typeface="Comic Sans MS" pitchFamily="66" charset="0"/>
              </a:rPr>
              <a:t>Do item seis ao dezanove receberão a pontuação de zero, um ou dois,</a:t>
            </a:r>
            <a:r>
              <a:rPr lang="pt-PT" sz="1200" baseline="0" dirty="0" smtClean="0">
                <a:latin typeface="Comic Sans MS" pitchFamily="66" charset="0"/>
              </a:rPr>
              <a:t> a pontuação atribuída dependerá do grau de abstração da resposta. </a:t>
            </a:r>
            <a:endParaRPr lang="pt-PT" sz="1200" dirty="0" smtClean="0">
              <a:latin typeface="Comic Sans MS" pitchFamily="66" charset="0"/>
            </a:endParaRPr>
          </a:p>
          <a:p>
            <a:pPr>
              <a:buNone/>
            </a:pPr>
            <a:endParaRPr lang="pt-PT" b="0" baseline="0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A1516-C52B-4C5D-8F59-14742EBA74F8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latin typeface="Comic Sans MS" pitchFamily="66" charset="0"/>
              </a:rPr>
              <a:t>Disposição de gravuras: </a:t>
            </a:r>
            <a:r>
              <a:rPr lang="pt-PT" sz="1200" b="0" dirty="0" smtClean="0">
                <a:latin typeface="Comic Sans MS" pitchFamily="66" charset="0"/>
              </a:rPr>
              <a:t>tempo limite</a:t>
            </a:r>
            <a:r>
              <a:rPr lang="pt-PT" sz="1200" b="1" dirty="0" smtClean="0">
                <a:latin typeface="Comic Sans MS" pitchFamily="66" charset="0"/>
              </a:rPr>
              <a:t>: </a:t>
            </a:r>
            <a:r>
              <a:rPr lang="pt-PT" sz="1200" dirty="0" smtClean="0">
                <a:latin typeface="Comic Sans MS" pitchFamily="66" charset="0"/>
              </a:rPr>
              <a:t>Itens 1-11: 45 segundos;</a:t>
            </a:r>
            <a:r>
              <a:rPr lang="pt-PT" sz="1200" baseline="0" dirty="0" smtClean="0">
                <a:latin typeface="Comic Sans MS" pitchFamily="66" charset="0"/>
              </a:rPr>
              <a:t> </a:t>
            </a:r>
            <a:r>
              <a:rPr lang="pt-PT" sz="1200" dirty="0" smtClean="0">
                <a:latin typeface="Comic Sans MS" pitchFamily="66" charset="0"/>
              </a:rPr>
              <a:t>Itens 12-14: 60 segundos.</a:t>
            </a:r>
            <a:r>
              <a:rPr lang="pt-PT" sz="1200" baseline="0" dirty="0" smtClean="0">
                <a:latin typeface="Comic Sans MS" pitchFamily="66" charset="0"/>
              </a:rPr>
              <a:t> Deve-se interromper após 4 insucessos consecutivos. 2 pontos para uma disposição </a:t>
            </a:r>
            <a:r>
              <a:rPr lang="pt-PT" sz="1200" baseline="0" dirty="0" err="1" smtClean="0">
                <a:latin typeface="Comic Sans MS" pitchFamily="66" charset="0"/>
              </a:rPr>
              <a:t>correcta</a:t>
            </a:r>
            <a:r>
              <a:rPr lang="pt-PT" sz="1200" baseline="0" dirty="0" smtClean="0">
                <a:latin typeface="Comic Sans MS" pitchFamily="66" charset="0"/>
              </a:rPr>
              <a:t> dos cartões dentro do tempo limite, mais um máximo de 3 pontos de bonificação para as respostas rápidas. Respostas erradas são cotadas com 0 pontos.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baseline="0" dirty="0" smtClean="0">
                <a:latin typeface="Comic Sans MS" pitchFamily="66" charset="0"/>
              </a:rPr>
              <a:t>Aritmética:  </a:t>
            </a:r>
            <a:r>
              <a:rPr lang="pt-PT" sz="1200" b="0" baseline="0" dirty="0" smtClean="0">
                <a:latin typeface="Comic Sans MS" pitchFamily="66" charset="0"/>
              </a:rPr>
              <a:t>O tempo limite depende do item em que se encontra. Deve-se interromper após 3 erros consecutivos. 0 pontos par as respostas erradas e 1 ponto para as </a:t>
            </a:r>
            <a:r>
              <a:rPr lang="pt-PT" sz="1200" b="0" baseline="0" dirty="0" err="1" smtClean="0">
                <a:latin typeface="Comic Sans MS" pitchFamily="66" charset="0"/>
              </a:rPr>
              <a:t>correctas</a:t>
            </a:r>
            <a:r>
              <a:rPr lang="pt-PT" sz="1200" b="0" baseline="0" dirty="0" smtClean="0">
                <a:latin typeface="Comic Sans MS" pitchFamily="66" charset="0"/>
              </a:rPr>
              <a:t>, nos itens 19 a 24 é </a:t>
            </a:r>
            <a:r>
              <a:rPr lang="pt-PT" sz="1200" b="0" baseline="0" dirty="0" err="1" smtClean="0">
                <a:latin typeface="Comic Sans MS" pitchFamily="66" charset="0"/>
              </a:rPr>
              <a:t>atribuido</a:t>
            </a:r>
            <a:r>
              <a:rPr lang="pt-PT" sz="1200" b="0" baseline="0" dirty="0" smtClean="0">
                <a:latin typeface="Comic Sans MS" pitchFamily="66" charset="0"/>
              </a:rPr>
              <a:t> 1 ponto de bonificação caso respondam de 1 a 10 segundos.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baseline="0" dirty="0" smtClean="0">
                <a:latin typeface="Comic Sans MS" pitchFamily="66" charset="0"/>
              </a:rPr>
              <a:t>Cubos:  </a:t>
            </a:r>
            <a:r>
              <a:rPr lang="pt-PT" sz="1200" b="0" baseline="0" dirty="0" smtClean="0">
                <a:latin typeface="Comic Sans MS" pitchFamily="66" charset="0"/>
              </a:rPr>
              <a:t>Interrupção após 2 insucessos consecutivos. O tempo limite depende do item. É </a:t>
            </a:r>
            <a:r>
              <a:rPr lang="pt-PT" sz="1200" b="0" baseline="0" dirty="0" err="1" smtClean="0">
                <a:latin typeface="Comic Sans MS" pitchFamily="66" charset="0"/>
              </a:rPr>
              <a:t>atribuido</a:t>
            </a:r>
            <a:r>
              <a:rPr lang="pt-PT" sz="1200" b="0" baseline="0" dirty="0" smtClean="0">
                <a:latin typeface="Comic Sans MS" pitchFamily="66" charset="0"/>
              </a:rPr>
              <a:t> 0 pontos quando a construção está </a:t>
            </a:r>
            <a:r>
              <a:rPr lang="pt-PT" sz="1200" b="0" baseline="0" dirty="0" err="1" smtClean="0">
                <a:latin typeface="Comic Sans MS" pitchFamily="66" charset="0"/>
              </a:rPr>
              <a:t>incorrecta</a:t>
            </a:r>
            <a:r>
              <a:rPr lang="pt-PT" sz="1200" b="0" baseline="0" dirty="0" smtClean="0">
                <a:latin typeface="Comic Sans MS" pitchFamily="66" charset="0"/>
              </a:rPr>
              <a:t>, quando é terminada após o tempo limite ou então quando a </a:t>
            </a:r>
            <a:r>
              <a:rPr lang="pt-PT" sz="1200" b="0" baseline="0" dirty="0" err="1" smtClean="0">
                <a:latin typeface="Comic Sans MS" pitchFamily="66" charset="0"/>
              </a:rPr>
              <a:t>costrução</a:t>
            </a:r>
            <a:r>
              <a:rPr lang="pt-PT" sz="1200" b="0" baseline="0" dirty="0" smtClean="0">
                <a:latin typeface="Comic Sans MS" pitchFamily="66" charset="0"/>
              </a:rPr>
              <a:t> tem uma rotação igual ou superior a 30 graus. Nos itens 1 a 3 atribuir 1 ou 2 pontos dependo do ensaio no qual construiu </a:t>
            </a:r>
            <a:r>
              <a:rPr lang="pt-PT" sz="1200" b="0" baseline="0" dirty="0" err="1" smtClean="0">
                <a:latin typeface="Comic Sans MS" pitchFamily="66" charset="0"/>
              </a:rPr>
              <a:t>correctamente</a:t>
            </a:r>
            <a:r>
              <a:rPr lang="pt-PT" sz="1200" b="0" baseline="0" dirty="0" smtClean="0">
                <a:latin typeface="Comic Sans MS" pitchFamily="66" charset="0"/>
              </a:rPr>
              <a:t>. Do item 4 a 12 atribuir 4 pontos para as reproduções </a:t>
            </a:r>
            <a:r>
              <a:rPr lang="pt-PT" sz="1200" b="0" baseline="0" dirty="0" err="1" smtClean="0">
                <a:latin typeface="Comic Sans MS" pitchFamily="66" charset="0"/>
              </a:rPr>
              <a:t>correctas</a:t>
            </a:r>
            <a:r>
              <a:rPr lang="pt-PT" sz="1200" b="0" baseline="0" dirty="0" smtClean="0">
                <a:latin typeface="Comic Sans MS" pitchFamily="66" charset="0"/>
              </a:rPr>
              <a:t> dentro do tempo limite, podendo ser atribuídos 1 a 3 pontos de bonificação por item, em função do tempo despendido na sua </a:t>
            </a:r>
            <a:r>
              <a:rPr lang="pt-PT" sz="1200" b="0" baseline="0" dirty="0" err="1" smtClean="0">
                <a:latin typeface="Comic Sans MS" pitchFamily="66" charset="0"/>
              </a:rPr>
              <a:t>correcta</a:t>
            </a:r>
            <a:r>
              <a:rPr lang="pt-PT" sz="1200" b="0" baseline="0" dirty="0" smtClean="0">
                <a:latin typeface="Comic Sans MS" pitchFamily="66" charset="0"/>
              </a:rPr>
              <a:t> realização.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baseline="0" dirty="0" smtClean="0">
                <a:latin typeface="Comic Sans MS" pitchFamily="66" charset="0"/>
              </a:rPr>
              <a:t>Vocabulário: </a:t>
            </a:r>
            <a:r>
              <a:rPr lang="pt-PT" sz="1200" b="0" baseline="0" dirty="0" smtClean="0">
                <a:latin typeface="Comic Sans MS" pitchFamily="66" charset="0"/>
              </a:rPr>
              <a:t>Interrupção após 4 insucessos consecutivos. Cada resposta é cotada com 2, 1 ou 0 pontos, de acordo com os princípios gerais de cotação. 2 pontos: uma resposta que indica uma boa compreensão da palavra; 1 ponto para as respostas que não são incorretas mas mostra pobreza de conteúdo. E 0 pontos para respostas obviamente erradas. </a:t>
            </a:r>
          </a:p>
          <a:p>
            <a:pPr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200" b="1" baseline="0" dirty="0" smtClean="0">
                <a:latin typeface="Comic Sans MS" pitchFamily="66" charset="0"/>
              </a:rPr>
              <a:t>Composição de </a:t>
            </a:r>
            <a:r>
              <a:rPr lang="pt-PT" sz="1200" b="1" baseline="0" dirty="0" err="1" smtClean="0">
                <a:latin typeface="Comic Sans MS" pitchFamily="66" charset="0"/>
              </a:rPr>
              <a:t>objectos</a:t>
            </a:r>
            <a:r>
              <a:rPr lang="pt-PT" sz="1200" b="1" baseline="0" dirty="0" smtClean="0">
                <a:latin typeface="Comic Sans MS" pitchFamily="66" charset="0"/>
              </a:rPr>
              <a:t>:</a:t>
            </a:r>
            <a:r>
              <a:rPr lang="pt-PT" sz="1200" b="0" baseline="0" dirty="0" smtClean="0">
                <a:latin typeface="Comic Sans MS" pitchFamily="66" charset="0"/>
              </a:rPr>
              <a:t>  </a:t>
            </a:r>
            <a:r>
              <a:rPr lang="pt-PT" sz="1200" dirty="0" smtClean="0">
                <a:latin typeface="Comic Sans MS" pitchFamily="66" charset="0"/>
              </a:rPr>
              <a:t>O tempo limite de cada item varia entre 120 e 180 segundos, dependendo do grau de dificuldade. Por isso, são administrados pontos bónus quando a utilização de tempo é menor. A prova não é interrompida em caso do não completamento da gravura ou da sua má composição visto que no final serão cotadas o número de justaposições </a:t>
            </a:r>
            <a:r>
              <a:rPr lang="pt-PT" sz="1200" dirty="0" err="1" smtClean="0">
                <a:latin typeface="Comic Sans MS" pitchFamily="66" charset="0"/>
              </a:rPr>
              <a:t>correctas</a:t>
            </a:r>
            <a:r>
              <a:rPr lang="pt-PT" sz="1200" dirty="0" smtClean="0">
                <a:latin typeface="Comic Sans MS" pitchFamily="66" charset="0"/>
              </a:rPr>
              <a:t> e serão dadas bonificações caso o sujeito termine antes do tempo limite.</a:t>
            </a:r>
            <a:r>
              <a:rPr lang="pt-PT" sz="1200" baseline="0" dirty="0" smtClean="0">
                <a:latin typeface="Comic Sans MS" pitchFamily="66" charset="0"/>
              </a:rPr>
              <a:t> </a:t>
            </a:r>
            <a:r>
              <a:rPr lang="pt-PT" sz="1200" dirty="0" smtClean="0">
                <a:latin typeface="Comic Sans MS" pitchFamily="66" charset="0"/>
              </a:rPr>
              <a:t>Os pontos são dados, dependendo do número de justaposições </a:t>
            </a:r>
            <a:r>
              <a:rPr lang="pt-PT" sz="1200" dirty="0" err="1" smtClean="0">
                <a:latin typeface="Comic Sans MS" pitchFamily="66" charset="0"/>
              </a:rPr>
              <a:t>correctas</a:t>
            </a:r>
            <a:r>
              <a:rPr lang="pt-PT" sz="1200" dirty="0" smtClean="0">
                <a:latin typeface="Comic Sans MS" pitchFamily="66" charset="0"/>
              </a:rPr>
              <a:t> e de acordo com o tempo demorado.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latin typeface="Comic Sans MS" pitchFamily="66" charset="0"/>
              </a:rPr>
              <a:t>Compreensão:</a:t>
            </a:r>
            <a:r>
              <a:rPr lang="pt-PT" sz="1200" b="1" baseline="0" dirty="0" smtClean="0">
                <a:latin typeface="Comic Sans MS" pitchFamily="66" charset="0"/>
              </a:rPr>
              <a:t> </a:t>
            </a:r>
            <a:r>
              <a:rPr lang="pt-PT" sz="1200" b="0" baseline="0" dirty="0" smtClean="0">
                <a:latin typeface="Comic Sans MS" pitchFamily="66" charset="0"/>
              </a:rPr>
              <a:t>A prova não tem tempo limite. </a:t>
            </a:r>
            <a:r>
              <a:rPr lang="pt-PT" sz="1200" dirty="0" smtClean="0">
                <a:latin typeface="Comic Sans MS" pitchFamily="66" charset="0"/>
              </a:rPr>
              <a:t>A prova pode ser cotada com 0, 1 ou 2 pontos conforme a sua qualidade</a:t>
            </a:r>
            <a:r>
              <a:rPr lang="pt-PT" sz="1200" baseline="0" dirty="0" smtClean="0">
                <a:latin typeface="Comic Sans MS" pitchFamily="66" charset="0"/>
              </a:rPr>
              <a:t> e o grau de compreensão expresso. É </a:t>
            </a:r>
            <a:r>
              <a:rPr lang="pt-PT" sz="1200" dirty="0" smtClean="0">
                <a:latin typeface="Comic Sans MS" pitchFamily="66" charset="0"/>
              </a:rPr>
              <a:t>interrompida ao fim de 3 insucessos consecutivos.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latin typeface="Comic Sans MS" pitchFamily="66" charset="0"/>
              </a:rPr>
              <a:t>Pesquisa de símbolos: </a:t>
            </a:r>
            <a:r>
              <a:rPr lang="pt-PT" sz="1200" b="0" dirty="0" smtClean="0">
                <a:latin typeface="Comic Sans MS" pitchFamily="66" charset="0"/>
              </a:rPr>
              <a:t>Este </a:t>
            </a:r>
            <a:r>
              <a:rPr lang="pt-PT" sz="1200" b="0" dirty="0" err="1" smtClean="0">
                <a:latin typeface="Comic Sans MS" pitchFamily="66" charset="0"/>
              </a:rPr>
              <a:t>sub-teste</a:t>
            </a:r>
            <a:r>
              <a:rPr lang="pt-PT" sz="1200" b="0" baseline="0" dirty="0" smtClean="0">
                <a:latin typeface="Comic Sans MS" pitchFamily="66" charset="0"/>
              </a:rPr>
              <a:t> é opcional. É permitido um tempo máximo de 120 segundos. A pontuação deste </a:t>
            </a:r>
            <a:r>
              <a:rPr lang="pt-PT" sz="1200" b="0" baseline="0" dirty="0" err="1" smtClean="0">
                <a:latin typeface="Comic Sans MS" pitchFamily="66" charset="0"/>
              </a:rPr>
              <a:t>sub-teste</a:t>
            </a:r>
            <a:r>
              <a:rPr lang="pt-PT" sz="1200" b="0" baseline="0" dirty="0" smtClean="0">
                <a:latin typeface="Comic Sans MS" pitchFamily="66" charset="0"/>
              </a:rPr>
              <a:t> corresponde ao número de respostas </a:t>
            </a:r>
            <a:r>
              <a:rPr lang="pt-PT" sz="1200" b="0" baseline="0" dirty="0" err="1" smtClean="0">
                <a:latin typeface="Comic Sans MS" pitchFamily="66" charset="0"/>
              </a:rPr>
              <a:t>correctas</a:t>
            </a:r>
            <a:r>
              <a:rPr lang="pt-PT" sz="1200" b="0" baseline="0" dirty="0" smtClean="0">
                <a:latin typeface="Comic Sans MS" pitchFamily="66" charset="0"/>
              </a:rPr>
              <a:t> menos o número de respostas </a:t>
            </a:r>
            <a:r>
              <a:rPr lang="pt-PT" sz="1200" b="0" baseline="0" dirty="0" err="1" smtClean="0">
                <a:latin typeface="Comic Sans MS" pitchFamily="66" charset="0"/>
              </a:rPr>
              <a:t>incorrectas</a:t>
            </a:r>
            <a:r>
              <a:rPr lang="pt-PT" sz="1200" b="0" baseline="0" dirty="0" smtClean="0">
                <a:latin typeface="Comic Sans MS" pitchFamily="66" charset="0"/>
              </a:rPr>
              <a:t>. Os itens que não foram respondidos, ou porque o sujeito os omitiu, ou porque não os conseguiu atingir no tempo permitido, não são </a:t>
            </a:r>
            <a:r>
              <a:rPr lang="pt-PT" sz="1200" b="0" baseline="0" dirty="0" err="1" smtClean="0">
                <a:latin typeface="Comic Sans MS" pitchFamily="66" charset="0"/>
              </a:rPr>
              <a:t>incluidos</a:t>
            </a:r>
            <a:r>
              <a:rPr lang="pt-PT" sz="1200" b="0" baseline="0" dirty="0" smtClean="0">
                <a:latin typeface="Comic Sans MS" pitchFamily="66" charset="0"/>
              </a:rPr>
              <a:t> na determinação da pontuação.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baseline="0" dirty="0" smtClean="0">
                <a:latin typeface="Comic Sans MS" pitchFamily="66" charset="0"/>
              </a:rPr>
              <a:t>Memória de Dígitos: </a:t>
            </a:r>
            <a:r>
              <a:rPr lang="pt-PT" sz="1200" b="0" baseline="0" dirty="0" smtClean="0">
                <a:latin typeface="Comic Sans MS" pitchFamily="66" charset="0"/>
              </a:rPr>
              <a:t>Este </a:t>
            </a:r>
            <a:r>
              <a:rPr lang="pt-PT" sz="1200" b="0" baseline="0" dirty="0" err="1" smtClean="0">
                <a:latin typeface="Comic Sans MS" pitchFamily="66" charset="0"/>
              </a:rPr>
              <a:t>sub-teste</a:t>
            </a:r>
            <a:r>
              <a:rPr lang="pt-PT" sz="1200" b="0" baseline="0" dirty="0" smtClean="0">
                <a:latin typeface="Comic Sans MS" pitchFamily="66" charset="0"/>
              </a:rPr>
              <a:t> é opcional. Não existe tempo limite. Cada item é cotado com 2, 1 ou 0 pontos. 2 pontos se o sujeito passar nos dois ensaios; 1 ponto se o sujeito passar somente num ensaio; 0 pontos se o sujeito falhar em ambos.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baseline="0" dirty="0" smtClean="0">
                <a:latin typeface="Comic Sans MS" pitchFamily="66" charset="0"/>
              </a:rPr>
              <a:t>Labirintos: </a:t>
            </a:r>
            <a:r>
              <a:rPr lang="pt-PT" sz="1200" b="0" baseline="0" dirty="0" smtClean="0">
                <a:latin typeface="Comic Sans MS" pitchFamily="66" charset="0"/>
              </a:rPr>
              <a:t>É um </a:t>
            </a:r>
            <a:r>
              <a:rPr lang="pt-PT" sz="1200" b="0" baseline="0" dirty="0" err="1" smtClean="0">
                <a:latin typeface="Comic Sans MS" pitchFamily="66" charset="0"/>
              </a:rPr>
              <a:t>sub-teste</a:t>
            </a:r>
            <a:r>
              <a:rPr lang="pt-PT" sz="1200" b="0" baseline="0" dirty="0" smtClean="0">
                <a:latin typeface="Comic Sans MS" pitchFamily="66" charset="0"/>
              </a:rPr>
              <a:t> opcional. </a:t>
            </a:r>
            <a:r>
              <a:rPr lang="pt-PT" dirty="0" smtClean="0">
                <a:latin typeface="Comic Sans MS" pitchFamily="66" charset="0"/>
              </a:rPr>
              <a:t>A tarefa é cronometrada para verificar a rapidez com que o sujeito resolve o labirinto. A interrupção é feita</a:t>
            </a:r>
            <a:r>
              <a:rPr lang="pt-PT" baseline="0" dirty="0" smtClean="0">
                <a:latin typeface="Comic Sans MS" pitchFamily="66" charset="0"/>
              </a:rPr>
              <a:t> após dois insucessos consecutivos.  Para receber cotação, um labirinto tem que ser completado dentro do tempo limite. Se assim não for, atribuir automaticamente 0 pontos, independentemente do número de erros. </a:t>
            </a:r>
            <a:endParaRPr lang="pt-PT" sz="1200" b="0" dirty="0" smtClean="0">
              <a:latin typeface="Comic Sans MS" pitchFamily="66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A1516-C52B-4C5D-8F59-14742EBA74F8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41CCD7-A9E9-463B-853A-B00E09E5AE7D}" type="datetimeFigureOut">
              <a:rPr lang="pt-PT" smtClean="0"/>
              <a:pPr/>
              <a:t>13-11-2012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E0C8868-8143-42B9-BEB1-E685D2B02AC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362872"/>
            <a:ext cx="6440760" cy="2495128"/>
          </a:xfrm>
        </p:spPr>
        <p:txBody>
          <a:bodyPr>
            <a:normAutofit/>
          </a:bodyPr>
          <a:lstStyle/>
          <a:p>
            <a:r>
              <a:rPr lang="pt-PT" sz="1800" b="1" dirty="0" smtClean="0"/>
              <a:t>Docente: </a:t>
            </a:r>
          </a:p>
          <a:p>
            <a:r>
              <a:rPr lang="pt-PT" sz="1800" dirty="0" smtClean="0"/>
              <a:t>Sónia Costa </a:t>
            </a:r>
          </a:p>
          <a:p>
            <a:endParaRPr lang="pt-PT" sz="1800" b="1" dirty="0" smtClean="0"/>
          </a:p>
          <a:p>
            <a:r>
              <a:rPr lang="pt-PT" sz="1800" b="1" dirty="0" smtClean="0"/>
              <a:t>Discentes: </a:t>
            </a:r>
          </a:p>
          <a:p>
            <a:r>
              <a:rPr lang="pt-PT" sz="1800" dirty="0" smtClean="0"/>
              <a:t>Natércia Leite nº40690</a:t>
            </a:r>
          </a:p>
          <a:p>
            <a:r>
              <a:rPr lang="pt-PT" sz="1800" dirty="0" smtClean="0"/>
              <a:t>Paula Ribeiro nº38857</a:t>
            </a:r>
          </a:p>
          <a:p>
            <a:r>
              <a:rPr lang="pt-PT" sz="1800" dirty="0" smtClean="0"/>
              <a:t>Soraia Pinheiro nº38862</a:t>
            </a:r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pt-PT" sz="3800" b="1" dirty="0" smtClean="0"/>
              <a:t>WISC III</a:t>
            </a:r>
            <a:br>
              <a:rPr lang="pt-PT" sz="3800" b="1" dirty="0" smtClean="0"/>
            </a:br>
            <a:r>
              <a:rPr lang="pt-PT" sz="3800" b="1" dirty="0" smtClean="0"/>
              <a:t>Escala de Inteligência de Wechsler para Crianças </a:t>
            </a:r>
            <a:endParaRPr lang="pt-PT" sz="3800" b="1" dirty="0"/>
          </a:p>
        </p:txBody>
      </p:sp>
      <p:sp>
        <p:nvSpPr>
          <p:cNvPr id="6" name="Rectângulo 5"/>
          <p:cNvSpPr/>
          <p:nvPr/>
        </p:nvSpPr>
        <p:spPr>
          <a:xfrm>
            <a:off x="1259632" y="1"/>
            <a:ext cx="6840760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mtClean="0"/>
              <a:t>Universidade de Trás-os-Montes e Alto Douro</a:t>
            </a:r>
          </a:p>
          <a:p>
            <a:pPr algn="ctr">
              <a:lnSpc>
                <a:spcPct val="150000"/>
              </a:lnSpc>
            </a:pPr>
            <a:r>
              <a:rPr lang="pt-PT" smtClean="0"/>
              <a:t>Departamento de Educação e Psicologia, 1ºciclo de estudos em Psicologia </a:t>
            </a:r>
          </a:p>
          <a:p>
            <a:pPr algn="ctr">
              <a:lnSpc>
                <a:spcPct val="150000"/>
              </a:lnSpc>
            </a:pPr>
            <a:r>
              <a:rPr lang="pt-PT" smtClean="0"/>
              <a:t>Psicometria </a:t>
            </a: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Referência Bibliográfica 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err="1" smtClean="0">
                <a:latin typeface="Comic Sans MS" pitchFamily="66" charset="0"/>
                <a:cs typeface="Times New Roman" pitchFamily="18" charset="0"/>
              </a:rPr>
              <a:t>Wechesler</a:t>
            </a:r>
            <a:r>
              <a:rPr lang="pt-PT" sz="1800" dirty="0" smtClean="0">
                <a:latin typeface="Comic Sans MS" pitchFamily="66" charset="0"/>
                <a:cs typeface="Times New Roman" pitchFamily="18" charset="0"/>
              </a:rPr>
              <a:t>, D. (2003). </a:t>
            </a:r>
            <a:r>
              <a:rPr lang="pt-PT" sz="1800" i="1" dirty="0" smtClean="0">
                <a:latin typeface="Comic Sans MS" pitchFamily="66" charset="0"/>
                <a:cs typeface="Times New Roman" pitchFamily="18" charset="0"/>
              </a:rPr>
              <a:t>WISC III, </a:t>
            </a:r>
            <a:r>
              <a:rPr lang="pt-PT" sz="1800" i="1" dirty="0" err="1" smtClean="0">
                <a:latin typeface="Comic Sans MS" pitchFamily="66" charset="0"/>
                <a:cs typeface="Times New Roman" pitchFamily="18" charset="0"/>
              </a:rPr>
              <a:t>Wechler</a:t>
            </a:r>
            <a:r>
              <a:rPr lang="pt-PT" sz="1800" i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PT" sz="1800" i="1" dirty="0" err="1" smtClean="0">
                <a:latin typeface="Comic Sans MS" pitchFamily="66" charset="0"/>
                <a:cs typeface="Times New Roman" pitchFamily="18" charset="0"/>
              </a:rPr>
              <a:t>Intelligence</a:t>
            </a:r>
            <a:r>
              <a:rPr lang="pt-PT" sz="1800" i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PT" sz="1800" i="1" dirty="0" err="1" smtClean="0">
                <a:latin typeface="Comic Sans MS" pitchFamily="66" charset="0"/>
                <a:cs typeface="Times New Roman" pitchFamily="18" charset="0"/>
              </a:rPr>
              <a:t>Scale</a:t>
            </a:r>
            <a:r>
              <a:rPr lang="pt-PT" sz="1800" i="1" dirty="0" smtClean="0">
                <a:latin typeface="Comic Sans MS" pitchFamily="66" charset="0"/>
                <a:cs typeface="Times New Roman" pitchFamily="18" charset="0"/>
              </a:rPr>
              <a:t> for </a:t>
            </a:r>
            <a:r>
              <a:rPr lang="pt-PT" sz="1800" i="1" dirty="0" err="1" smtClean="0">
                <a:latin typeface="Comic Sans MS" pitchFamily="66" charset="0"/>
                <a:cs typeface="Times New Roman" pitchFamily="18" charset="0"/>
              </a:rPr>
              <a:t>Children</a:t>
            </a:r>
            <a:r>
              <a:rPr lang="pt-PT" sz="1800" i="1" dirty="0" smtClean="0">
                <a:latin typeface="Comic Sans MS" pitchFamily="66" charset="0"/>
                <a:cs typeface="Times New Roman" pitchFamily="18" charset="0"/>
              </a:rPr>
              <a:t> – </a:t>
            </a:r>
            <a:r>
              <a:rPr lang="pt-PT" sz="1800" i="1" dirty="0" err="1" smtClean="0">
                <a:latin typeface="Comic Sans MS" pitchFamily="66" charset="0"/>
                <a:cs typeface="Times New Roman" pitchFamily="18" charset="0"/>
              </a:rPr>
              <a:t>Third</a:t>
            </a:r>
            <a:r>
              <a:rPr lang="pt-PT" sz="1800" i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PT" sz="1800" i="1" dirty="0" err="1" smtClean="0">
                <a:latin typeface="Comic Sans MS" pitchFamily="66" charset="0"/>
                <a:cs typeface="Times New Roman" pitchFamily="18" charset="0"/>
              </a:rPr>
              <a:t>Edition</a:t>
            </a:r>
            <a:r>
              <a:rPr lang="pt-PT" sz="1800" i="1" dirty="0" smtClean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pt-PT" sz="1800" dirty="0" smtClean="0">
                <a:latin typeface="Comic Sans MS" pitchFamily="66" charset="0"/>
                <a:cs typeface="Times New Roman" pitchFamily="18" charset="0"/>
              </a:rPr>
              <a:t>Portugal:</a:t>
            </a:r>
            <a:r>
              <a:rPr lang="pt-PT" sz="1800" i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PT" sz="1800" dirty="0" smtClean="0">
                <a:latin typeface="Comic Sans MS" pitchFamily="66" charset="0"/>
                <a:cs typeface="Times New Roman" pitchFamily="18" charset="0"/>
              </a:rPr>
              <a:t>Departamento de Investigação e Publicações Psicológicas , CEGOC-TEA.</a:t>
            </a:r>
            <a:endParaRPr lang="pt-PT" sz="1800" i="1" dirty="0" smtClean="0">
              <a:latin typeface="Comic Sans MS" pitchFamily="66" charset="0"/>
              <a:cs typeface="Times New Roman" pitchFamily="18" charset="0"/>
            </a:endParaRPr>
          </a:p>
          <a:p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Natureza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 WISC (Wechsler </a:t>
            </a:r>
            <a:r>
              <a:rPr lang="pt-PT" sz="18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Intellligence</a:t>
            </a:r>
            <a:r>
              <a:rPr lang="pt-PT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PT" sz="18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Scale</a:t>
            </a:r>
            <a:r>
              <a:rPr lang="pt-PT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for </a:t>
            </a:r>
            <a:r>
              <a:rPr lang="pt-PT" sz="18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Children</a:t>
            </a:r>
            <a:r>
              <a:rPr lang="pt-PT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), apareceu pela primeira vez em 1949, tendo sido o seu autor David Wechsler. 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800" dirty="0" smtClean="0">
              <a:latin typeface="Comic Sans MS" pitchFamily="66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É composta por dois tipos de prova: verbal e de realização. 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</a:pPr>
            <a:endParaRPr lang="pt-PT" sz="18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Destinada a indivíduos entre os 6 anos e 0 meses e os 16 anos, 11meses e 30 dias. 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</a:pPr>
            <a:endParaRPr lang="pt-PT" sz="18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Em 1974 houve a necessidade de fazer uma atualização, dando origem à WISC-R.</a:t>
            </a:r>
          </a:p>
          <a:p>
            <a:pPr algn="just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b="1" dirty="0" smtClean="0"/>
              <a:t>Natureza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>
            <a:noAutofit/>
          </a:bodyPr>
          <a:lstStyle/>
          <a:p>
            <a:pPr indent="36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Comic Sans MS" pitchFamily="66" charset="0"/>
              </a:rPr>
              <a:t>Em 1991 apareceu a terceira edição do mesmo, ficando conhecido como WISC-III, sendo coordenada pela equipa de Dr. Aurélio </a:t>
            </a:r>
            <a:r>
              <a:rPr lang="pt-PT" sz="1800" dirty="0" err="1" smtClean="0">
                <a:latin typeface="Comic Sans MS" pitchFamily="66" charset="0"/>
              </a:rPr>
              <a:t>Prifitera</a:t>
            </a:r>
            <a:r>
              <a:rPr lang="pt-PT" sz="1800" dirty="0" smtClean="0">
                <a:latin typeface="Comic Sans MS" pitchFamily="66" charset="0"/>
              </a:rPr>
              <a:t>. </a:t>
            </a:r>
          </a:p>
          <a:p>
            <a:pPr indent="360000" algn="just">
              <a:lnSpc>
                <a:spcPct val="170000"/>
              </a:lnSpc>
              <a:spcBef>
                <a:spcPts val="0"/>
              </a:spcBef>
              <a:buNone/>
            </a:pPr>
            <a:endParaRPr lang="pt-PT" sz="1800" dirty="0" smtClean="0">
              <a:latin typeface="Comic Sans MS" pitchFamily="66" charset="0"/>
            </a:endParaRPr>
          </a:p>
          <a:p>
            <a:pPr indent="36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Comic Sans MS" pitchFamily="66" charset="0"/>
              </a:rPr>
              <a:t>A adaptação da prova para português, iniciou-se em 1999, sendo responsável o departamento de investigação e publicações psicológicas da CEGOC.</a:t>
            </a:r>
          </a:p>
          <a:p>
            <a:pPr indent="360000" algn="just">
              <a:lnSpc>
                <a:spcPct val="170000"/>
              </a:lnSpc>
              <a:spcBef>
                <a:spcPts val="0"/>
              </a:spcBef>
              <a:buNone/>
            </a:pPr>
            <a:endParaRPr lang="pt-PT" sz="1800" dirty="0" smtClean="0">
              <a:latin typeface="Comic Sans MS" pitchFamily="66" charset="0"/>
            </a:endParaRPr>
          </a:p>
          <a:p>
            <a:pPr indent="36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Comic Sans MS" pitchFamily="66" charset="0"/>
              </a:rPr>
              <a:t>A verificação da WISC-III, foi feita a partir de uma amostra de 1354 indivíduos, com idades compreendidas entre os 6 e 16 anos, devendo esta ser aplicada individualmente.</a:t>
            </a:r>
          </a:p>
          <a:p>
            <a:pPr algn="just">
              <a:lnSpc>
                <a:spcPct val="170000"/>
              </a:lnSpc>
            </a:pP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572000"/>
          </a:xfrm>
        </p:spPr>
        <p:txBody>
          <a:bodyPr>
            <a:normAutofit/>
          </a:bodyPr>
          <a:lstStyle/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Comic Sans MS" pitchFamily="66" charset="0"/>
              </a:rPr>
              <a:t>A WISC-III, tem como principal função explorar o “</a:t>
            </a:r>
            <a:r>
              <a:rPr lang="pt-PT" sz="1800" i="1" dirty="0" smtClean="0">
                <a:latin typeface="Comic Sans MS" pitchFamily="66" charset="0"/>
              </a:rPr>
              <a:t>funcionamento intelectual  nos seus diversos </a:t>
            </a:r>
            <a:r>
              <a:rPr lang="pt-PT" sz="1800" i="1" dirty="0" err="1" smtClean="0">
                <a:latin typeface="Comic Sans MS" pitchFamily="66" charset="0"/>
              </a:rPr>
              <a:t>aspectos</a:t>
            </a:r>
            <a:r>
              <a:rPr lang="pt-PT" sz="1800" i="1" dirty="0" smtClean="0">
                <a:latin typeface="Comic Sans MS" pitchFamily="66" charset="0"/>
              </a:rPr>
              <a:t>”. </a:t>
            </a:r>
            <a:r>
              <a:rPr lang="pt-PT" sz="1800" dirty="0" smtClean="0">
                <a:latin typeface="Comic Sans MS" pitchFamily="66" charset="0"/>
              </a:rPr>
              <a:t>Sendo constituída por diversos </a:t>
            </a:r>
            <a:r>
              <a:rPr lang="pt-PT" sz="1800" dirty="0" err="1" smtClean="0">
                <a:latin typeface="Comic Sans MS" pitchFamily="66" charset="0"/>
              </a:rPr>
              <a:t>subtestes</a:t>
            </a:r>
            <a:r>
              <a:rPr lang="pt-PT" sz="1800" dirty="0" smtClean="0">
                <a:latin typeface="Comic Sans MS" pitchFamily="66" charset="0"/>
              </a:rPr>
              <a:t>, dando assim a possibilidade de se evidenciar melhor as capacidades dos sujeitos. 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800" dirty="0" smtClean="0">
              <a:latin typeface="Comic Sans MS" pitchFamily="66" charset="0"/>
            </a:endParaRP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Comic Sans MS" pitchFamily="66" charset="0"/>
              </a:rPr>
              <a:t>Porém, não  podemos impor que o conjunto de tarefas  apresentadas na WISC-III, entenda todas as vertentes ligadas à inteligência do indivíduo.  Por exemplo: o </a:t>
            </a:r>
            <a:r>
              <a:rPr lang="pt-PT" sz="1800" dirty="0" err="1" smtClean="0">
                <a:latin typeface="Comic Sans MS" pitchFamily="66" charset="0"/>
              </a:rPr>
              <a:t>sub-teste</a:t>
            </a:r>
            <a:r>
              <a:rPr lang="pt-PT" sz="1800" dirty="0" smtClean="0">
                <a:latin typeface="Comic Sans MS" pitchFamily="66" charset="0"/>
              </a:rPr>
              <a:t> Memória de dígitos, remete, especificamente, para a capacidade de memorização do indivíduo. </a:t>
            </a:r>
          </a:p>
          <a:p>
            <a:pPr algn="just"/>
            <a:endParaRPr lang="pt-PT" sz="1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WISC-III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Organização da Escala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PT" sz="1800" dirty="0" smtClean="0">
                <a:latin typeface="Comic Sans MS" pitchFamily="66" charset="0"/>
              </a:rPr>
              <a:t>		Este é constituído por  12 </a:t>
            </a:r>
            <a:r>
              <a:rPr lang="pt-PT" sz="1800" dirty="0" err="1" smtClean="0">
                <a:latin typeface="Comic Sans MS" pitchFamily="66" charset="0"/>
              </a:rPr>
              <a:t>sub-testes</a:t>
            </a:r>
            <a:r>
              <a:rPr lang="pt-PT" sz="1800" dirty="0" smtClean="0">
                <a:latin typeface="Comic Sans MS" pitchFamily="66" charset="0"/>
              </a:rPr>
              <a:t>, três  dos quais são opcionais (Memória de Dígitos,  Labirintos e Pesquisa de símbolos).</a:t>
            </a:r>
          </a:p>
          <a:p>
            <a:pPr algn="just">
              <a:lnSpc>
                <a:spcPct val="150000"/>
              </a:lnSpc>
            </a:pPr>
            <a:endParaRPr lang="pt-PT" sz="1800" dirty="0"/>
          </a:p>
        </p:txBody>
      </p:sp>
      <p:sp>
        <p:nvSpPr>
          <p:cNvPr id="4" name="Oval 3"/>
          <p:cNvSpPr/>
          <p:nvPr/>
        </p:nvSpPr>
        <p:spPr>
          <a:xfrm>
            <a:off x="827584" y="2420888"/>
            <a:ext cx="3096344" cy="8640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Comic Sans MS" pitchFamily="66" charset="0"/>
              </a:rPr>
              <a:t>Subescala Verbal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4048" y="2420888"/>
            <a:ext cx="3096344" cy="8640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Comic Sans MS" pitchFamily="66" charset="0"/>
              </a:rPr>
              <a:t>Subescala realização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27584" y="3933056"/>
            <a:ext cx="2952328" cy="27363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2. Informação; 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4. Semelhanças;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6. Aritmética;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8. Vocabulário;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10. Compreensão;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12. Memória de dígitos.</a:t>
            </a:r>
            <a:endParaRPr lang="pt-PT" sz="1600" dirty="0">
              <a:latin typeface="Comic Sans MS" pitchFamily="66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148064" y="4005064"/>
            <a:ext cx="2952328" cy="26642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1. Complemento de gravuras; 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latin typeface="Comic Sans MS" pitchFamily="66" charset="0"/>
              </a:rPr>
              <a:t>3</a:t>
            </a:r>
            <a:r>
              <a:rPr lang="pt-PT" sz="1600" dirty="0" smtClean="0">
                <a:latin typeface="Comic Sans MS" pitchFamily="66" charset="0"/>
              </a:rPr>
              <a:t>. Código;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latin typeface="Comic Sans MS" pitchFamily="66" charset="0"/>
              </a:rPr>
              <a:t>5</a:t>
            </a:r>
            <a:r>
              <a:rPr lang="pt-PT" sz="1600" dirty="0" smtClean="0">
                <a:latin typeface="Comic Sans MS" pitchFamily="66" charset="0"/>
              </a:rPr>
              <a:t>. Disposição de gravuras;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latin typeface="Comic Sans MS" pitchFamily="66" charset="0"/>
              </a:rPr>
              <a:t>7</a:t>
            </a:r>
            <a:r>
              <a:rPr lang="pt-PT" sz="1600" dirty="0" smtClean="0">
                <a:latin typeface="Comic Sans MS" pitchFamily="66" charset="0"/>
              </a:rPr>
              <a:t>. Cubos;</a:t>
            </a:r>
          </a:p>
          <a:p>
            <a:pPr algn="just">
              <a:lnSpc>
                <a:spcPct val="150000"/>
              </a:lnSpc>
            </a:pPr>
            <a:r>
              <a:rPr lang="pt-PT" sz="1600" dirty="0">
                <a:latin typeface="Comic Sans MS" pitchFamily="66" charset="0"/>
              </a:rPr>
              <a:t>9</a:t>
            </a:r>
            <a:r>
              <a:rPr lang="pt-PT" sz="1600" dirty="0" smtClean="0">
                <a:latin typeface="Comic Sans MS" pitchFamily="66" charset="0"/>
              </a:rPr>
              <a:t>. Composição de objectos;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11. Pesquisa de Símbolos;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omic Sans MS" pitchFamily="66" charset="0"/>
              </a:rPr>
              <a:t>13. Labirintos.</a:t>
            </a:r>
            <a:endParaRPr lang="pt-PT" sz="1600" dirty="0">
              <a:latin typeface="Comic Sans MS" pitchFamily="66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2051720" y="3429000"/>
            <a:ext cx="432048" cy="43204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/>
          </a:p>
        </p:txBody>
      </p:sp>
      <p:sp>
        <p:nvSpPr>
          <p:cNvPr id="9" name="Seta para baixo 8"/>
          <p:cNvSpPr/>
          <p:nvPr/>
        </p:nvSpPr>
        <p:spPr>
          <a:xfrm>
            <a:off x="6372200" y="3501008"/>
            <a:ext cx="432048" cy="43204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r>
              <a:rPr lang="pt-PT" b="1" dirty="0" smtClean="0"/>
              <a:t>Descrição dos </a:t>
            </a:r>
            <a:r>
              <a:rPr lang="pt-PT" b="1" dirty="0" err="1" smtClean="0"/>
              <a:t>sub-testes</a:t>
            </a:r>
            <a:r>
              <a:rPr lang="pt-PT" b="1" dirty="0" smtClean="0"/>
              <a:t>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412776"/>
          <a:ext cx="9144000" cy="50492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55776"/>
                <a:gridCol w="6588224"/>
              </a:tblGrid>
              <a:tr h="438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Comic Sans MS" pitchFamily="66" charset="0"/>
                        </a:rPr>
                        <a:t>SUBTESTE: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600" dirty="0" smtClean="0">
                          <a:latin typeface="Comic Sans MS" pitchFamily="66" charset="0"/>
                        </a:rPr>
                        <a:t>DESCRIÇÃO:</a:t>
                      </a:r>
                      <a:endParaRPr lang="pt-PT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00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u="none" dirty="0" smtClean="0">
                          <a:latin typeface="Comic Sans MS" pitchFamily="66" charset="0"/>
                        </a:rPr>
                        <a:t>Complemento de gravura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“Conjunto de gravuras coloridas que representam objectos ou figuras familiares”. O sujeito tem que identificar o que falta em cada uma das </a:t>
                      </a:r>
                      <a:r>
                        <a:rPr kumimoji="0" lang="pt-PT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figuras.”</a:t>
                      </a:r>
                    </a:p>
                  </a:txBody>
                  <a:tcPr/>
                </a:tc>
              </a:tr>
              <a:tr h="749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u="none" dirty="0" smtClean="0">
                          <a:latin typeface="Comic Sans MS" pitchFamily="66" charset="0"/>
                        </a:rPr>
                        <a:t>Informação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PT" sz="16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Conjunto de questões orais que têm como objectivo principal avaliar o conhecimento do sujeito acerca de vários temas. </a:t>
                      </a:r>
                    </a:p>
                  </a:txBody>
                  <a:tcPr/>
                </a:tc>
              </a:tr>
              <a:tr h="1450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u="none" dirty="0" smtClean="0">
                          <a:latin typeface="Comic Sans MS" pitchFamily="66" charset="0"/>
                        </a:rPr>
                        <a:t>Código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PT" sz="16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Comic Sans MS" pitchFamily="66" charset="0"/>
                        </a:rPr>
                        <a:t>“Conjunto de formas geométricas ou de números que se encontram associados a um número simples”. A função do sujeito é fazer corresponder cada símbolo ou número a cada uma das formas geométricas.</a:t>
                      </a:r>
                    </a:p>
                  </a:txBody>
                  <a:tcPr/>
                </a:tc>
              </a:tr>
              <a:tr h="1291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u="none" dirty="0" smtClean="0">
                          <a:latin typeface="Comic Sans MS" pitchFamily="66" charset="0"/>
                        </a:rPr>
                        <a:t>Semelhanças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PT" sz="16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Comic Sans MS" pitchFamily="66" charset="0"/>
                        </a:rPr>
                        <a:t>Pares de palavras apresentadas oralmente. O sujeito para cada par</a:t>
                      </a:r>
                      <a:r>
                        <a:rPr lang="pt-PT" sz="1600" baseline="0" dirty="0" smtClean="0">
                          <a:latin typeface="Comic Sans MS" pitchFamily="66" charset="0"/>
                        </a:rPr>
                        <a:t> terá que ser capaz de identificar a semelhança entre os objectos ou conceitos propostos. </a:t>
                      </a:r>
                      <a:endParaRPr lang="pt-PT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-21984"/>
          <a:ext cx="9073008" cy="68702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8272"/>
                <a:gridCol w="6624736"/>
              </a:tblGrid>
              <a:tr h="8262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kern="1200" dirty="0" smtClean="0">
                          <a:latin typeface="Comic Sans MS" pitchFamily="66" charset="0"/>
                        </a:rPr>
                        <a:t>Disposição de gravuras</a:t>
                      </a:r>
                      <a:endParaRPr kumimoji="0" lang="pt-PT" sz="1600" b="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b="0" kern="1200" dirty="0" smtClean="0">
                          <a:latin typeface="Comic Sans MS" pitchFamily="66" charset="0"/>
                        </a:rPr>
                        <a:t>O sujeito terá que dispor as gravuras apresentadas, de forma a criar uma sequência lógica para uma história.</a:t>
                      </a:r>
                      <a:endParaRPr kumimoji="0" lang="pt-PT" sz="1600" b="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02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Aritmética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O sujeito terá que resolver mentalmente os problemas propostos. 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43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Cubos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O sujeito terá que reproduzir modelos com ajuda de cubos bipolares.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3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Vocabulário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Conjunto de palavras, apresentadas oralmente, que o sujeito terá que as definir.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218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Composição de objectos 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Conjunto de puzzles. O sujeito terá que juntar as peças de modo a obter uma forma coerente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02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Compreensão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O sujeito terá que responder a problemas quotidianos . 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459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Pesquisa de Símbolos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Parte</a:t>
                      </a:r>
                      <a:r>
                        <a:rPr kumimoji="0" lang="pt-PT" sz="1600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A: Para cada um dos itens o sujeito deve decidir assinalando no quadrado correspondente se encontra (SIM) ou não (NÃO) um determinado símbolo isolado, numa série de três. Parte B: para cada um dos itens o sujeito deve decidir, assinalando, um de dois símbolos isolados. </a:t>
                      </a:r>
                      <a:endParaRPr kumimoji="0" lang="pt-PT" sz="16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3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Memória de dígitos 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O sujeito terá que repetir os números apresentados oralmente na mesma ordem ou na ordem inversa. 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79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Labirintos 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>
                          <a:latin typeface="Comic Sans MS" pitchFamily="66" charset="0"/>
                        </a:rPr>
                        <a:t>Conjunto de labirintos, dificuldade vai aumentando.</a:t>
                      </a:r>
                      <a:endParaRPr kumimoji="0" lang="pt-PT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pt-PT" b="1" dirty="0" smtClean="0"/>
              <a:t>Tabelas</a:t>
            </a:r>
            <a:endParaRPr lang="pt-PT" b="1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27303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24744"/>
            <a:ext cx="278070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24595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Equidad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354</TotalTime>
  <Words>1651</Words>
  <Application>Microsoft Office PowerPoint</Application>
  <PresentationFormat>Apresentação no Ecrã (4:3)</PresentationFormat>
  <Paragraphs>114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Equidade</vt:lpstr>
      <vt:lpstr>WISC III Escala de Inteligência de Wechsler para Crianças </vt:lpstr>
      <vt:lpstr>Natureza</vt:lpstr>
      <vt:lpstr>Natureza</vt:lpstr>
      <vt:lpstr>WISC-III</vt:lpstr>
      <vt:lpstr>Organização da Escala</vt:lpstr>
      <vt:lpstr>Descrição dos sub-testes:</vt:lpstr>
      <vt:lpstr>Diapositivo 7</vt:lpstr>
      <vt:lpstr>Tabelas</vt:lpstr>
      <vt:lpstr>Diapositivo 9</vt:lpstr>
      <vt:lpstr>Referência Bibliográfica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 III Escala de Inteligência de Wechsler para Crianças</dc:title>
  <dc:creator>Paula</dc:creator>
  <cp:lastModifiedBy>Soraia</cp:lastModifiedBy>
  <cp:revision>35</cp:revision>
  <dcterms:created xsi:type="dcterms:W3CDTF">2012-10-26T14:44:13Z</dcterms:created>
  <dcterms:modified xsi:type="dcterms:W3CDTF">2012-11-13T16:29:30Z</dcterms:modified>
</cp:coreProperties>
</file>