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Destaqu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842BC-EE4F-4E90-8D72-68A6A39E5D98}" type="datetimeFigureOut">
              <a:rPr lang="pt-PT" smtClean="0"/>
              <a:t>06-11-2012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B4B4E-7A5C-4494-B5E7-ADD434599007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Soraia,</a:t>
            </a:r>
            <a:r>
              <a:rPr lang="pt-PT" baseline="0" dirty="0" smtClean="0"/>
              <a:t> vê se o cálculo da idade cronológica está bem feito. Não sei fazer isto lá muito bem… Se estiver bem, </a:t>
            </a:r>
            <a:r>
              <a:rPr lang="pt-PT" baseline="0" dirty="0" err="1" smtClean="0"/>
              <a:t>secalhar</a:t>
            </a:r>
            <a:r>
              <a:rPr lang="pt-PT" baseline="0" dirty="0" smtClean="0"/>
              <a:t> é melhor por um exemplo daqueles mais difíceis…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B4B4E-7A5C-4494-B5E7-ADD434599007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DEE5-D002-4AF2-A3B7-E96190A9DE2E}" type="datetimeFigureOut">
              <a:rPr lang="pt-PT" smtClean="0"/>
              <a:pPr/>
              <a:t>06-11-2012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5F51-780D-4FC3-9406-92191D16CC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DEE5-D002-4AF2-A3B7-E96190A9DE2E}" type="datetimeFigureOut">
              <a:rPr lang="pt-PT" smtClean="0"/>
              <a:pPr/>
              <a:t>06-11-2012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5F51-780D-4FC3-9406-92191D16CC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DEE5-D002-4AF2-A3B7-E96190A9DE2E}" type="datetimeFigureOut">
              <a:rPr lang="pt-PT" smtClean="0"/>
              <a:pPr/>
              <a:t>06-11-2012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5F51-780D-4FC3-9406-92191D16CC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DEE5-D002-4AF2-A3B7-E96190A9DE2E}" type="datetimeFigureOut">
              <a:rPr lang="pt-PT" smtClean="0"/>
              <a:pPr/>
              <a:t>06-11-2012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5F51-780D-4FC3-9406-92191D16CC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DEE5-D002-4AF2-A3B7-E96190A9DE2E}" type="datetimeFigureOut">
              <a:rPr lang="pt-PT" smtClean="0"/>
              <a:pPr/>
              <a:t>06-11-2012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5F51-780D-4FC3-9406-92191D16CC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DEE5-D002-4AF2-A3B7-E96190A9DE2E}" type="datetimeFigureOut">
              <a:rPr lang="pt-PT" smtClean="0"/>
              <a:pPr/>
              <a:t>06-11-2012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5F51-780D-4FC3-9406-92191D16CC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DEE5-D002-4AF2-A3B7-E96190A9DE2E}" type="datetimeFigureOut">
              <a:rPr lang="pt-PT" smtClean="0"/>
              <a:pPr/>
              <a:t>06-11-2012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5F51-780D-4FC3-9406-92191D16CC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DEE5-D002-4AF2-A3B7-E96190A9DE2E}" type="datetimeFigureOut">
              <a:rPr lang="pt-PT" smtClean="0"/>
              <a:pPr/>
              <a:t>06-11-2012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5F51-780D-4FC3-9406-92191D16CC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DEE5-D002-4AF2-A3B7-E96190A9DE2E}" type="datetimeFigureOut">
              <a:rPr lang="pt-PT" smtClean="0"/>
              <a:pPr/>
              <a:t>06-11-2012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5F51-780D-4FC3-9406-92191D16CC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DEE5-D002-4AF2-A3B7-E96190A9DE2E}" type="datetimeFigureOut">
              <a:rPr lang="pt-PT" smtClean="0"/>
              <a:pPr/>
              <a:t>06-11-2012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5F51-780D-4FC3-9406-92191D16CC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DEE5-D002-4AF2-A3B7-E96190A9DE2E}" type="datetimeFigureOut">
              <a:rPr lang="pt-PT" smtClean="0"/>
              <a:pPr/>
              <a:t>06-11-2012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5F51-780D-4FC3-9406-92191D16CC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0DEE5-D002-4AF2-A3B7-E96190A9DE2E}" type="datetimeFigureOut">
              <a:rPr lang="pt-PT" smtClean="0"/>
              <a:pPr/>
              <a:t>06-11-2012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05F51-780D-4FC3-9406-92191D16CCA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encrypted-tbn3.gstatic.com/images?q=tbn:ANd9GcTUpvLhoSeGtb5cfT9qKdU6gq9nAZF5Hg7LjIh5pGufEfBWQV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55199" y="1268760"/>
            <a:ext cx="3688801" cy="3672408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259632" y="2348880"/>
            <a:ext cx="432048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15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gency FB" pitchFamily="34" charset="0"/>
              </a:rPr>
              <a:t>W</a:t>
            </a:r>
            <a:r>
              <a:rPr lang="pt-PT" sz="11500" b="1" dirty="0" smtClean="0">
                <a:solidFill>
                  <a:srgbClr val="FF0000"/>
                </a:solidFill>
                <a:latin typeface="Agency FB" pitchFamily="34" charset="0"/>
              </a:rPr>
              <a:t>I</a:t>
            </a:r>
            <a:r>
              <a:rPr lang="pt-PT" sz="11500" b="1" dirty="0" smtClean="0">
                <a:solidFill>
                  <a:srgbClr val="00B050"/>
                </a:solidFill>
                <a:latin typeface="Agency FB" pitchFamily="34" charset="0"/>
              </a:rPr>
              <a:t>S</a:t>
            </a:r>
            <a:r>
              <a:rPr lang="pt-PT" sz="11500" b="1" dirty="0" smtClean="0">
                <a:solidFill>
                  <a:srgbClr val="FFC000"/>
                </a:solidFill>
                <a:latin typeface="Agency FB" pitchFamily="34" charset="0"/>
              </a:rPr>
              <a:t>C</a:t>
            </a:r>
            <a:r>
              <a:rPr lang="pt-PT" sz="11500" b="1" dirty="0" smtClean="0">
                <a:latin typeface="Agency FB" pitchFamily="34" charset="0"/>
              </a:rPr>
              <a:t>-III</a:t>
            </a:r>
            <a:endParaRPr lang="pt-PT" sz="11500" b="1" dirty="0">
              <a:latin typeface="Agency FB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699792" y="5445224"/>
            <a:ext cx="4248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/>
              <a:t>Bruna Magalhães, 38834</a:t>
            </a:r>
          </a:p>
          <a:p>
            <a:pPr algn="ctr"/>
            <a:r>
              <a:rPr lang="pt-PT" sz="2000" b="1" dirty="0" smtClean="0"/>
              <a:t>Soraia Oliveira, 38863</a:t>
            </a:r>
          </a:p>
          <a:p>
            <a:pPr algn="ctr"/>
            <a:r>
              <a:rPr lang="pt-PT" sz="2000" b="1" dirty="0" smtClean="0"/>
              <a:t>Novembro, 2012</a:t>
            </a:r>
            <a:endParaRPr lang="pt-PT" sz="20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259632" y="404664"/>
            <a:ext cx="6552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/>
              <a:t>Universidade de Trás-os-Montes e Alto Douro, 2012/2013</a:t>
            </a:r>
          </a:p>
          <a:p>
            <a:pPr algn="ctr"/>
            <a:r>
              <a:rPr lang="pt-PT" sz="2000" b="1" dirty="0" smtClean="0"/>
              <a:t>Licenciatura em Psicologia, 3.º Ano – 1.º Semestre</a:t>
            </a:r>
          </a:p>
          <a:p>
            <a:pPr algn="ctr"/>
            <a:r>
              <a:rPr lang="pt-PT" sz="2000" b="1" dirty="0" smtClean="0"/>
              <a:t>Psicometria</a:t>
            </a:r>
            <a:endParaRPr lang="pt-PT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19672" y="260648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 smtClean="0">
                <a:solidFill>
                  <a:srgbClr val="0070C0"/>
                </a:solidFill>
              </a:rPr>
              <a:t>REFERÊNCIAS BIBLIOGRÁFICAS</a:t>
            </a:r>
            <a:endParaRPr lang="pt-PT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27584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b="1" dirty="0" smtClean="0">
                <a:solidFill>
                  <a:srgbClr val="0070C0"/>
                </a:solidFill>
              </a:rPr>
              <a:t>O QUE É A INTELIGÊNCIA?</a:t>
            </a:r>
            <a:endParaRPr lang="pt-PT" sz="3600" b="1" dirty="0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259632" y="1124744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Segundo </a:t>
            </a:r>
            <a:r>
              <a:rPr lang="pt-PT" sz="2400" dirty="0" err="1" smtClean="0"/>
              <a:t>Wechsler</a:t>
            </a:r>
            <a:r>
              <a:rPr lang="pt-PT" sz="2400" dirty="0" smtClean="0"/>
              <a:t> (1944), é “a </a:t>
            </a:r>
            <a:r>
              <a:rPr lang="pt-PT" sz="2400" u="sng" dirty="0" smtClean="0"/>
              <a:t>capacidade global </a:t>
            </a:r>
            <a:r>
              <a:rPr lang="pt-PT" sz="2400" dirty="0" smtClean="0"/>
              <a:t>do indivíduo para </a:t>
            </a:r>
            <a:r>
              <a:rPr lang="pt-PT" sz="2400" u="sng" dirty="0" smtClean="0"/>
              <a:t>atuar</a:t>
            </a:r>
            <a:r>
              <a:rPr lang="pt-PT" sz="2400" dirty="0" smtClean="0"/>
              <a:t> </a:t>
            </a:r>
            <a:r>
              <a:rPr lang="pt-PT" sz="2400" dirty="0" err="1" smtClean="0"/>
              <a:t>finalizadamente</a:t>
            </a:r>
            <a:r>
              <a:rPr lang="pt-PT" sz="2400" dirty="0" smtClean="0"/>
              <a:t>, </a:t>
            </a:r>
            <a:r>
              <a:rPr lang="pt-PT" sz="2400" u="sng" dirty="0" smtClean="0"/>
              <a:t>pensar</a:t>
            </a:r>
            <a:r>
              <a:rPr lang="pt-PT" sz="2400" dirty="0" smtClean="0"/>
              <a:t> racionalmente e </a:t>
            </a:r>
            <a:r>
              <a:rPr lang="pt-PT" sz="2400" u="sng" dirty="0" smtClean="0"/>
              <a:t>proceder</a:t>
            </a:r>
            <a:r>
              <a:rPr lang="pt-PT" sz="2400" dirty="0" smtClean="0"/>
              <a:t> com eficiência em relação ao meio”. </a:t>
            </a:r>
            <a:endParaRPr lang="pt-PT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43608" y="2996952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b="1" dirty="0" smtClean="0">
                <a:solidFill>
                  <a:srgbClr val="C00000"/>
                </a:solidFill>
              </a:rPr>
              <a:t>O QUE É O </a:t>
            </a:r>
            <a:r>
              <a:rPr lang="pt-PT" sz="3600" b="1" i="1" dirty="0" smtClean="0">
                <a:solidFill>
                  <a:srgbClr val="C00000"/>
                </a:solidFill>
              </a:rPr>
              <a:t>WISC-III</a:t>
            </a:r>
            <a:r>
              <a:rPr lang="pt-PT" sz="3600" b="1" dirty="0" smtClean="0">
                <a:solidFill>
                  <a:srgbClr val="C00000"/>
                </a:solidFill>
              </a:rPr>
              <a:t>?</a:t>
            </a:r>
            <a:endParaRPr lang="pt-PT" sz="3600" b="1" dirty="0">
              <a:solidFill>
                <a:srgbClr val="C0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403648" y="3861048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É um </a:t>
            </a:r>
            <a:r>
              <a:rPr lang="pt-PT" sz="2400" u="sng" dirty="0" smtClean="0"/>
              <a:t>instrumento clínico </a:t>
            </a:r>
            <a:r>
              <a:rPr lang="pt-PT" sz="2400" dirty="0" smtClean="0"/>
              <a:t>de aplicação </a:t>
            </a:r>
            <a:r>
              <a:rPr lang="pt-PT" sz="2400" u="sng" dirty="0" smtClean="0"/>
              <a:t>individual </a:t>
            </a:r>
            <a:r>
              <a:rPr lang="pt-PT" sz="2400" dirty="0" smtClean="0"/>
              <a:t>que permite </a:t>
            </a:r>
            <a:r>
              <a:rPr lang="pt-PT" sz="2400" u="sng" dirty="0" smtClean="0"/>
              <a:t>avaliar a inteligência </a:t>
            </a:r>
            <a:r>
              <a:rPr lang="pt-PT" sz="2400" dirty="0" smtClean="0"/>
              <a:t>de sujeitos entre os </a:t>
            </a:r>
            <a:r>
              <a:rPr lang="pt-PT" sz="2400" dirty="0" smtClean="0">
                <a:solidFill>
                  <a:srgbClr val="C00000"/>
                </a:solidFill>
              </a:rPr>
              <a:t>6</a:t>
            </a:r>
            <a:r>
              <a:rPr lang="pt-PT" sz="2400" dirty="0" smtClean="0"/>
              <a:t> e os </a:t>
            </a:r>
            <a:r>
              <a:rPr lang="pt-PT" sz="2400" dirty="0" smtClean="0">
                <a:solidFill>
                  <a:srgbClr val="C00000"/>
                </a:solidFill>
              </a:rPr>
              <a:t>16</a:t>
            </a:r>
            <a:r>
              <a:rPr lang="pt-PT" sz="2400" dirty="0" smtClean="0"/>
              <a:t> anos e 11 meses.</a:t>
            </a:r>
            <a:endParaRPr lang="pt-PT" sz="2400" dirty="0"/>
          </a:p>
        </p:txBody>
      </p:sp>
      <p:cxnSp>
        <p:nvCxnSpPr>
          <p:cNvPr id="11" name="Conexão recta unidireccional 10"/>
          <p:cNvCxnSpPr/>
          <p:nvPr/>
        </p:nvCxnSpPr>
        <p:spPr>
          <a:xfrm flipH="1">
            <a:off x="2771800" y="5157192"/>
            <a:ext cx="720080" cy="28803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899592" y="5517232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 smtClean="0">
                <a:solidFill>
                  <a:srgbClr val="C00000"/>
                </a:solidFill>
              </a:rPr>
              <a:t>QI</a:t>
            </a:r>
            <a:r>
              <a:rPr lang="pt-PT" sz="2000" dirty="0" smtClean="0"/>
              <a:t> </a:t>
            </a:r>
            <a:r>
              <a:rPr lang="pt-PT" sz="2000" u="sng" dirty="0" smtClean="0"/>
              <a:t>Verbal</a:t>
            </a:r>
          </a:p>
          <a:p>
            <a:pPr algn="ctr"/>
            <a:r>
              <a:rPr lang="pt-PT" sz="2000" dirty="0" smtClean="0">
                <a:solidFill>
                  <a:srgbClr val="C00000"/>
                </a:solidFill>
              </a:rPr>
              <a:t>QI</a:t>
            </a:r>
            <a:r>
              <a:rPr lang="pt-PT" sz="2000" dirty="0" smtClean="0"/>
              <a:t>  de </a:t>
            </a:r>
            <a:r>
              <a:rPr lang="pt-PT" sz="2000" u="sng" dirty="0" smtClean="0"/>
              <a:t>Realização</a:t>
            </a:r>
          </a:p>
          <a:p>
            <a:pPr algn="ctr"/>
            <a:r>
              <a:rPr lang="pt-PT" sz="2000" dirty="0" smtClean="0">
                <a:solidFill>
                  <a:srgbClr val="C00000"/>
                </a:solidFill>
              </a:rPr>
              <a:t>QI </a:t>
            </a:r>
            <a:r>
              <a:rPr lang="pt-PT" sz="2000" dirty="0" smtClean="0"/>
              <a:t>de </a:t>
            </a:r>
            <a:r>
              <a:rPr lang="pt-PT" sz="2000" u="sng" dirty="0" smtClean="0"/>
              <a:t>Escala Completa</a:t>
            </a:r>
            <a:endParaRPr lang="pt-PT" sz="2000" u="sng" dirty="0"/>
          </a:p>
        </p:txBody>
      </p:sp>
      <p:cxnSp>
        <p:nvCxnSpPr>
          <p:cNvPr id="14" name="Conexão recta unidireccional 13"/>
          <p:cNvCxnSpPr/>
          <p:nvPr/>
        </p:nvCxnSpPr>
        <p:spPr>
          <a:xfrm>
            <a:off x="5652120" y="5157192"/>
            <a:ext cx="648072" cy="28803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6012160" y="5517232"/>
            <a:ext cx="2592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 smtClean="0">
                <a:solidFill>
                  <a:srgbClr val="C00000"/>
                </a:solidFill>
              </a:rPr>
              <a:t>Compreensão</a:t>
            </a:r>
            <a:r>
              <a:rPr lang="pt-PT" sz="2000" dirty="0" smtClean="0"/>
              <a:t> </a:t>
            </a:r>
            <a:r>
              <a:rPr lang="pt-PT" sz="2000" u="sng" dirty="0" smtClean="0"/>
              <a:t>Verbal</a:t>
            </a:r>
          </a:p>
          <a:p>
            <a:pPr algn="ctr"/>
            <a:r>
              <a:rPr lang="pt-PT" sz="2000" dirty="0" smtClean="0">
                <a:solidFill>
                  <a:srgbClr val="C00000"/>
                </a:solidFill>
              </a:rPr>
              <a:t>Organização</a:t>
            </a:r>
            <a:r>
              <a:rPr lang="pt-PT" sz="2000" dirty="0" smtClean="0"/>
              <a:t> </a:t>
            </a:r>
            <a:r>
              <a:rPr lang="pt-PT" sz="2000" u="sng" dirty="0" smtClean="0"/>
              <a:t>Percetiva</a:t>
            </a:r>
          </a:p>
          <a:p>
            <a:pPr algn="ctr"/>
            <a:r>
              <a:rPr lang="pt-PT" sz="2000" dirty="0" smtClean="0">
                <a:solidFill>
                  <a:srgbClr val="C00000"/>
                </a:solidFill>
              </a:rPr>
              <a:t>Velocidade</a:t>
            </a:r>
            <a:r>
              <a:rPr lang="pt-PT" sz="2000" dirty="0" smtClean="0"/>
              <a:t> </a:t>
            </a:r>
            <a:r>
              <a:rPr lang="pt-PT" sz="2000" u="sng" dirty="0" smtClean="0"/>
              <a:t>Percetiva</a:t>
            </a:r>
            <a:endParaRPr lang="pt-PT" sz="2000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620688"/>
            <a:ext cx="8532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O </a:t>
            </a:r>
            <a:r>
              <a:rPr lang="pt-PT" sz="2400" b="1" dirty="0" smtClean="0">
                <a:solidFill>
                  <a:srgbClr val="00B050"/>
                </a:solidFill>
              </a:rPr>
              <a:t>WISC-III</a:t>
            </a:r>
            <a:r>
              <a:rPr lang="pt-PT" sz="2400" dirty="0" smtClean="0"/>
              <a:t> é constituído por </a:t>
            </a:r>
            <a:r>
              <a:rPr lang="pt-PT" sz="2400" dirty="0" smtClean="0">
                <a:solidFill>
                  <a:srgbClr val="00B050"/>
                </a:solidFill>
              </a:rPr>
              <a:t>12</a:t>
            </a:r>
            <a:r>
              <a:rPr lang="pt-PT" sz="2400" dirty="0" smtClean="0"/>
              <a:t> </a:t>
            </a:r>
            <a:r>
              <a:rPr lang="pt-PT" sz="2400" dirty="0" err="1" smtClean="0"/>
              <a:t>subtestes</a:t>
            </a:r>
            <a:r>
              <a:rPr lang="pt-PT" sz="2400" dirty="0" smtClean="0"/>
              <a:t>, em que </a:t>
            </a:r>
            <a:r>
              <a:rPr lang="pt-PT" sz="2400" dirty="0" smtClean="0">
                <a:solidFill>
                  <a:srgbClr val="00B050"/>
                </a:solidFill>
              </a:rPr>
              <a:t>3</a:t>
            </a:r>
            <a:r>
              <a:rPr lang="pt-PT" sz="2400" dirty="0" smtClean="0"/>
              <a:t> são opcionais:</a:t>
            </a:r>
            <a:endParaRPr lang="pt-PT" sz="2400" dirty="0"/>
          </a:p>
        </p:txBody>
      </p:sp>
      <p:cxnSp>
        <p:nvCxnSpPr>
          <p:cNvPr id="4" name="Conexão recta unidireccional 3"/>
          <p:cNvCxnSpPr/>
          <p:nvPr/>
        </p:nvCxnSpPr>
        <p:spPr>
          <a:xfrm flipH="1">
            <a:off x="3419872" y="1196752"/>
            <a:ext cx="648072" cy="432048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xão recta unidireccional 5"/>
          <p:cNvCxnSpPr/>
          <p:nvPr/>
        </p:nvCxnSpPr>
        <p:spPr>
          <a:xfrm>
            <a:off x="4572000" y="1196752"/>
            <a:ext cx="792088" cy="432048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ângulo arredondado 7"/>
          <p:cNvSpPr/>
          <p:nvPr/>
        </p:nvSpPr>
        <p:spPr>
          <a:xfrm>
            <a:off x="899592" y="1916832"/>
            <a:ext cx="3168352" cy="64807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200" b="1" dirty="0" smtClean="0">
                <a:solidFill>
                  <a:schemeClr val="accent3">
                    <a:lumMod val="50000"/>
                  </a:schemeClr>
                </a:solidFill>
              </a:rPr>
              <a:t>Subescala Verbal</a:t>
            </a:r>
            <a:endParaRPr lang="pt-PT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Rectângulo arredondado 8"/>
          <p:cNvSpPr/>
          <p:nvPr/>
        </p:nvSpPr>
        <p:spPr>
          <a:xfrm>
            <a:off x="4355976" y="1916832"/>
            <a:ext cx="4176464" cy="9361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200" b="1" dirty="0" smtClean="0">
                <a:solidFill>
                  <a:schemeClr val="accent3">
                    <a:lumMod val="50000"/>
                  </a:schemeClr>
                </a:solidFill>
              </a:rPr>
              <a:t>Subescala  de Realização</a:t>
            </a:r>
            <a:endParaRPr lang="pt-PT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971600" y="2996952"/>
            <a:ext cx="2664296" cy="223224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pt-PT" sz="2000" dirty="0" smtClean="0">
                <a:solidFill>
                  <a:schemeClr val="accent3">
                    <a:lumMod val="50000"/>
                  </a:schemeClr>
                </a:solidFill>
              </a:rPr>
              <a:t>- Informação </a:t>
            </a:r>
            <a:r>
              <a:rPr lang="pt-PT" sz="2000" dirty="0" smtClean="0">
                <a:solidFill>
                  <a:srgbClr val="FF0000"/>
                </a:solidFill>
              </a:rPr>
              <a:t>1</a:t>
            </a:r>
          </a:p>
          <a:p>
            <a:pPr algn="ctr"/>
            <a:r>
              <a:rPr lang="pt-PT" sz="2000" b="1" dirty="0" smtClean="0">
                <a:solidFill>
                  <a:schemeClr val="accent3">
                    <a:lumMod val="50000"/>
                  </a:schemeClr>
                </a:solidFill>
              </a:rPr>
              <a:t>4</a:t>
            </a:r>
            <a:r>
              <a:rPr lang="pt-PT" sz="2000" dirty="0" smtClean="0">
                <a:solidFill>
                  <a:schemeClr val="accent3">
                    <a:lumMod val="50000"/>
                  </a:schemeClr>
                </a:solidFill>
              </a:rPr>
              <a:t>- Semelhanças </a:t>
            </a:r>
            <a:r>
              <a:rPr lang="pt-PT" sz="2000" dirty="0" smtClean="0">
                <a:solidFill>
                  <a:srgbClr val="FF0000"/>
                </a:solidFill>
              </a:rPr>
              <a:t>1</a:t>
            </a:r>
          </a:p>
          <a:p>
            <a:pPr algn="ctr"/>
            <a:r>
              <a:rPr lang="pt-PT" sz="2000" b="1" dirty="0" smtClean="0">
                <a:solidFill>
                  <a:schemeClr val="accent3">
                    <a:lumMod val="50000"/>
                  </a:schemeClr>
                </a:solidFill>
              </a:rPr>
              <a:t>6</a:t>
            </a:r>
            <a:r>
              <a:rPr lang="pt-PT" sz="2000" dirty="0" smtClean="0">
                <a:solidFill>
                  <a:schemeClr val="accent3">
                    <a:lumMod val="50000"/>
                  </a:schemeClr>
                </a:solidFill>
              </a:rPr>
              <a:t>- Aritmética</a:t>
            </a:r>
          </a:p>
          <a:p>
            <a:pPr algn="ctr"/>
            <a:r>
              <a:rPr lang="pt-PT" sz="2000" b="1" dirty="0" smtClean="0">
                <a:solidFill>
                  <a:schemeClr val="accent3">
                    <a:lumMod val="50000"/>
                  </a:schemeClr>
                </a:solidFill>
              </a:rPr>
              <a:t>8</a:t>
            </a:r>
            <a:r>
              <a:rPr lang="pt-PT" sz="2000" dirty="0" smtClean="0">
                <a:solidFill>
                  <a:schemeClr val="accent3">
                    <a:lumMod val="50000"/>
                  </a:schemeClr>
                </a:solidFill>
              </a:rPr>
              <a:t>- Vocabulário </a:t>
            </a:r>
            <a:r>
              <a:rPr lang="pt-PT" sz="2000" dirty="0" smtClean="0">
                <a:solidFill>
                  <a:srgbClr val="FF0000"/>
                </a:solidFill>
              </a:rPr>
              <a:t>1</a:t>
            </a:r>
          </a:p>
          <a:p>
            <a:pPr algn="ctr"/>
            <a:r>
              <a:rPr lang="pt-PT" sz="2000" b="1" dirty="0" smtClean="0">
                <a:solidFill>
                  <a:schemeClr val="accent3">
                    <a:lumMod val="50000"/>
                  </a:schemeClr>
                </a:solidFill>
              </a:rPr>
              <a:t>10</a:t>
            </a:r>
            <a:r>
              <a:rPr lang="pt-PT" sz="2000" dirty="0" smtClean="0">
                <a:solidFill>
                  <a:schemeClr val="accent3">
                    <a:lumMod val="50000"/>
                  </a:schemeClr>
                </a:solidFill>
              </a:rPr>
              <a:t>- Compreensão </a:t>
            </a:r>
            <a:r>
              <a:rPr lang="pt-PT" sz="2000" dirty="0" smtClean="0">
                <a:solidFill>
                  <a:srgbClr val="FF0000"/>
                </a:solidFill>
              </a:rPr>
              <a:t>1</a:t>
            </a:r>
          </a:p>
          <a:p>
            <a:pPr algn="ctr"/>
            <a:r>
              <a:rPr lang="pt-PT" sz="2000" b="1" dirty="0" smtClean="0">
                <a:solidFill>
                  <a:schemeClr val="accent3">
                    <a:lumMod val="50000"/>
                  </a:schemeClr>
                </a:solidFill>
              </a:rPr>
              <a:t>12</a:t>
            </a:r>
            <a:r>
              <a:rPr lang="pt-PT" sz="2000" dirty="0" smtClean="0">
                <a:solidFill>
                  <a:schemeClr val="accent3">
                    <a:lumMod val="50000"/>
                  </a:schemeClr>
                </a:solidFill>
              </a:rPr>
              <a:t>- Memória de dígitos (opcional</a:t>
            </a:r>
            <a:r>
              <a:rPr lang="pt-PT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pt-PT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4788024" y="2996952"/>
            <a:ext cx="3744416" cy="266429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pt-PT" sz="2000" dirty="0" smtClean="0">
                <a:solidFill>
                  <a:schemeClr val="accent3">
                    <a:lumMod val="50000"/>
                  </a:schemeClr>
                </a:solidFill>
              </a:rPr>
              <a:t>- Completamento de gravuras </a:t>
            </a:r>
            <a:r>
              <a:rPr lang="pt-PT" sz="2000" dirty="0" smtClean="0">
                <a:solidFill>
                  <a:srgbClr val="0070C0"/>
                </a:solidFill>
              </a:rPr>
              <a:t>2</a:t>
            </a:r>
          </a:p>
          <a:p>
            <a:pPr algn="ctr"/>
            <a:r>
              <a:rPr lang="pt-PT" sz="2000" b="1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pt-PT" sz="2000" dirty="0" smtClean="0">
                <a:solidFill>
                  <a:schemeClr val="accent3">
                    <a:lumMod val="50000"/>
                  </a:schemeClr>
                </a:solidFill>
              </a:rPr>
              <a:t>- Código </a:t>
            </a:r>
            <a:r>
              <a:rPr lang="pt-PT" sz="2000" dirty="0" smtClean="0">
                <a:solidFill>
                  <a:srgbClr val="FFC000"/>
                </a:solidFill>
              </a:rPr>
              <a:t>3</a:t>
            </a:r>
          </a:p>
          <a:p>
            <a:pPr algn="ctr"/>
            <a:r>
              <a:rPr lang="pt-PT" sz="2000" b="1" dirty="0" smtClean="0">
                <a:solidFill>
                  <a:schemeClr val="accent3">
                    <a:lumMod val="50000"/>
                  </a:schemeClr>
                </a:solidFill>
              </a:rPr>
              <a:t>5</a:t>
            </a:r>
            <a:r>
              <a:rPr lang="pt-PT" sz="2000" dirty="0" smtClean="0">
                <a:solidFill>
                  <a:schemeClr val="accent3">
                    <a:lumMod val="50000"/>
                  </a:schemeClr>
                </a:solidFill>
              </a:rPr>
              <a:t>- Disposição de gravuras </a:t>
            </a:r>
            <a:r>
              <a:rPr lang="pt-PT" sz="2000" dirty="0" smtClean="0">
                <a:solidFill>
                  <a:srgbClr val="0070C0"/>
                </a:solidFill>
              </a:rPr>
              <a:t>2</a:t>
            </a:r>
          </a:p>
          <a:p>
            <a:pPr algn="ctr"/>
            <a:r>
              <a:rPr lang="pt-PT" sz="2000" b="1" dirty="0" smtClean="0">
                <a:solidFill>
                  <a:schemeClr val="accent3">
                    <a:lumMod val="50000"/>
                  </a:schemeClr>
                </a:solidFill>
              </a:rPr>
              <a:t>7</a:t>
            </a:r>
            <a:r>
              <a:rPr lang="pt-PT" sz="2000" dirty="0" smtClean="0">
                <a:solidFill>
                  <a:schemeClr val="accent3">
                    <a:lumMod val="50000"/>
                  </a:schemeClr>
                </a:solidFill>
              </a:rPr>
              <a:t>- Cubos </a:t>
            </a:r>
            <a:r>
              <a:rPr lang="pt-PT" sz="2000" dirty="0" smtClean="0">
                <a:solidFill>
                  <a:srgbClr val="0070C0"/>
                </a:solidFill>
              </a:rPr>
              <a:t>2</a:t>
            </a:r>
          </a:p>
          <a:p>
            <a:pPr algn="ctr"/>
            <a:r>
              <a:rPr lang="pt-PT" sz="2000" b="1" dirty="0" smtClean="0">
                <a:solidFill>
                  <a:schemeClr val="accent3">
                    <a:lumMod val="50000"/>
                  </a:schemeClr>
                </a:solidFill>
              </a:rPr>
              <a:t>9</a:t>
            </a:r>
            <a:r>
              <a:rPr lang="pt-PT" sz="2000" dirty="0" smtClean="0">
                <a:solidFill>
                  <a:schemeClr val="accent3">
                    <a:lumMod val="50000"/>
                  </a:schemeClr>
                </a:solidFill>
              </a:rPr>
              <a:t>- Composição de objetos</a:t>
            </a:r>
            <a:r>
              <a:rPr lang="pt-PT" sz="2000" dirty="0" smtClean="0">
                <a:solidFill>
                  <a:srgbClr val="0070C0"/>
                </a:solidFill>
              </a:rPr>
              <a:t> 2</a:t>
            </a:r>
          </a:p>
          <a:p>
            <a:pPr algn="ctr"/>
            <a:r>
              <a:rPr lang="pt-PT" sz="2000" b="1" dirty="0" smtClean="0">
                <a:solidFill>
                  <a:schemeClr val="accent3">
                    <a:lumMod val="50000"/>
                  </a:schemeClr>
                </a:solidFill>
              </a:rPr>
              <a:t>11</a:t>
            </a:r>
            <a:r>
              <a:rPr lang="pt-PT" sz="2000" dirty="0" smtClean="0">
                <a:solidFill>
                  <a:schemeClr val="accent3">
                    <a:lumMod val="50000"/>
                  </a:schemeClr>
                </a:solidFill>
              </a:rPr>
              <a:t>- Pesquisa de símbolos (opcional</a:t>
            </a:r>
            <a:r>
              <a:rPr lang="pt-PT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pt-PT" dirty="0" smtClean="0">
                <a:solidFill>
                  <a:srgbClr val="FFC000"/>
                </a:solidFill>
              </a:rPr>
              <a:t>3</a:t>
            </a:r>
          </a:p>
          <a:p>
            <a:pPr algn="ctr"/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13</a:t>
            </a:r>
            <a:r>
              <a:rPr lang="pt-PT" dirty="0" smtClean="0">
                <a:solidFill>
                  <a:schemeClr val="accent3">
                    <a:lumMod val="50000"/>
                  </a:schemeClr>
                </a:solidFill>
              </a:rPr>
              <a:t>- Labirintos (opcional)</a:t>
            </a:r>
            <a:endParaRPr lang="pt-PT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67544" y="5445224"/>
            <a:ext cx="39604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rgbClr val="FF0000"/>
                </a:solidFill>
              </a:rPr>
              <a:t>1</a:t>
            </a:r>
            <a:r>
              <a:rPr lang="pt-PT" sz="1600" dirty="0" smtClean="0"/>
              <a:t> Compreensão Verbal</a:t>
            </a:r>
          </a:p>
          <a:p>
            <a:r>
              <a:rPr lang="pt-PT" sz="1600" dirty="0" smtClean="0">
                <a:solidFill>
                  <a:srgbClr val="0070C0"/>
                </a:solidFill>
              </a:rPr>
              <a:t>2</a:t>
            </a:r>
            <a:r>
              <a:rPr lang="pt-PT" sz="1600" dirty="0" smtClean="0"/>
              <a:t> Organização Percetiva</a:t>
            </a:r>
          </a:p>
          <a:p>
            <a:r>
              <a:rPr lang="pt-PT" sz="1600" dirty="0" smtClean="0">
                <a:solidFill>
                  <a:srgbClr val="FFC000"/>
                </a:solidFill>
              </a:rPr>
              <a:t>3</a:t>
            </a:r>
            <a:r>
              <a:rPr lang="pt-PT" sz="1600" dirty="0" smtClean="0"/>
              <a:t> Velocidade de Processamento</a:t>
            </a:r>
            <a:endParaRPr lang="pt-PT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43608" y="332656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 smtClean="0">
                <a:solidFill>
                  <a:srgbClr val="FFC000"/>
                </a:solidFill>
              </a:rPr>
              <a:t>CÁLCULO DA IDADE CRONOLÓGICA</a:t>
            </a:r>
            <a:endParaRPr lang="pt-PT" sz="3600" b="1" dirty="0">
              <a:solidFill>
                <a:srgbClr val="FFC00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251520" y="1124744"/>
          <a:ext cx="8568952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42238"/>
                <a:gridCol w="2142238"/>
                <a:gridCol w="2142238"/>
                <a:gridCol w="2142238"/>
              </a:tblGrid>
              <a:tr h="370840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Ano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Mês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Dia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rgbClr val="FFC000"/>
                          </a:solidFill>
                        </a:rPr>
                        <a:t>Data de Avaliação</a:t>
                      </a:r>
                      <a:endParaRPr lang="pt-PT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 2012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09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15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rgbClr val="FFC000"/>
                          </a:solidFill>
                        </a:rPr>
                        <a:t>Data de Nascimento</a:t>
                      </a:r>
                      <a:endParaRPr lang="pt-PT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1995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05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03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solidFill>
                            <a:srgbClr val="FFC000"/>
                          </a:solidFill>
                        </a:rPr>
                        <a:t>Idade</a:t>
                      </a:r>
                      <a:endParaRPr lang="pt-PT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/>
                        <a:t>7 (anos)</a:t>
                      </a:r>
                      <a:endParaRPr lang="pt-P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/>
                        <a:t>4 (meses)</a:t>
                      </a:r>
                      <a:endParaRPr lang="pt-P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/>
                        <a:t>12 (dias)</a:t>
                      </a:r>
                      <a:endParaRPr lang="pt-PT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187624" y="2852936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 smtClean="0">
                <a:solidFill>
                  <a:schemeClr val="accent6">
                    <a:lumMod val="50000"/>
                  </a:schemeClr>
                </a:solidFill>
              </a:rPr>
              <a:t>CLASSIFICAÇÃO DOS NÍVEIS DE </a:t>
            </a:r>
            <a:r>
              <a:rPr lang="pt-PT" sz="3600" b="1" i="1" dirty="0" smtClean="0">
                <a:solidFill>
                  <a:schemeClr val="accent6">
                    <a:lumMod val="50000"/>
                  </a:schemeClr>
                </a:solidFill>
              </a:rPr>
              <a:t>QI</a:t>
            </a:r>
            <a:endParaRPr lang="pt-PT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475656" y="3573016"/>
          <a:ext cx="6096000" cy="29667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QI</a:t>
                      </a:r>
                      <a:endParaRPr lang="pt-PT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Classificação</a:t>
                      </a:r>
                      <a:endParaRPr lang="pt-PT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130 ou superior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Muito Superior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120 - 129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Superior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110</a:t>
                      </a:r>
                      <a:r>
                        <a:rPr lang="pt-PT" baseline="0" dirty="0" smtClean="0"/>
                        <a:t> - 119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Médio Superior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90 - 109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Médio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80 - 89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Médio Inferior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70 - 79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Inferior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69 ou inferior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Muito Inferior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051720" y="260648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 smtClean="0">
                <a:solidFill>
                  <a:srgbClr val="0070C0"/>
                </a:solidFill>
              </a:rPr>
              <a:t>OS SUBTESTES DO WISC-III</a:t>
            </a:r>
            <a:endParaRPr lang="pt-PT" sz="3600" b="1" dirty="0">
              <a:solidFill>
                <a:srgbClr val="0070C0"/>
              </a:solidFill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0" y="908720"/>
            <a:ext cx="2232248" cy="10081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accent6">
                    <a:lumMod val="50000"/>
                  </a:schemeClr>
                </a:solidFill>
              </a:rPr>
              <a:t>1 – Completamento de Gravuras</a:t>
            </a:r>
            <a:endParaRPr lang="pt-PT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0" y="1916832"/>
            <a:ext cx="2232248" cy="1800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Conjunto de cartões em que o sujeito tem que identificar o que de importante falta em cada imagem</a:t>
            </a:r>
            <a:endParaRPr lang="pt-PT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0" y="3717032"/>
            <a:ext cx="2232248" cy="314096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endParaRPr lang="pt-PT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Tempo limite: 20s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31 </a:t>
            </a:r>
            <a:r>
              <a:rPr lang="pt-PT" sz="2000" i="1" dirty="0" smtClean="0">
                <a:solidFill>
                  <a:schemeClr val="accent6">
                    <a:lumMod val="50000"/>
                  </a:schemeClr>
                </a:solidFill>
              </a:rPr>
              <a:t>itens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termina após 6 insucessos consecutivos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O </a:t>
            </a:r>
            <a:r>
              <a:rPr lang="pt-PT" sz="2000" i="1" dirty="0" smtClean="0">
                <a:solidFill>
                  <a:schemeClr val="accent6">
                    <a:lumMod val="50000"/>
                  </a:schemeClr>
                </a:solidFill>
              </a:rPr>
              <a:t>item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início depende da idade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1 ponto por cada acerto</a:t>
            </a:r>
          </a:p>
          <a:p>
            <a:pPr algn="ctr">
              <a:buFontTx/>
              <a:buChar char="-"/>
            </a:pPr>
            <a:endParaRPr lang="pt-PT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Tx/>
              <a:buChar char="-"/>
            </a:pPr>
            <a:endParaRPr lang="pt-PT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2267744" y="908720"/>
            <a:ext cx="2232248" cy="100811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00B050"/>
                </a:solidFill>
              </a:rPr>
              <a:t>2 - Informação</a:t>
            </a:r>
            <a:endParaRPr lang="pt-PT" sz="2000" b="1" dirty="0">
              <a:solidFill>
                <a:srgbClr val="00B050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2267744" y="1916832"/>
            <a:ext cx="2232248" cy="1800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00B050"/>
                </a:solidFill>
              </a:rPr>
              <a:t>Conjunto de questões orais que avaliam o conhecimento sobre vários temas</a:t>
            </a:r>
            <a:endParaRPr lang="pt-PT" sz="2000" dirty="0">
              <a:solidFill>
                <a:srgbClr val="00B050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2267744" y="3717032"/>
            <a:ext cx="2232248" cy="314096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50"/>
                </a:solidFill>
              </a:rPr>
              <a:t>Termina após 5 insucessos consecutivos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50"/>
                </a:solidFill>
              </a:rPr>
              <a:t> O</a:t>
            </a:r>
            <a:r>
              <a:rPr lang="pt-PT" sz="2000" dirty="0" smtClean="0">
                <a:solidFill>
                  <a:srgbClr val="00B050"/>
                </a:solidFill>
              </a:rPr>
              <a:t> </a:t>
            </a:r>
            <a:r>
              <a:rPr lang="pt-PT" sz="2000" i="1" dirty="0" smtClean="0">
                <a:solidFill>
                  <a:srgbClr val="00B050"/>
                </a:solidFill>
              </a:rPr>
              <a:t>item</a:t>
            </a:r>
            <a:r>
              <a:rPr lang="pt-PT" sz="2000" dirty="0" smtClean="0">
                <a:solidFill>
                  <a:srgbClr val="00B050"/>
                </a:solidFill>
              </a:rPr>
              <a:t> início depende da idade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50"/>
                </a:solidFill>
              </a:rPr>
              <a:t> </a:t>
            </a:r>
            <a:r>
              <a:rPr lang="pt-PT" sz="2000" dirty="0" smtClean="0">
                <a:solidFill>
                  <a:srgbClr val="00B050"/>
                </a:solidFill>
              </a:rPr>
              <a:t>0, 1 ou 2 pontos</a:t>
            </a:r>
            <a:endParaRPr lang="pt-PT" sz="2000" dirty="0">
              <a:solidFill>
                <a:srgbClr val="00B050"/>
              </a:solidFill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4499992" y="908720"/>
            <a:ext cx="2232248" cy="100811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FFC000"/>
                </a:solidFill>
              </a:rPr>
              <a:t>3 - Código</a:t>
            </a:r>
            <a:endParaRPr lang="pt-PT" sz="2000" b="1" dirty="0">
              <a:solidFill>
                <a:srgbClr val="FFC000"/>
              </a:solidFill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4499992" y="1916832"/>
            <a:ext cx="2232248" cy="1800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FFC000"/>
                </a:solidFill>
              </a:rPr>
              <a:t>É pedido ao sujeito que copie símbolos associados a figuras ou números</a:t>
            </a:r>
            <a:endParaRPr lang="pt-PT" sz="2000" dirty="0">
              <a:solidFill>
                <a:srgbClr val="FFC000"/>
              </a:solidFill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4499992" y="3717032"/>
            <a:ext cx="2232248" cy="314096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FFC000"/>
                </a:solidFill>
              </a:rPr>
              <a:t>Tempo limite: 120s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FFC000"/>
                </a:solidFill>
              </a:rPr>
              <a:t> </a:t>
            </a:r>
            <a:r>
              <a:rPr lang="pt-PT" sz="2000" dirty="0" smtClean="0">
                <a:solidFill>
                  <a:srgbClr val="FFC000"/>
                </a:solidFill>
              </a:rPr>
              <a:t>A série a preencher depende da idade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FFC000"/>
                </a:solidFill>
              </a:rPr>
              <a:t> </a:t>
            </a:r>
            <a:r>
              <a:rPr lang="pt-PT" sz="2000" dirty="0" smtClean="0">
                <a:solidFill>
                  <a:srgbClr val="FFC000"/>
                </a:solidFill>
              </a:rPr>
              <a:t>A pontuação é feita de acordo com o número de </a:t>
            </a:r>
            <a:r>
              <a:rPr lang="pt-PT" sz="2000" i="1" dirty="0" smtClean="0">
                <a:solidFill>
                  <a:srgbClr val="FFC000"/>
                </a:solidFill>
              </a:rPr>
              <a:t>itens</a:t>
            </a:r>
            <a:r>
              <a:rPr lang="pt-PT" sz="2000" dirty="0" smtClean="0">
                <a:solidFill>
                  <a:srgbClr val="FFC000"/>
                </a:solidFill>
              </a:rPr>
              <a:t> copiados com sucesso</a:t>
            </a:r>
            <a:endParaRPr lang="pt-PT" sz="2000" dirty="0">
              <a:solidFill>
                <a:srgbClr val="FFC000"/>
              </a:solidFill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6732240" y="908720"/>
            <a:ext cx="2232248" cy="100811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00B0F0"/>
                </a:solidFill>
              </a:rPr>
              <a:t>4 - Semelhanças</a:t>
            </a:r>
            <a:endParaRPr lang="pt-PT" sz="2000" b="1" dirty="0">
              <a:solidFill>
                <a:srgbClr val="00B0F0"/>
              </a:solidFill>
            </a:endParaRPr>
          </a:p>
        </p:txBody>
      </p:sp>
      <p:sp>
        <p:nvSpPr>
          <p:cNvPr id="16" name="Rectângulo 15"/>
          <p:cNvSpPr/>
          <p:nvPr/>
        </p:nvSpPr>
        <p:spPr>
          <a:xfrm>
            <a:off x="6732240" y="1916832"/>
            <a:ext cx="2232248" cy="18002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00B0F0"/>
                </a:solidFill>
              </a:rPr>
              <a:t>O objetivo é que o sujeito indique o que de comum têm dois conceitos que lhe são apresentados</a:t>
            </a:r>
            <a:endParaRPr lang="pt-PT" sz="2000" dirty="0">
              <a:solidFill>
                <a:srgbClr val="00B0F0"/>
              </a:solidFill>
            </a:endParaRPr>
          </a:p>
        </p:txBody>
      </p:sp>
      <p:sp>
        <p:nvSpPr>
          <p:cNvPr id="17" name="Rectângulo 16"/>
          <p:cNvSpPr/>
          <p:nvPr/>
        </p:nvSpPr>
        <p:spPr>
          <a:xfrm>
            <a:off x="6732240" y="3717032"/>
            <a:ext cx="2232248" cy="314096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F0"/>
                </a:solidFill>
              </a:rPr>
              <a:t>Termina após 4 insucessos consecutivos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F0"/>
                </a:solidFill>
              </a:rPr>
              <a:t> </a:t>
            </a:r>
            <a:r>
              <a:rPr lang="pt-PT" sz="2000" dirty="0" smtClean="0">
                <a:solidFill>
                  <a:srgbClr val="00B0F0"/>
                </a:solidFill>
              </a:rPr>
              <a:t>0, 1 ou 2 pontos, dependendo do tipo de resposta dada</a:t>
            </a:r>
            <a:endParaRPr lang="pt-PT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0" y="548680"/>
            <a:ext cx="2232248" cy="10081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accent6">
                    <a:lumMod val="50000"/>
                  </a:schemeClr>
                </a:solidFill>
              </a:rPr>
              <a:t>5 – Disposição de Gravuras</a:t>
            </a:r>
            <a:endParaRPr lang="pt-PT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0" y="1556792"/>
            <a:ext cx="2232248" cy="1800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É pedido ao sujeito que ordene séries de cartões de forma a representarem uma história lógica</a:t>
            </a:r>
            <a:endParaRPr lang="pt-PT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0" y="3356992"/>
            <a:ext cx="2267744" cy="35010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endParaRPr lang="pt-PT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Tx/>
              <a:buChar char="-"/>
            </a:pPr>
            <a:endParaRPr lang="pt-PT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15 séries de cartões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termina após 4 insucessos consecutivos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o tempo limite depende da série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o </a:t>
            </a:r>
            <a:r>
              <a:rPr lang="pt-PT" sz="2000" i="1" dirty="0" smtClean="0">
                <a:solidFill>
                  <a:schemeClr val="accent6">
                    <a:lumMod val="50000"/>
                  </a:schemeClr>
                </a:solidFill>
              </a:rPr>
              <a:t>item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início depende da idade do sujeito</a:t>
            </a:r>
          </a:p>
          <a:p>
            <a:pPr algn="ctr">
              <a:buFontTx/>
              <a:buChar char="-"/>
            </a:pPr>
            <a:endParaRPr lang="pt-PT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Tx/>
              <a:buChar char="-"/>
            </a:pPr>
            <a:endParaRPr lang="pt-PT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2267744" y="548680"/>
            <a:ext cx="2232248" cy="100811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00B050"/>
                </a:solidFill>
              </a:rPr>
              <a:t>6 - Aritmética</a:t>
            </a:r>
            <a:endParaRPr lang="pt-PT" sz="2000" b="1" dirty="0">
              <a:solidFill>
                <a:srgbClr val="00B050"/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2267744" y="1556792"/>
            <a:ext cx="2232248" cy="1800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00B050"/>
                </a:solidFill>
              </a:rPr>
              <a:t>O objetivo é que o sujeito resolva mentalmente problemas aritméticos que lhe são apresentados</a:t>
            </a:r>
            <a:endParaRPr lang="pt-PT" sz="2000" dirty="0">
              <a:solidFill>
                <a:srgbClr val="00B050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2267744" y="3356992"/>
            <a:ext cx="2232248" cy="350100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50"/>
                </a:solidFill>
              </a:rPr>
              <a:t> o tipo de problema depende do </a:t>
            </a:r>
            <a:r>
              <a:rPr lang="pt-PT" sz="2000" i="1" dirty="0" smtClean="0">
                <a:solidFill>
                  <a:srgbClr val="00B050"/>
                </a:solidFill>
              </a:rPr>
              <a:t>item</a:t>
            </a:r>
          </a:p>
          <a:p>
            <a:pPr algn="ctr">
              <a:buFontTx/>
              <a:buChar char="-"/>
            </a:pPr>
            <a:r>
              <a:rPr lang="pt-PT" sz="2000" i="1" dirty="0" smtClean="0">
                <a:solidFill>
                  <a:srgbClr val="00B050"/>
                </a:solidFill>
              </a:rPr>
              <a:t> </a:t>
            </a:r>
            <a:r>
              <a:rPr lang="pt-PT" sz="2000" dirty="0" smtClean="0">
                <a:solidFill>
                  <a:srgbClr val="00B050"/>
                </a:solidFill>
              </a:rPr>
              <a:t>termina após 3 insucessos consecutivos</a:t>
            </a:r>
          </a:p>
          <a:p>
            <a:pPr algn="ctr">
              <a:buFontTx/>
              <a:buChar char="-"/>
            </a:pPr>
            <a:r>
              <a:rPr lang="pt-PT" sz="2000" i="1" dirty="0" smtClean="0">
                <a:solidFill>
                  <a:srgbClr val="00B050"/>
                </a:solidFill>
              </a:rPr>
              <a:t> </a:t>
            </a:r>
            <a:r>
              <a:rPr lang="pt-PT" sz="2000" dirty="0" smtClean="0">
                <a:solidFill>
                  <a:srgbClr val="00B050"/>
                </a:solidFill>
              </a:rPr>
              <a:t>24</a:t>
            </a:r>
            <a:r>
              <a:rPr lang="pt-PT" sz="2000" i="1" dirty="0" smtClean="0">
                <a:solidFill>
                  <a:srgbClr val="00B050"/>
                </a:solidFill>
              </a:rPr>
              <a:t> itens</a:t>
            </a:r>
          </a:p>
          <a:p>
            <a:pPr algn="ctr">
              <a:buFontTx/>
              <a:buChar char="-"/>
            </a:pPr>
            <a:r>
              <a:rPr lang="pt-PT" sz="2000" i="1" dirty="0" smtClean="0">
                <a:solidFill>
                  <a:srgbClr val="00B050"/>
                </a:solidFill>
              </a:rPr>
              <a:t> </a:t>
            </a:r>
            <a:r>
              <a:rPr lang="pt-PT" sz="2000" dirty="0" smtClean="0">
                <a:solidFill>
                  <a:srgbClr val="00B050"/>
                </a:solidFill>
              </a:rPr>
              <a:t>o tempo limite depende do </a:t>
            </a:r>
            <a:r>
              <a:rPr lang="pt-PT" sz="2000" i="1" dirty="0" smtClean="0">
                <a:solidFill>
                  <a:srgbClr val="00B050"/>
                </a:solidFill>
              </a:rPr>
              <a:t>item</a:t>
            </a:r>
          </a:p>
          <a:p>
            <a:pPr algn="ctr">
              <a:buFontTx/>
              <a:buChar char="-"/>
            </a:pPr>
            <a:r>
              <a:rPr lang="pt-PT" sz="2000" i="1" dirty="0" smtClean="0">
                <a:solidFill>
                  <a:srgbClr val="00B050"/>
                </a:solidFill>
              </a:rPr>
              <a:t> </a:t>
            </a:r>
            <a:r>
              <a:rPr lang="pt-PT" sz="2000" i="1" dirty="0" smtClean="0">
                <a:solidFill>
                  <a:srgbClr val="00B050"/>
                </a:solidFill>
              </a:rPr>
              <a:t>o item </a:t>
            </a:r>
            <a:r>
              <a:rPr lang="pt-PT" sz="2000" dirty="0" smtClean="0">
                <a:solidFill>
                  <a:srgbClr val="00B050"/>
                </a:solidFill>
              </a:rPr>
              <a:t>início depende da idade do sujeito</a:t>
            </a:r>
            <a:endParaRPr lang="pt-PT" sz="2000" dirty="0">
              <a:solidFill>
                <a:srgbClr val="00B050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4499992" y="548680"/>
            <a:ext cx="2232248" cy="100811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FFC000"/>
                </a:solidFill>
              </a:rPr>
              <a:t>7 - Cubos</a:t>
            </a:r>
            <a:endParaRPr lang="pt-PT" sz="2000" b="1" dirty="0">
              <a:solidFill>
                <a:srgbClr val="FFC000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4499992" y="1556792"/>
            <a:ext cx="2232248" cy="1800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FFC000"/>
                </a:solidFill>
              </a:rPr>
              <a:t>É pedido que o sujeito copie, com os cubos, as imagens que lhe são mostradas</a:t>
            </a:r>
            <a:endParaRPr lang="pt-PT" sz="2000" dirty="0">
              <a:solidFill>
                <a:srgbClr val="FFC000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4499992" y="3356992"/>
            <a:ext cx="2232248" cy="350100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endParaRPr lang="pt-PT" sz="2000" dirty="0" smtClean="0">
              <a:solidFill>
                <a:srgbClr val="FFC000"/>
              </a:solidFill>
            </a:endParaRP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FFC000"/>
                </a:solidFill>
              </a:rPr>
              <a:t> termina após 2 insucessos consecutivos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FFC000"/>
                </a:solidFill>
              </a:rPr>
              <a:t> </a:t>
            </a:r>
            <a:r>
              <a:rPr lang="pt-PT" sz="2000" dirty="0" smtClean="0">
                <a:solidFill>
                  <a:srgbClr val="FFC000"/>
                </a:solidFill>
              </a:rPr>
              <a:t>o </a:t>
            </a:r>
            <a:r>
              <a:rPr lang="pt-PT" sz="2000" i="1" dirty="0" smtClean="0">
                <a:solidFill>
                  <a:srgbClr val="FFC000"/>
                </a:solidFill>
              </a:rPr>
              <a:t>item</a:t>
            </a:r>
            <a:r>
              <a:rPr lang="pt-PT" sz="2000" dirty="0" smtClean="0">
                <a:solidFill>
                  <a:srgbClr val="FFC000"/>
                </a:solidFill>
              </a:rPr>
              <a:t> início depende da idade do sujeito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FFC000"/>
                </a:solidFill>
              </a:rPr>
              <a:t> </a:t>
            </a:r>
            <a:r>
              <a:rPr lang="pt-PT" sz="2000" dirty="0" smtClean="0">
                <a:solidFill>
                  <a:srgbClr val="FFC000"/>
                </a:solidFill>
              </a:rPr>
              <a:t>o tempo limite depende do </a:t>
            </a:r>
            <a:r>
              <a:rPr lang="pt-PT" sz="2000" i="1" dirty="0" smtClean="0">
                <a:solidFill>
                  <a:srgbClr val="FFC000"/>
                </a:solidFill>
              </a:rPr>
              <a:t>item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FFC000"/>
                </a:solidFill>
              </a:rPr>
              <a:t> </a:t>
            </a:r>
            <a:r>
              <a:rPr lang="pt-PT" sz="2000" dirty="0" smtClean="0">
                <a:solidFill>
                  <a:srgbClr val="FFC000"/>
                </a:solidFill>
              </a:rPr>
              <a:t>o número de ensaios depende do </a:t>
            </a:r>
            <a:r>
              <a:rPr lang="pt-PT" sz="2000" i="1" dirty="0" smtClean="0">
                <a:solidFill>
                  <a:srgbClr val="FFC000"/>
                </a:solidFill>
              </a:rPr>
              <a:t>item</a:t>
            </a:r>
          </a:p>
          <a:p>
            <a:pPr algn="ctr">
              <a:buFontTx/>
              <a:buChar char="-"/>
            </a:pPr>
            <a:endParaRPr lang="pt-PT" sz="2000" dirty="0">
              <a:solidFill>
                <a:srgbClr val="FFC000"/>
              </a:solidFill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6732240" y="548680"/>
            <a:ext cx="2232248" cy="100811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00B0F0"/>
                </a:solidFill>
              </a:rPr>
              <a:t>8 - Vocabulário</a:t>
            </a:r>
            <a:endParaRPr lang="pt-PT" sz="2000" b="1" dirty="0">
              <a:solidFill>
                <a:srgbClr val="00B0F0"/>
              </a:solidFill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6732240" y="1556792"/>
            <a:ext cx="2232248" cy="18002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00B0F0"/>
                </a:solidFill>
              </a:rPr>
              <a:t>O objetivo é que o sujeito defina oralmente uma palavra que lhe é lida</a:t>
            </a:r>
            <a:endParaRPr lang="pt-PT" sz="2000" dirty="0">
              <a:solidFill>
                <a:srgbClr val="00B0F0"/>
              </a:solidFill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6732240" y="3356992"/>
            <a:ext cx="2232248" cy="350100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F0"/>
                </a:solidFill>
              </a:rPr>
              <a:t> termina após 2 insucessos consecutivos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F0"/>
                </a:solidFill>
              </a:rPr>
              <a:t> </a:t>
            </a:r>
            <a:r>
              <a:rPr lang="pt-PT" sz="2000" dirty="0" smtClean="0">
                <a:solidFill>
                  <a:srgbClr val="00B0F0"/>
                </a:solidFill>
              </a:rPr>
              <a:t>o</a:t>
            </a:r>
            <a:r>
              <a:rPr lang="pt-PT" sz="2000" i="1" dirty="0" smtClean="0">
                <a:solidFill>
                  <a:srgbClr val="00B0F0"/>
                </a:solidFill>
              </a:rPr>
              <a:t> item </a:t>
            </a:r>
            <a:r>
              <a:rPr lang="pt-PT" sz="2000" dirty="0" smtClean="0">
                <a:solidFill>
                  <a:srgbClr val="00B0F0"/>
                </a:solidFill>
              </a:rPr>
              <a:t>início depende da idade do sujeito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F0"/>
                </a:solidFill>
              </a:rPr>
              <a:t> </a:t>
            </a:r>
            <a:r>
              <a:rPr lang="pt-PT" sz="2000" dirty="0" smtClean="0">
                <a:solidFill>
                  <a:srgbClr val="00B0F0"/>
                </a:solidFill>
              </a:rPr>
              <a:t> 0, 1 ou 2 pontos, dependendo do tipo de resposta do sujeito</a:t>
            </a:r>
            <a:endParaRPr lang="pt-PT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0" y="548680"/>
            <a:ext cx="2232248" cy="10081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accent6">
                    <a:lumMod val="50000"/>
                  </a:schemeClr>
                </a:solidFill>
              </a:rPr>
              <a:t>9 – Composição de Objetos</a:t>
            </a:r>
            <a:endParaRPr lang="pt-PT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0" y="1556792"/>
            <a:ext cx="2232248" cy="1800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O objetivo é que o sujeito seja capaz de montar séries de </a:t>
            </a:r>
            <a:r>
              <a:rPr lang="pt-PT" sz="2000" i="1" dirty="0" smtClean="0">
                <a:solidFill>
                  <a:schemeClr val="accent6">
                    <a:lumMod val="50000"/>
                  </a:schemeClr>
                </a:solidFill>
              </a:rPr>
              <a:t>puzzles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de modo a formar uma imagem familiar</a:t>
            </a:r>
            <a:endParaRPr lang="pt-PT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0" y="3356992"/>
            <a:ext cx="2267744" cy="35010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endParaRPr lang="pt-PT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Tx/>
              <a:buChar char="-"/>
            </a:pPr>
            <a:endParaRPr lang="pt-PT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6 séries de </a:t>
            </a:r>
            <a:r>
              <a:rPr lang="pt-PT" sz="2000" i="1" dirty="0" smtClean="0">
                <a:solidFill>
                  <a:schemeClr val="accent6">
                    <a:lumMod val="50000"/>
                  </a:schemeClr>
                </a:solidFill>
              </a:rPr>
              <a:t>puzzles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o tempo limite depende do </a:t>
            </a:r>
            <a:r>
              <a:rPr lang="pt-PT" sz="2000" i="1" dirty="0" smtClean="0">
                <a:solidFill>
                  <a:schemeClr val="accent6">
                    <a:lumMod val="50000"/>
                  </a:schemeClr>
                </a:solidFill>
              </a:rPr>
              <a:t>item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PT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Tx/>
              <a:buChar char="-"/>
            </a:pPr>
            <a:endParaRPr lang="pt-PT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2267744" y="548680"/>
            <a:ext cx="2232248" cy="100811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00B050"/>
                </a:solidFill>
              </a:rPr>
              <a:t>10 - Compreensão</a:t>
            </a:r>
            <a:endParaRPr lang="pt-PT" sz="2000" b="1" dirty="0">
              <a:solidFill>
                <a:srgbClr val="00B050"/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2267744" y="1556792"/>
            <a:ext cx="2232248" cy="21602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00B050"/>
                </a:solidFill>
              </a:rPr>
              <a:t>É pedido que o sujeito responda a questões relacionados com o quotidiano, regras e competências sociais</a:t>
            </a:r>
            <a:endParaRPr lang="pt-PT" sz="2000" dirty="0">
              <a:solidFill>
                <a:srgbClr val="00B050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2267744" y="3717032"/>
            <a:ext cx="2232248" cy="314096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50"/>
                </a:solidFill>
              </a:rPr>
              <a:t> termina após 3 insucessos consecutivos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50"/>
                </a:solidFill>
              </a:rPr>
              <a:t> </a:t>
            </a:r>
            <a:r>
              <a:rPr lang="pt-PT" sz="2000" dirty="0" smtClean="0">
                <a:solidFill>
                  <a:srgbClr val="00B050"/>
                </a:solidFill>
              </a:rPr>
              <a:t>0, 1 ou 2 pontos, consoante a resposta do sujeito e o próprio </a:t>
            </a:r>
            <a:r>
              <a:rPr lang="pt-PT" sz="2000" i="1" dirty="0" smtClean="0">
                <a:solidFill>
                  <a:srgbClr val="00B050"/>
                </a:solidFill>
              </a:rPr>
              <a:t>item</a:t>
            </a:r>
            <a:endParaRPr lang="pt-PT" sz="2000" i="1" dirty="0">
              <a:solidFill>
                <a:srgbClr val="00B050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4499992" y="548680"/>
            <a:ext cx="2232248" cy="100811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FFC000"/>
                </a:solidFill>
              </a:rPr>
              <a:t>11 – Pesquisa de Símbolos</a:t>
            </a:r>
            <a:endParaRPr lang="pt-PT" sz="2000" b="1" dirty="0">
              <a:solidFill>
                <a:srgbClr val="FFC000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4499992" y="1556792"/>
            <a:ext cx="2232248" cy="244827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FFC000"/>
                </a:solidFill>
              </a:rPr>
              <a:t>É pedido que assinale se encontra, ou não, um determinado símbolo, numa série de 3 (parte A), e numa série de 5 (parte B).</a:t>
            </a:r>
            <a:endParaRPr lang="pt-PT" sz="2000" dirty="0">
              <a:solidFill>
                <a:srgbClr val="FFC000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4499992" y="4005064"/>
            <a:ext cx="2232248" cy="285293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endParaRPr lang="pt-PT" sz="2000" dirty="0" smtClean="0">
              <a:solidFill>
                <a:srgbClr val="FFC000"/>
              </a:solidFill>
            </a:endParaRP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FFC000"/>
                </a:solidFill>
              </a:rPr>
              <a:t> tempo limite: 120s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FFC000"/>
                </a:solidFill>
              </a:rPr>
              <a:t> </a:t>
            </a:r>
            <a:r>
              <a:rPr lang="pt-PT" sz="2000" dirty="0" smtClean="0">
                <a:solidFill>
                  <a:srgbClr val="FFC000"/>
                </a:solidFill>
              </a:rPr>
              <a:t>a parte é ser realizada depende da idade do sujeito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FFC000"/>
                </a:solidFill>
              </a:rPr>
              <a:t> </a:t>
            </a:r>
            <a:r>
              <a:rPr lang="pt-PT" sz="2000" dirty="0" smtClean="0">
                <a:solidFill>
                  <a:srgbClr val="FFC000"/>
                </a:solidFill>
              </a:rPr>
              <a:t>1 ponto por cada acerto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FFC000"/>
                </a:solidFill>
              </a:rPr>
              <a:t> </a:t>
            </a:r>
            <a:r>
              <a:rPr lang="pt-PT" sz="2000" dirty="0" smtClean="0">
                <a:solidFill>
                  <a:srgbClr val="FFC000"/>
                </a:solidFill>
              </a:rPr>
              <a:t>opcional</a:t>
            </a:r>
            <a:endParaRPr lang="pt-PT" sz="2000" dirty="0">
              <a:solidFill>
                <a:srgbClr val="FFC000"/>
              </a:solidFill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6732240" y="548680"/>
            <a:ext cx="2232248" cy="100811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00B0F0"/>
                </a:solidFill>
              </a:rPr>
              <a:t>12 – Memória de Dígitos</a:t>
            </a:r>
            <a:endParaRPr lang="pt-PT" sz="2000" b="1" dirty="0">
              <a:solidFill>
                <a:srgbClr val="00B0F0"/>
              </a:solidFill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6732240" y="1556792"/>
            <a:ext cx="2232248" cy="187220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00B0F0"/>
                </a:solidFill>
              </a:rPr>
              <a:t>O objetivo é que o sujeito repita sequências de números que ouve, pela ordem direta ou inversa</a:t>
            </a:r>
            <a:endParaRPr lang="pt-PT" sz="2000" dirty="0">
              <a:solidFill>
                <a:srgbClr val="00B0F0"/>
              </a:solidFill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6732240" y="3429000"/>
            <a:ext cx="2232248" cy="3429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F0"/>
                </a:solidFill>
              </a:rPr>
              <a:t>  cada série tem 2 ensaios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F0"/>
                </a:solidFill>
              </a:rPr>
              <a:t> </a:t>
            </a:r>
            <a:r>
              <a:rPr lang="pt-PT" sz="2000" dirty="0" smtClean="0">
                <a:solidFill>
                  <a:srgbClr val="00B0F0"/>
                </a:solidFill>
              </a:rPr>
              <a:t>termina após insucesso em ambos os ensaios da mesma série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F0"/>
                </a:solidFill>
              </a:rPr>
              <a:t> </a:t>
            </a:r>
            <a:r>
              <a:rPr lang="pt-PT" sz="2000" dirty="0" smtClean="0">
                <a:solidFill>
                  <a:srgbClr val="FF0000"/>
                </a:solidFill>
              </a:rPr>
              <a:t>0, 1 ou 2 pontos (?)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rgbClr val="00B0F0"/>
                </a:solidFill>
              </a:rPr>
              <a:t> </a:t>
            </a:r>
            <a:r>
              <a:rPr lang="pt-PT" sz="2000" dirty="0" smtClean="0">
                <a:solidFill>
                  <a:srgbClr val="00B0F0"/>
                </a:solidFill>
              </a:rPr>
              <a:t>opcional</a:t>
            </a:r>
            <a:endParaRPr lang="pt-PT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539552" y="476672"/>
            <a:ext cx="2232248" cy="10081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accent6">
                    <a:lumMod val="50000"/>
                  </a:schemeClr>
                </a:solidFill>
              </a:rPr>
              <a:t>13 - Labirintos</a:t>
            </a:r>
            <a:endParaRPr lang="pt-PT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539552" y="1484784"/>
            <a:ext cx="2232248" cy="1800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É pedido que o sujeito resolva labirintos, traçando uma linha até à saída</a:t>
            </a:r>
            <a:endParaRPr lang="pt-PT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539552" y="3356992"/>
            <a:ext cx="2267744" cy="35010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termina após 2 insucessos consecutivos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o </a:t>
            </a:r>
            <a:r>
              <a:rPr lang="pt-PT" sz="2000" i="1" dirty="0" smtClean="0">
                <a:solidFill>
                  <a:schemeClr val="accent6">
                    <a:lumMod val="50000"/>
                  </a:schemeClr>
                </a:solidFill>
              </a:rPr>
              <a:t>item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início depende da idade do sujeito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prova cronometrada</a:t>
            </a:r>
          </a:p>
          <a:p>
            <a:pPr algn="ctr">
              <a:buFontTx/>
              <a:buChar char="-"/>
            </a:pP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PT" sz="2000" dirty="0" smtClean="0">
                <a:solidFill>
                  <a:srgbClr val="FF0000"/>
                </a:solidFill>
              </a:rPr>
              <a:t>0, 1 ou 2 pontos, dependendo do tempo </a:t>
            </a:r>
            <a:r>
              <a:rPr lang="pt-PT" sz="2000" dirty="0" err="1" smtClean="0">
                <a:solidFill>
                  <a:srgbClr val="FF0000"/>
                </a:solidFill>
              </a:rPr>
              <a:t>dispendido</a:t>
            </a:r>
            <a:endParaRPr lang="pt-PT" sz="2000" dirty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067944" y="692696"/>
            <a:ext cx="42484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 smtClean="0">
                <a:solidFill>
                  <a:srgbClr val="FFC000"/>
                </a:solidFill>
              </a:rPr>
              <a:t>COMO FAZER A CONVERSÃO DOS </a:t>
            </a:r>
            <a:r>
              <a:rPr lang="pt-PT" sz="3200" b="1" dirty="0" smtClean="0">
                <a:solidFill>
                  <a:schemeClr val="accent6">
                    <a:lumMod val="50000"/>
                  </a:schemeClr>
                </a:solidFill>
              </a:rPr>
              <a:t>RESULTADOS BRUTOS </a:t>
            </a:r>
            <a:r>
              <a:rPr lang="pt-PT" sz="3200" b="1" dirty="0" smtClean="0">
                <a:solidFill>
                  <a:srgbClr val="FFC000"/>
                </a:solidFill>
              </a:rPr>
              <a:t>EM </a:t>
            </a:r>
            <a:r>
              <a:rPr lang="pt-PT" sz="3200" b="1" dirty="0" smtClean="0">
                <a:solidFill>
                  <a:schemeClr val="accent6">
                    <a:lumMod val="50000"/>
                  </a:schemeClr>
                </a:solidFill>
              </a:rPr>
              <a:t>QI</a:t>
            </a:r>
            <a:r>
              <a:rPr lang="pt-PT" sz="3200" b="1" dirty="0" smtClean="0">
                <a:solidFill>
                  <a:srgbClr val="FFC000"/>
                </a:solidFill>
              </a:rPr>
              <a:t>?</a:t>
            </a:r>
            <a:endParaRPr lang="pt-PT" sz="3200" b="1" dirty="0">
              <a:solidFill>
                <a:srgbClr val="FFC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563888" y="2924944"/>
            <a:ext cx="48965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FFC000"/>
                </a:solidFill>
              </a:rPr>
              <a:t>1 –</a:t>
            </a:r>
            <a:r>
              <a:rPr lang="pt-PT" sz="2400" dirty="0" smtClean="0"/>
              <a:t> cálculo da </a:t>
            </a:r>
            <a:r>
              <a:rPr lang="pt-PT" sz="2400" u="sng" dirty="0" smtClean="0"/>
              <a:t>idade cronológica</a:t>
            </a:r>
          </a:p>
          <a:p>
            <a:r>
              <a:rPr lang="pt-PT" sz="2400" b="1" dirty="0" smtClean="0">
                <a:solidFill>
                  <a:srgbClr val="FFC000"/>
                </a:solidFill>
              </a:rPr>
              <a:t>2 –</a:t>
            </a:r>
            <a:r>
              <a:rPr lang="pt-PT" sz="2400" dirty="0" smtClean="0"/>
              <a:t> conversão dos </a:t>
            </a:r>
            <a:r>
              <a:rPr lang="pt-PT" sz="2400" u="sng" dirty="0" smtClean="0"/>
              <a:t>resultados brutos em padronizados</a:t>
            </a:r>
          </a:p>
          <a:p>
            <a:r>
              <a:rPr lang="pt-PT" sz="2400" b="1" dirty="0" smtClean="0">
                <a:solidFill>
                  <a:srgbClr val="FFC000"/>
                </a:solidFill>
              </a:rPr>
              <a:t>3 – </a:t>
            </a:r>
            <a:r>
              <a:rPr lang="pt-PT" sz="2400" dirty="0" smtClean="0"/>
              <a:t>conversão dos </a:t>
            </a:r>
            <a:r>
              <a:rPr lang="pt-PT" sz="2400" u="sng" dirty="0" smtClean="0"/>
              <a:t>resultados padronizados em </a:t>
            </a:r>
            <a:r>
              <a:rPr lang="pt-PT" sz="2400" i="1" u="sng" dirty="0" smtClean="0"/>
              <a:t>QI</a:t>
            </a:r>
          </a:p>
          <a:p>
            <a:r>
              <a:rPr lang="pt-PT" sz="2400" dirty="0" smtClean="0"/>
              <a:t>	</a:t>
            </a:r>
            <a:r>
              <a:rPr lang="pt-PT" sz="2400" b="1" dirty="0" smtClean="0">
                <a:solidFill>
                  <a:schemeClr val="accent6">
                    <a:lumMod val="50000"/>
                  </a:schemeClr>
                </a:solidFill>
              </a:rPr>
              <a:t>a)</a:t>
            </a:r>
            <a:r>
              <a:rPr lang="pt-PT" sz="2400" dirty="0" smtClean="0"/>
              <a:t> Subescala Verbal (</a:t>
            </a:r>
            <a:r>
              <a:rPr lang="pt-PT" sz="2400" i="1" u="sng" dirty="0" smtClean="0"/>
              <a:t>QI</a:t>
            </a:r>
            <a:r>
              <a:rPr lang="pt-PT" sz="2400" u="sng" dirty="0" smtClean="0"/>
              <a:t> Verbal</a:t>
            </a:r>
            <a:r>
              <a:rPr lang="pt-PT" sz="2400" dirty="0" smtClean="0"/>
              <a:t>)</a:t>
            </a:r>
          </a:p>
          <a:p>
            <a:r>
              <a:rPr lang="pt-PT" sz="2400" dirty="0" smtClean="0"/>
              <a:t>	</a:t>
            </a:r>
            <a:r>
              <a:rPr lang="pt-PT" sz="2400" b="1" dirty="0" smtClean="0">
                <a:solidFill>
                  <a:schemeClr val="accent6">
                    <a:lumMod val="50000"/>
                  </a:schemeClr>
                </a:solidFill>
              </a:rPr>
              <a:t>b)</a:t>
            </a:r>
            <a:r>
              <a:rPr lang="pt-PT" sz="2400" dirty="0" smtClean="0"/>
              <a:t> Subescala de Realização (</a:t>
            </a:r>
            <a:r>
              <a:rPr lang="pt-PT" sz="2400" i="1" u="sng" dirty="0" smtClean="0"/>
              <a:t>QI</a:t>
            </a:r>
            <a:r>
              <a:rPr lang="pt-PT" sz="2400" u="sng" dirty="0" smtClean="0"/>
              <a:t> de Realização)</a:t>
            </a:r>
          </a:p>
          <a:p>
            <a:r>
              <a:rPr lang="pt-PT" sz="2400" dirty="0" smtClean="0"/>
              <a:t>	</a:t>
            </a:r>
            <a:r>
              <a:rPr lang="pt-PT" sz="2400" b="1" dirty="0" smtClean="0">
                <a:solidFill>
                  <a:schemeClr val="accent6">
                    <a:lumMod val="50000"/>
                  </a:schemeClr>
                </a:solidFill>
              </a:rPr>
              <a:t>c)</a:t>
            </a:r>
            <a:r>
              <a:rPr lang="pt-PT" sz="2400" dirty="0" smtClean="0"/>
              <a:t> Escala Completa (</a:t>
            </a:r>
            <a:r>
              <a:rPr lang="pt-PT" sz="2400" i="1" u="sng" dirty="0" smtClean="0"/>
              <a:t>QI</a:t>
            </a:r>
            <a:r>
              <a:rPr lang="pt-PT" sz="2400" u="sng" dirty="0" smtClean="0"/>
              <a:t> Geral</a:t>
            </a:r>
            <a:r>
              <a:rPr lang="pt-PT" sz="2400" dirty="0" smtClean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886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 smtClean="0">
                <a:solidFill>
                  <a:srgbClr val="FFC000"/>
                </a:solidFill>
              </a:rPr>
              <a:t>CONVERSÃO DOS </a:t>
            </a:r>
            <a:r>
              <a:rPr lang="pt-PT" sz="3600" b="1" dirty="0" smtClean="0">
                <a:solidFill>
                  <a:schemeClr val="accent6">
                    <a:lumMod val="50000"/>
                  </a:schemeClr>
                </a:solidFill>
              </a:rPr>
              <a:t>RESULTADOS BRUTOS </a:t>
            </a:r>
            <a:r>
              <a:rPr lang="pt-PT" sz="3600" b="1" dirty="0" smtClean="0">
                <a:solidFill>
                  <a:srgbClr val="FFC000"/>
                </a:solidFill>
              </a:rPr>
              <a:t>EM </a:t>
            </a:r>
            <a:r>
              <a:rPr lang="pt-PT" sz="3600" b="1" dirty="0" smtClean="0">
                <a:solidFill>
                  <a:schemeClr val="accent6">
                    <a:lumMod val="50000"/>
                  </a:schemeClr>
                </a:solidFill>
              </a:rPr>
              <a:t>QI</a:t>
            </a:r>
            <a:endParaRPr lang="pt-PT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907704" y="206084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rgbClr val="FF0000"/>
                </a:solidFill>
              </a:rPr>
              <a:t>(tabelas) – temos que digitalizar</a:t>
            </a:r>
            <a:endParaRPr lang="pt-P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949</Words>
  <Application>Microsoft Office PowerPoint</Application>
  <PresentationFormat>Apresentação no Ecrã (4:3)</PresentationFormat>
  <Paragraphs>161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1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Bruna</dc:creator>
  <cp:lastModifiedBy>Bruna</cp:lastModifiedBy>
  <cp:revision>39</cp:revision>
  <dcterms:created xsi:type="dcterms:W3CDTF">2012-11-05T18:01:26Z</dcterms:created>
  <dcterms:modified xsi:type="dcterms:W3CDTF">2012-11-06T20:29:57Z</dcterms:modified>
</cp:coreProperties>
</file>