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26" r:id="rId4"/>
    <p:sldId id="327" r:id="rId5"/>
    <p:sldId id="330" r:id="rId6"/>
    <p:sldId id="324" r:id="rId7"/>
    <p:sldId id="274" r:id="rId8"/>
    <p:sldId id="328" r:id="rId9"/>
    <p:sldId id="329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4640" autoAdjust="0"/>
  </p:normalViewPr>
  <p:slideViewPr>
    <p:cSldViewPr>
      <p:cViewPr>
        <p:scale>
          <a:sx n="77" d="100"/>
          <a:sy n="77" d="100"/>
        </p:scale>
        <p:origin x="-43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81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2DA4D-34F6-4C80-9B43-4788E62B4C3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AA212-9D7C-49D5-93A5-C6BBE24B9AF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605166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67425-E80C-4E63-92C8-197EED0CFBC5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7C5EE-CAC8-479C-AB2F-2DF91EF8223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966450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Magda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1660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Tatiana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481575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Xana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66386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Tatiana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476327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Magda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62607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Xana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47680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Tatiana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132483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Magda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90175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Xana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7C5EE-CAC8-479C-AB2F-2DF91EF82238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28831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58F6A5-FE15-4BC7-9651-BCDD2CF448C1}" type="datetimeFigureOut">
              <a:rPr lang="pt-PT" smtClean="0"/>
              <a:pPr/>
              <a:t>09-11-2012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085706-1478-4B5B-920C-F212499C00B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83668" y="1052736"/>
            <a:ext cx="6172200" cy="1894362"/>
          </a:xfrm>
        </p:spPr>
        <p:txBody>
          <a:bodyPr>
            <a:normAutofit/>
          </a:bodyPr>
          <a:lstStyle/>
          <a:p>
            <a:r>
              <a:rPr lang="pt-PT" sz="6000" b="1" dirty="0" smtClean="0"/>
              <a:t>WPPSI-R</a:t>
            </a:r>
            <a:endParaRPr lang="pt-PT" sz="6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35696" y="2996952"/>
            <a:ext cx="4953000" cy="1752600"/>
          </a:xfrm>
        </p:spPr>
        <p:txBody>
          <a:bodyPr>
            <a:normAutofit/>
          </a:bodyPr>
          <a:lstStyle/>
          <a:p>
            <a:r>
              <a:rPr lang="pt-PT" sz="2800" dirty="0" smtClean="0"/>
              <a:t>Psicometria</a:t>
            </a:r>
            <a:endParaRPr lang="pt-PT" sz="2800" dirty="0"/>
          </a:p>
        </p:txBody>
      </p:sp>
      <p:pic>
        <p:nvPicPr>
          <p:cNvPr id="33794" name="Picture 2" descr="http://www.pearsonassessment.dk/upload/Bilder/Produkter/Danmark/Product_3104.jpg"/>
          <p:cNvPicPr>
            <a:picLocks noChangeAspect="1" noChangeArrowheads="1"/>
          </p:cNvPicPr>
          <p:nvPr/>
        </p:nvPicPr>
        <p:blipFill>
          <a:blip r:embed="rId3" cstate="print"/>
          <a:srcRect l="7636" b="2166"/>
          <a:stretch>
            <a:fillRect/>
          </a:stretch>
        </p:blipFill>
        <p:spPr bwMode="auto">
          <a:xfrm>
            <a:off x="6156176" y="1158136"/>
            <a:ext cx="2480936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ângulo 4"/>
          <p:cNvSpPr/>
          <p:nvPr/>
        </p:nvSpPr>
        <p:spPr>
          <a:xfrm>
            <a:off x="2627784" y="4941168"/>
            <a:ext cx="651621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1700" b="1" dirty="0" smtClean="0">
                <a:latin typeface="+mj-lt"/>
              </a:rPr>
              <a:t>Discentes: </a:t>
            </a:r>
            <a:r>
              <a:rPr lang="pt-PT" sz="1700" dirty="0" smtClean="0">
                <a:latin typeface="+mj-lt"/>
              </a:rPr>
              <a:t>Catarina Teixeira, n.º 38836, Magda Silva n.º 38848, Tatiana Aguiar n.º 41135</a:t>
            </a:r>
          </a:p>
          <a:p>
            <a:pPr algn="ctr">
              <a:defRPr/>
            </a:pPr>
            <a:endParaRPr lang="pt-PT" sz="1700" dirty="0" smtClean="0">
              <a:latin typeface="+mj-lt"/>
            </a:endParaRPr>
          </a:p>
          <a:p>
            <a:pPr algn="ctr">
              <a:defRPr/>
            </a:pPr>
            <a:r>
              <a:rPr lang="pt-PT" sz="1700" b="1" dirty="0" smtClean="0">
                <a:latin typeface="+mj-lt"/>
              </a:rPr>
              <a:t>Docente: </a:t>
            </a:r>
            <a:r>
              <a:rPr lang="pt-PT" sz="1700" dirty="0" smtClean="0">
                <a:latin typeface="+mj-lt"/>
              </a:rPr>
              <a:t>Prof. Dr.ª Sónia</a:t>
            </a:r>
            <a:r>
              <a:rPr lang="pt-PT" sz="1700" b="1" dirty="0" smtClean="0">
                <a:latin typeface="+mj-lt"/>
              </a:rPr>
              <a:t> </a:t>
            </a:r>
            <a:r>
              <a:rPr lang="pt-PT" sz="1700" dirty="0" smtClean="0">
                <a:latin typeface="+mj-lt"/>
              </a:rPr>
              <a:t>Costa</a:t>
            </a:r>
            <a:endParaRPr lang="pt-PT" sz="1700" dirty="0">
              <a:latin typeface="+mj-lt"/>
            </a:endParaRPr>
          </a:p>
          <a:p>
            <a:pPr algn="ctr">
              <a:defRPr/>
            </a:pP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1835696" y="188640"/>
            <a:ext cx="586814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900" b="1" dirty="0" smtClean="0">
                <a:latin typeface="+mj-lt"/>
              </a:rPr>
              <a:t>Universidade de Trás-os-Montes e Alto Douro</a:t>
            </a:r>
          </a:p>
          <a:p>
            <a:pPr algn="ctr"/>
            <a:r>
              <a:rPr lang="pt-PT" sz="1900" b="1" dirty="0" smtClean="0">
                <a:latin typeface="+mj-lt"/>
              </a:rPr>
              <a:t>Licenciatura em Psicologia</a:t>
            </a:r>
          </a:p>
          <a:p>
            <a:pPr algn="ctr"/>
            <a:r>
              <a:rPr lang="pt-PT" sz="1900" b="1" dirty="0" smtClean="0">
                <a:latin typeface="+mj-lt"/>
              </a:rPr>
              <a:t>3ºano, 1º semestre</a:t>
            </a:r>
            <a:endParaRPr lang="pt-PT" sz="19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7467600" cy="1143000"/>
          </a:xfrm>
        </p:spPr>
        <p:txBody>
          <a:bodyPr/>
          <a:lstStyle/>
          <a:p>
            <a:pPr algn="ctr"/>
            <a:r>
              <a:rPr lang="pt-PT" b="1" dirty="0" smtClean="0"/>
              <a:t>Objetivos da WPPSI-R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467600" cy="48737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2200" dirty="0" smtClean="0"/>
              <a:t>A WPPSI-R tem como objetivo avaliar o funcionamento intelectual das crianças numa extensa variedade de contextos educativos, clínicos e de investigação.</a:t>
            </a:r>
          </a:p>
          <a:p>
            <a:pPr algn="just">
              <a:lnSpc>
                <a:spcPct val="150000"/>
              </a:lnSpc>
            </a:pPr>
            <a:endParaRPr lang="pt-PT" sz="2200" dirty="0"/>
          </a:p>
          <a:p>
            <a:pPr algn="just">
              <a:lnSpc>
                <a:spcPct val="150000"/>
              </a:lnSpc>
            </a:pPr>
            <a:r>
              <a:rPr lang="pt-PT" sz="2200" dirty="0" smtClean="0"/>
              <a:t>Permite uma análise fina dos pontos fortes e fracos da criança, num dado momento do seu percurso.</a:t>
            </a:r>
          </a:p>
          <a:p>
            <a:pPr algn="just"/>
            <a:endParaRPr lang="pt-PT" dirty="0"/>
          </a:p>
          <a:p>
            <a:pPr marL="0" indent="0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42289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962472" y="620688"/>
            <a:ext cx="280831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/>
              <a:t>Q.I de Realização</a:t>
            </a:r>
            <a:endParaRPr lang="pt-PT" sz="2000" b="1" dirty="0"/>
          </a:p>
        </p:txBody>
      </p:sp>
      <p:sp>
        <p:nvSpPr>
          <p:cNvPr id="9" name="Rectângulo 8"/>
          <p:cNvSpPr/>
          <p:nvPr/>
        </p:nvSpPr>
        <p:spPr>
          <a:xfrm>
            <a:off x="962472" y="3789040"/>
            <a:ext cx="2889448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/>
              <a:t>Q.I Verbal</a:t>
            </a:r>
            <a:endParaRPr lang="pt-PT" sz="2000" b="1" dirty="0"/>
          </a:p>
        </p:txBody>
      </p:sp>
      <p:sp>
        <p:nvSpPr>
          <p:cNvPr id="10" name="Seta para a direita 9"/>
          <p:cNvSpPr/>
          <p:nvPr/>
        </p:nvSpPr>
        <p:spPr>
          <a:xfrm>
            <a:off x="4355976" y="126876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Seta para a direita 10"/>
          <p:cNvSpPr/>
          <p:nvPr/>
        </p:nvSpPr>
        <p:spPr>
          <a:xfrm>
            <a:off x="4355976" y="4437112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5076056" y="625424"/>
            <a:ext cx="3240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/>
              <a:t>1. Composição de Objetos</a:t>
            </a:r>
          </a:p>
          <a:p>
            <a:r>
              <a:rPr lang="pt-PT" sz="2000" dirty="0" smtClean="0"/>
              <a:t>3. Figuras Geométricas </a:t>
            </a:r>
          </a:p>
          <a:p>
            <a:r>
              <a:rPr lang="pt-PT" sz="2000" dirty="0" smtClean="0"/>
              <a:t>5. Quadrados</a:t>
            </a:r>
          </a:p>
          <a:p>
            <a:r>
              <a:rPr lang="pt-PT" sz="2000" dirty="0" smtClean="0"/>
              <a:t>7. Labirintos</a:t>
            </a:r>
          </a:p>
          <a:p>
            <a:r>
              <a:rPr lang="pt-PT" sz="2000" dirty="0" smtClean="0"/>
              <a:t>9. Completamento de Gravuras</a:t>
            </a:r>
          </a:p>
          <a:p>
            <a:r>
              <a:rPr lang="pt-PT" sz="2000" dirty="0" smtClean="0"/>
              <a:t>11. Tabuleiro de Animais</a:t>
            </a:r>
            <a:endParaRPr lang="pt-PT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076056" y="3789040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/>
              <a:t>2. Informação</a:t>
            </a:r>
          </a:p>
          <a:p>
            <a:r>
              <a:rPr lang="pt-PT" sz="2000" dirty="0" smtClean="0"/>
              <a:t>4. Compreensão</a:t>
            </a:r>
          </a:p>
          <a:p>
            <a:r>
              <a:rPr lang="pt-PT" sz="2000" dirty="0" smtClean="0"/>
              <a:t>6. Aritmética</a:t>
            </a:r>
          </a:p>
          <a:p>
            <a:r>
              <a:rPr lang="pt-PT" sz="2000" dirty="0" smtClean="0"/>
              <a:t>8. Vocabulário</a:t>
            </a:r>
          </a:p>
          <a:p>
            <a:r>
              <a:rPr lang="pt-PT" sz="2000" dirty="0" smtClean="0"/>
              <a:t>10. Semelhanças</a:t>
            </a:r>
          </a:p>
          <a:p>
            <a:r>
              <a:rPr lang="pt-PT" sz="2000" dirty="0" smtClean="0"/>
              <a:t>12. Frases Memorizadas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xmlns="" val="22050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91264" cy="1143000"/>
          </a:xfrm>
        </p:spPr>
        <p:txBody>
          <a:bodyPr/>
          <a:lstStyle/>
          <a:p>
            <a:pPr algn="ctr"/>
            <a:r>
              <a:rPr lang="pt-PT" b="1" dirty="0" smtClean="0"/>
              <a:t>Propriedades estatísticas da escala</a:t>
            </a:r>
            <a:endParaRPr lang="pt-PT" dirty="0"/>
          </a:p>
        </p:txBody>
      </p:sp>
      <p:sp>
        <p:nvSpPr>
          <p:cNvPr id="4" name="Rectângulo 3"/>
          <p:cNvSpPr/>
          <p:nvPr/>
        </p:nvSpPr>
        <p:spPr>
          <a:xfrm>
            <a:off x="755576" y="1844824"/>
            <a:ext cx="33483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/>
              <a:t>Fidelidade</a:t>
            </a:r>
            <a:endParaRPr lang="pt-PT" sz="2000" b="1" dirty="0"/>
          </a:p>
        </p:txBody>
      </p:sp>
      <p:sp>
        <p:nvSpPr>
          <p:cNvPr id="8" name="Rectângulo 7"/>
          <p:cNvSpPr/>
          <p:nvPr/>
        </p:nvSpPr>
        <p:spPr>
          <a:xfrm>
            <a:off x="4932040" y="1844824"/>
            <a:ext cx="33483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/>
              <a:t>Validade</a:t>
            </a:r>
            <a:endParaRPr lang="pt-PT" sz="2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55576" y="2636912"/>
            <a:ext cx="360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Método Split-</a:t>
            </a:r>
            <a:r>
              <a:rPr lang="pt-PT" sz="2000" dirty="0" err="1" smtClean="0"/>
              <a:t>Half</a:t>
            </a:r>
            <a:r>
              <a:rPr lang="pt-PT" sz="2000" dirty="0" smtClean="0"/>
              <a:t>;</a:t>
            </a:r>
          </a:p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endParaRPr lang="pt-PT" sz="2000" dirty="0" smtClean="0"/>
          </a:p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Fórmula de </a:t>
            </a:r>
            <a:r>
              <a:rPr lang="pt-PT" sz="2000" dirty="0" err="1" smtClean="0"/>
              <a:t>Spearman</a:t>
            </a:r>
            <a:r>
              <a:rPr lang="pt-PT" sz="2000" dirty="0" smtClean="0"/>
              <a:t>-Brown;</a:t>
            </a:r>
          </a:p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endParaRPr lang="pt-PT" sz="2000" dirty="0" smtClean="0"/>
          </a:p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Teste-</a:t>
            </a:r>
            <a:r>
              <a:rPr lang="pt-PT" sz="2000" dirty="0" err="1" smtClean="0"/>
              <a:t>Reteste</a:t>
            </a:r>
            <a:r>
              <a:rPr lang="pt-PT" sz="2000" dirty="0" smtClean="0"/>
              <a:t> (Tabuleiro de Animais);</a:t>
            </a:r>
          </a:p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endParaRPr lang="pt-PT" sz="2000" dirty="0"/>
          </a:p>
          <a:p>
            <a:pPr marL="342900" indent="-3429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Fórmula de Combinações lineares de </a:t>
            </a:r>
            <a:r>
              <a:rPr lang="pt-PT" sz="2000" dirty="0" err="1" smtClean="0"/>
              <a:t>Nunnally</a:t>
            </a:r>
            <a:r>
              <a:rPr lang="pt-PT" sz="2000" dirty="0" smtClean="0"/>
              <a:t>.</a:t>
            </a:r>
            <a:endParaRPr lang="pt-PT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022050" y="2683024"/>
            <a:ext cx="31683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Análises Fatoriais;</a:t>
            </a:r>
          </a:p>
          <a:p>
            <a:pPr marL="457200" indent="-457200" algn="just">
              <a:buClr>
                <a:schemeClr val="accent1"/>
              </a:buClr>
              <a:buFont typeface="Courier New" pitchFamily="49" charset="0"/>
              <a:buChar char="o"/>
            </a:pPr>
            <a:endParaRPr lang="pt-PT" sz="2000" dirty="0" smtClean="0"/>
          </a:p>
          <a:p>
            <a:pPr marL="457200" indent="-4572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Correlações com outras medidas de aptidões intelectuais;</a:t>
            </a:r>
          </a:p>
          <a:p>
            <a:pPr marL="457200" indent="-457200" algn="just">
              <a:buClr>
                <a:schemeClr val="accent1"/>
              </a:buClr>
              <a:buFont typeface="Courier New" pitchFamily="49" charset="0"/>
              <a:buChar char="o"/>
            </a:pPr>
            <a:endParaRPr lang="pt-PT" sz="2000" dirty="0" smtClean="0"/>
          </a:p>
          <a:p>
            <a:pPr marL="457200" indent="-457200" algn="just">
              <a:buClr>
                <a:schemeClr val="accent1"/>
              </a:buClr>
              <a:buFont typeface="Courier New" pitchFamily="49" charset="0"/>
              <a:buChar char="o"/>
            </a:pPr>
            <a:r>
              <a:rPr lang="pt-PT" sz="2000" dirty="0" smtClean="0"/>
              <a:t>Discriminação entre vários tipo de populações especiais.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xmlns="" val="296278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7467600" cy="1143000"/>
          </a:xfrm>
        </p:spPr>
        <p:txBody>
          <a:bodyPr/>
          <a:lstStyle/>
          <a:p>
            <a:r>
              <a:rPr lang="pt-PT" b="1" dirty="0" smtClean="0"/>
              <a:t>Adaptação e Aferição Portuguesa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4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A maioria dos itens que compõe a versão americana da WPPSI-R foi retomada da primeira edição da Escala. No entanto, foi necessário proceder a algumas modificações e acrescentar algum material.</a:t>
            </a:r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A adaptação à população portuguesa ocorreu em diversas etapas que, tiveram como principal objetivo produzir um instrumento adequado à especificidade linguística e cultural das crianças portuguesas. 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xmlns="" val="13490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t-PT" sz="3600" b="1" dirty="0" smtClean="0"/>
              <a:t>Descrição Técnica 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29600" cy="523376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Manual;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Folhas de registo;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Cadernos de estímulos grande e pequeno;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Puzzles para o subteste Composição de objectos;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Biombo de apresentação;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Bloco de papel para o subteste Figuras geométricas; 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Caixa com blocos quadrados;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Cadernos de Labirintos; 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Lápis; 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Prancha do Tabuleiro dos Animais e caixa com cavilhas.</a:t>
            </a:r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712968" cy="1066800"/>
          </a:xfrm>
        </p:spPr>
        <p:txBody>
          <a:bodyPr>
            <a:noAutofit/>
          </a:bodyPr>
          <a:lstStyle/>
          <a:p>
            <a:pPr algn="ctr"/>
            <a:r>
              <a:rPr lang="pt-PT" b="1" dirty="0" smtClean="0"/>
              <a:t>Sequência de apresentação dos subtestes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167765" cy="589474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pt-PT" sz="32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Composição dos objetos;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Informação;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Figuras geométricas;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Compreensão;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rabicParenR"/>
            </a:pP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89048" y="-243408"/>
            <a:ext cx="9433048" cy="1143000"/>
          </a:xfrm>
        </p:spPr>
        <p:txBody>
          <a:bodyPr/>
          <a:lstStyle/>
          <a:p>
            <a:pPr algn="ctr"/>
            <a:r>
              <a:rPr lang="pt-PT" b="1" dirty="0"/>
              <a:t>Sequência de apresentação dos </a:t>
            </a:r>
            <a:r>
              <a:rPr lang="pt-PT" b="1" dirty="0" err="1"/>
              <a:t>subtestes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539552" y="620688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pt-PT" sz="32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Quadrados;</a:t>
            </a:r>
            <a:endParaRPr lang="pt-PT" sz="3200" dirty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Aritmética;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Labirintos;</a:t>
            </a:r>
            <a:endParaRPr lang="pt-PT" sz="3200" dirty="0"/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Vocabulário;</a:t>
            </a:r>
            <a:endParaRPr lang="pt-PT" sz="3200" dirty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pt-PT" sz="320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01006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43408"/>
            <a:ext cx="8964488" cy="1143000"/>
          </a:xfrm>
        </p:spPr>
        <p:txBody>
          <a:bodyPr/>
          <a:lstStyle/>
          <a:p>
            <a:pPr algn="ctr"/>
            <a:r>
              <a:rPr lang="pt-PT" b="1" dirty="0"/>
              <a:t>Sequência de apresentação dos </a:t>
            </a:r>
            <a:r>
              <a:rPr lang="pt-PT" b="1" dirty="0" err="1"/>
              <a:t>subtestes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Completamento de gravuras;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Semelhança;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Tabuleiro dos animais (opcional);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3200" dirty="0" smtClean="0"/>
              <a:t>Frases memorizadas (opcional);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8056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Mirant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1068</TotalTime>
  <Words>369</Words>
  <Application>Microsoft Office PowerPoint</Application>
  <PresentationFormat>Apresentação no Ecrã (4:3)</PresentationFormat>
  <Paragraphs>92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Mirante</vt:lpstr>
      <vt:lpstr>WPPSI-R</vt:lpstr>
      <vt:lpstr>Objetivos da WPPSI-R</vt:lpstr>
      <vt:lpstr>Diapositivo 3</vt:lpstr>
      <vt:lpstr>Propriedades estatísticas da escala</vt:lpstr>
      <vt:lpstr>Adaptação e Aferição Portuguesa</vt:lpstr>
      <vt:lpstr>Descrição Técnica  </vt:lpstr>
      <vt:lpstr>Sequência de apresentação dos subtestes</vt:lpstr>
      <vt:lpstr>Sequência de apresentação dos subtestes</vt:lpstr>
      <vt:lpstr>Sequência de apresentação dos subtestes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6053</dc:creator>
  <cp:lastModifiedBy>Alexandra</cp:lastModifiedBy>
  <cp:revision>105</cp:revision>
  <dcterms:created xsi:type="dcterms:W3CDTF">2011-04-06T15:46:19Z</dcterms:created>
  <dcterms:modified xsi:type="dcterms:W3CDTF">2012-11-09T13:26:52Z</dcterms:modified>
</cp:coreProperties>
</file>