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6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2F6243-7D10-4035-9727-DB09E125FB32}" type="datetimeFigureOut">
              <a:rPr lang="pt-PT" smtClean="0"/>
              <a:t>21-11-2012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3EE99-BBCE-468B-8D87-886389C59D4E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3EE99-BBCE-468B-8D87-886389C59D4E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12" name="Marcador de Posição do Número do Diapositivo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PT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Rec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1" name="Rec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13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4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E5A185-4255-48A7-A4DA-BAFF5CEAD5AA}" type="datetimeFigureOut">
              <a:rPr lang="pt-PT" smtClean="0"/>
              <a:pPr/>
              <a:t>21-11-2012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4C18E1-F2AB-40C2-A14C-67375365BF4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14876" y="1857364"/>
            <a:ext cx="4048140" cy="1857388"/>
          </a:xfrm>
        </p:spPr>
        <p:txBody>
          <a:bodyPr>
            <a:normAutofit/>
          </a:bodyPr>
          <a:lstStyle/>
          <a:p>
            <a:r>
              <a:rPr lang="pt-PT" sz="5500" dirty="0" smtClean="0"/>
              <a:t>SCL-90 –R</a:t>
            </a:r>
            <a:br>
              <a:rPr lang="pt-PT" sz="5500" dirty="0" smtClean="0"/>
            </a:br>
            <a:endParaRPr lang="pt-PT" sz="55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Licenciatura em Psicologia , 3ºAno, </a:t>
            </a:r>
            <a:r>
              <a:rPr lang="pt-PT" dirty="0" err="1" smtClean="0"/>
              <a:t>Psicometria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285728"/>
            <a:ext cx="80010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 smtClean="0"/>
              <a:t>Universidade de Trás-os-Montes e Alto Douro</a:t>
            </a:r>
          </a:p>
          <a:p>
            <a:pPr algn="ctr"/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4786314" y="4071942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Discentes:</a:t>
            </a:r>
          </a:p>
          <a:p>
            <a:r>
              <a:rPr lang="pt-PT" sz="2400" dirty="0" smtClean="0"/>
              <a:t>Daniela Rêgo, 39478</a:t>
            </a:r>
          </a:p>
          <a:p>
            <a:r>
              <a:rPr lang="pt-PT" sz="2400" dirty="0" smtClean="0"/>
              <a:t>Daniela Jaco, 38841</a:t>
            </a:r>
          </a:p>
          <a:p>
            <a:r>
              <a:rPr lang="pt-PT" sz="2400" dirty="0" smtClean="0"/>
              <a:t>Sofia Ferreira, 38861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786314" y="3214686"/>
            <a:ext cx="3214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 smtClean="0"/>
              <a:t>Docente:</a:t>
            </a:r>
            <a:br>
              <a:rPr lang="pt-PT" sz="2400" dirty="0" smtClean="0"/>
            </a:br>
            <a:r>
              <a:rPr lang="pt-PT" sz="2400" dirty="0" smtClean="0"/>
              <a:t>Sónia Costa</a:t>
            </a:r>
          </a:p>
        </p:txBody>
      </p:sp>
      <p:pic>
        <p:nvPicPr>
          <p:cNvPr id="1027" name="Picture 3" descr="C:\Users\User\Desktop\dddd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79910">
            <a:off x="1038919" y="2065070"/>
            <a:ext cx="2286016" cy="3296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Ficha Técnica 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8153400" cy="490063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Nome:</a:t>
            </a:r>
            <a:r>
              <a:rPr lang="pt-PT" sz="2000" b="1" dirty="0" smtClean="0">
                <a:solidFill>
                  <a:schemeClr val="accent1"/>
                </a:solidFill>
              </a:rPr>
              <a:t>  </a:t>
            </a:r>
            <a:r>
              <a:rPr lang="pt-PT" sz="2000" dirty="0" smtClean="0">
                <a:solidFill>
                  <a:schemeClr val="bg1"/>
                </a:solidFill>
              </a:rPr>
              <a:t>SLC-90-R, Questionário de 90 sintomas</a:t>
            </a:r>
          </a:p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Nome original:</a:t>
            </a:r>
            <a:r>
              <a:rPr lang="pt-PT" sz="2000" b="1" dirty="0" smtClean="0">
                <a:solidFill>
                  <a:schemeClr val="bg1"/>
                </a:solidFill>
              </a:rPr>
              <a:t> </a:t>
            </a:r>
            <a:r>
              <a:rPr lang="pt-PT" sz="2000" dirty="0" smtClean="0">
                <a:solidFill>
                  <a:schemeClr val="bg1"/>
                </a:solidFill>
              </a:rPr>
              <a:t>SCL-90-R, </a:t>
            </a:r>
            <a:r>
              <a:rPr lang="pt-PT" sz="2000" dirty="0" err="1" smtClean="0">
                <a:solidFill>
                  <a:schemeClr val="bg1"/>
                </a:solidFill>
              </a:rPr>
              <a:t>Symptom</a:t>
            </a:r>
            <a:r>
              <a:rPr lang="pt-PT" sz="2000" dirty="0" smtClean="0">
                <a:solidFill>
                  <a:schemeClr val="bg1"/>
                </a:solidFill>
              </a:rPr>
              <a:t> </a:t>
            </a:r>
            <a:r>
              <a:rPr lang="pt-PT" sz="2000" dirty="0" err="1" smtClean="0">
                <a:solidFill>
                  <a:schemeClr val="bg1"/>
                </a:solidFill>
              </a:rPr>
              <a:t>Checklist</a:t>
            </a:r>
            <a:r>
              <a:rPr lang="pt-PT" sz="2000" dirty="0" smtClean="0">
                <a:solidFill>
                  <a:schemeClr val="bg1"/>
                </a:solidFill>
              </a:rPr>
              <a:t> 90 </a:t>
            </a:r>
            <a:r>
              <a:rPr lang="pt-PT" sz="2000" dirty="0" err="1" smtClean="0">
                <a:solidFill>
                  <a:schemeClr val="bg1"/>
                </a:solidFill>
              </a:rPr>
              <a:t>Revised</a:t>
            </a:r>
            <a:r>
              <a:rPr lang="pt-PT" sz="2000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Autor:</a:t>
            </a:r>
            <a:r>
              <a:rPr lang="pt-PT" sz="2000" b="1" dirty="0" smtClean="0">
                <a:solidFill>
                  <a:schemeClr val="accent1"/>
                </a:solidFill>
              </a:rPr>
              <a:t>  </a:t>
            </a:r>
            <a:r>
              <a:rPr lang="pt-PT" sz="2000" dirty="0" smtClean="0">
                <a:solidFill>
                  <a:schemeClr val="bg1"/>
                </a:solidFill>
              </a:rPr>
              <a:t>L-R. </a:t>
            </a:r>
            <a:r>
              <a:rPr lang="pt-PT" sz="2000" dirty="0" err="1" smtClean="0">
                <a:solidFill>
                  <a:schemeClr val="bg1"/>
                </a:solidFill>
              </a:rPr>
              <a:t>Derogatis</a:t>
            </a:r>
            <a:endParaRPr lang="pt-PT" sz="2000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Aplicação:</a:t>
            </a:r>
            <a:r>
              <a:rPr lang="pt-PT" sz="2000" dirty="0" smtClean="0">
                <a:solidFill>
                  <a:schemeClr val="bg1"/>
                </a:solidFill>
              </a:rPr>
              <a:t> Individual e </a:t>
            </a:r>
            <a:r>
              <a:rPr lang="pt-PT" sz="2000" dirty="0" err="1" smtClean="0">
                <a:solidFill>
                  <a:schemeClr val="bg1"/>
                </a:solidFill>
              </a:rPr>
              <a:t>coletiva</a:t>
            </a:r>
            <a:endParaRPr lang="pt-PT" sz="2000" dirty="0" smtClean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Idade para aplicação:</a:t>
            </a:r>
            <a:r>
              <a:rPr lang="pt-PT" sz="2000" dirty="0" smtClean="0">
                <a:solidFill>
                  <a:schemeClr val="accent1"/>
                </a:solidFill>
              </a:rPr>
              <a:t> </a:t>
            </a:r>
            <a:r>
              <a:rPr lang="pt-PT" sz="2000" dirty="0" smtClean="0">
                <a:solidFill>
                  <a:schemeClr val="bg1"/>
                </a:solidFill>
              </a:rPr>
              <a:t>13 anos ou mais. </a:t>
            </a:r>
          </a:p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Duração: </a:t>
            </a:r>
            <a:r>
              <a:rPr lang="pt-PT" sz="2000" dirty="0" smtClean="0">
                <a:solidFill>
                  <a:schemeClr val="bg1"/>
                </a:solidFill>
              </a:rPr>
              <a:t>Entre 12 a 15 minutos: </a:t>
            </a:r>
          </a:p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Finalidade:</a:t>
            </a:r>
            <a:r>
              <a:rPr lang="pt-PT" sz="2000" dirty="0" smtClean="0">
                <a:solidFill>
                  <a:schemeClr val="bg1"/>
                </a:solidFill>
              </a:rPr>
              <a:t> Apreciação de nove dimensões sintomáticas de psicopatologia e três índices globais </a:t>
            </a:r>
          </a:p>
          <a:p>
            <a:pPr algn="just">
              <a:lnSpc>
                <a:spcPct val="150000"/>
              </a:lnSpc>
            </a:pPr>
            <a:r>
              <a:rPr lang="pt-PT" sz="2000" b="1" u="sng" dirty="0" smtClean="0">
                <a:solidFill>
                  <a:schemeClr val="accent1"/>
                </a:solidFill>
              </a:rPr>
              <a:t>Material:</a:t>
            </a:r>
            <a:r>
              <a:rPr lang="pt-PT" sz="2000" b="1" dirty="0" smtClean="0">
                <a:solidFill>
                  <a:schemeClr val="accent1"/>
                </a:solidFill>
              </a:rPr>
              <a:t> </a:t>
            </a:r>
            <a:r>
              <a:rPr lang="pt-PT" sz="2000" dirty="0" smtClean="0">
                <a:solidFill>
                  <a:schemeClr val="bg1"/>
                </a:solidFill>
              </a:rPr>
              <a:t>Manual, exemplar auto-corrigível, lápis e borracha.</a:t>
            </a:r>
          </a:p>
          <a:p>
            <a:pPr algn="just">
              <a:buNone/>
            </a:pPr>
            <a:endParaRPr lang="pt-PT" sz="2400" dirty="0" smtClean="0"/>
          </a:p>
          <a:p>
            <a:pPr algn="just">
              <a:lnSpc>
                <a:spcPct val="160000"/>
              </a:lnSpc>
            </a:pPr>
            <a:endParaRPr lang="pt-PT" sz="2100" dirty="0" smtClean="0">
              <a:solidFill>
                <a:schemeClr val="bg1"/>
              </a:solidFill>
            </a:endParaRPr>
          </a:p>
          <a:p>
            <a:pPr algn="just">
              <a:lnSpc>
                <a:spcPct val="160000"/>
              </a:lnSpc>
            </a:pPr>
            <a:endParaRPr lang="pt-PT" sz="2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bg1"/>
                </a:solidFill>
              </a:rPr>
              <a:t>Normas de Aplicação e Classificação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571472" y="1643050"/>
            <a:ext cx="8153400" cy="478634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PT" sz="3400" b="1" u="sng" dirty="0" smtClean="0">
                <a:solidFill>
                  <a:schemeClr val="accent1"/>
                </a:solidFill>
              </a:rPr>
              <a:t>- Considerações Gerais:</a:t>
            </a:r>
          </a:p>
          <a:p>
            <a:pPr algn="just">
              <a:buNone/>
            </a:pPr>
            <a:r>
              <a:rPr lang="pt-PT" sz="3400" b="1" dirty="0" smtClean="0">
                <a:solidFill>
                  <a:schemeClr val="accent1"/>
                </a:solidFill>
              </a:rPr>
              <a:t>	</a:t>
            </a:r>
            <a:r>
              <a:rPr lang="pt-PT" sz="3400" dirty="0" smtClean="0">
                <a:solidFill>
                  <a:schemeClr val="bg1"/>
                </a:solidFill>
              </a:rPr>
              <a:t>O SCl-90-R é composto por 90 itens, cada um dos quais descreve uma alteração </a:t>
            </a:r>
            <a:r>
              <a:rPr lang="pt-PT" sz="3400" dirty="0" err="1" smtClean="0">
                <a:solidFill>
                  <a:schemeClr val="bg1"/>
                </a:solidFill>
              </a:rPr>
              <a:t>psicopatológica</a:t>
            </a:r>
            <a:r>
              <a:rPr lang="pt-PT" sz="3400" dirty="0" smtClean="0">
                <a:solidFill>
                  <a:schemeClr val="bg1"/>
                </a:solidFill>
              </a:rPr>
              <a:t> concreta. Cada item é avaliado, pelo sujeito, numa escala de </a:t>
            </a:r>
            <a:r>
              <a:rPr lang="pt-PT" sz="3400" dirty="0" err="1" smtClean="0">
                <a:solidFill>
                  <a:schemeClr val="bg1"/>
                </a:solidFill>
              </a:rPr>
              <a:t>Likert</a:t>
            </a:r>
            <a:r>
              <a:rPr lang="pt-PT" sz="3400" dirty="0" smtClean="0">
                <a:solidFill>
                  <a:schemeClr val="bg1"/>
                </a:solidFill>
              </a:rPr>
              <a:t> que pode variar de zero (ausência total de sintomas) a quatro (presença de muitos sintomas).</a:t>
            </a:r>
          </a:p>
          <a:p>
            <a:pPr algn="just"/>
            <a:r>
              <a:rPr lang="pt-PT" sz="3400" b="1" u="sng" dirty="0" smtClean="0">
                <a:solidFill>
                  <a:schemeClr val="accent1"/>
                </a:solidFill>
              </a:rPr>
              <a:t>- Normas de Aplicação:</a:t>
            </a:r>
          </a:p>
          <a:p>
            <a:pPr algn="just">
              <a:buNone/>
            </a:pPr>
            <a:r>
              <a:rPr lang="pt-PT" sz="3400" dirty="0" smtClean="0">
                <a:solidFill>
                  <a:schemeClr val="bg1"/>
                </a:solidFill>
              </a:rPr>
              <a:t>	Como se trata de um questionário de </a:t>
            </a:r>
            <a:r>
              <a:rPr lang="pt-PT" sz="3400" dirty="0" err="1" smtClean="0">
                <a:solidFill>
                  <a:schemeClr val="bg1"/>
                </a:solidFill>
              </a:rPr>
              <a:t>autoaplicação</a:t>
            </a:r>
            <a:r>
              <a:rPr lang="pt-PT" sz="3400" dirty="0" smtClean="0">
                <a:solidFill>
                  <a:schemeClr val="bg1"/>
                </a:solidFill>
              </a:rPr>
              <a:t>, é necessário que certas explicações e instruções sejam dadas </a:t>
            </a:r>
            <a:r>
              <a:rPr lang="pt-PT" sz="3400" dirty="0" err="1" smtClean="0">
                <a:solidFill>
                  <a:schemeClr val="bg1"/>
                </a:solidFill>
              </a:rPr>
              <a:t>corretamente</a:t>
            </a:r>
            <a:r>
              <a:rPr lang="pt-PT" sz="3400" dirty="0" smtClean="0">
                <a:solidFill>
                  <a:schemeClr val="bg1"/>
                </a:solidFill>
              </a:rPr>
              <a:t>. Pequenas variações no enunciado das instruções podem provocar modificações significativas nas respostas, assim como a atitude da pessoa que está a aplicar o questionário. Assim sendo, é importante que as instruções sejam dadas de forma estandardizada. 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>
                <a:solidFill>
                  <a:schemeClr val="bg1"/>
                </a:solidFill>
              </a:rPr>
              <a:t>Correção</a:t>
            </a:r>
            <a:r>
              <a:rPr lang="pt-PT" dirty="0" smtClean="0">
                <a:solidFill>
                  <a:schemeClr val="bg1"/>
                </a:solidFill>
              </a:rPr>
              <a:t> e Pontuação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1</a:t>
            </a:r>
            <a:r>
              <a:rPr lang="pt-PT" sz="2800" dirty="0" smtClean="0">
                <a:solidFill>
                  <a:schemeClr val="bg1"/>
                </a:solidFill>
              </a:rPr>
              <a:t>. Traduzir as pontuações de cada fila no seu quadro correspondente;</a:t>
            </a: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2. Somar as pontuações de cada coluna para obter a pontuação de cada escala;</a:t>
            </a: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3. Somar também as pontuações dos itens adicionais e traduzir a soma do quadro correspondente.</a:t>
            </a: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4. Realizar as operações indicadas para obter o total dos índices gerais.</a:t>
            </a:r>
          </a:p>
          <a:p>
            <a:pPr algn="just">
              <a:buNone/>
            </a:pPr>
            <a:r>
              <a:rPr lang="pt-PT" sz="2800" dirty="0" smtClean="0">
                <a:solidFill>
                  <a:schemeClr val="bg1"/>
                </a:solidFill>
              </a:rPr>
              <a:t>Cada um dos seguintes índices globais indica diferentes </a:t>
            </a:r>
            <a:r>
              <a:rPr lang="pt-PT" sz="2800" dirty="0" err="1" smtClean="0">
                <a:solidFill>
                  <a:schemeClr val="bg1"/>
                </a:solidFill>
              </a:rPr>
              <a:t>aspetos</a:t>
            </a:r>
            <a:r>
              <a:rPr lang="pt-PT" sz="2800" dirty="0" smtClean="0">
                <a:solidFill>
                  <a:schemeClr val="bg1"/>
                </a:solidFill>
              </a:rPr>
              <a:t> do sofrimento </a:t>
            </a:r>
            <a:r>
              <a:rPr lang="pt-PT" sz="2800" dirty="0" err="1" smtClean="0">
                <a:solidFill>
                  <a:schemeClr val="bg1"/>
                </a:solidFill>
              </a:rPr>
              <a:t>psicopatológico</a:t>
            </a:r>
            <a:r>
              <a:rPr lang="pt-PT" sz="2800" dirty="0" smtClean="0">
                <a:solidFill>
                  <a:schemeClr val="bg1"/>
                </a:solidFill>
              </a:rPr>
              <a:t> geral: </a:t>
            </a: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- O Índice Sintomático Geral (GSI)</a:t>
            </a: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- O Total de Respostas Positivas (PST)</a:t>
            </a:r>
          </a:p>
          <a:p>
            <a:pPr algn="just"/>
            <a:r>
              <a:rPr lang="pt-PT" sz="2800" dirty="0" smtClean="0">
                <a:solidFill>
                  <a:schemeClr val="bg1"/>
                </a:solidFill>
              </a:rPr>
              <a:t>- O Índice de </a:t>
            </a:r>
            <a:r>
              <a:rPr lang="pt-PT" sz="2800" dirty="0" err="1" smtClean="0">
                <a:solidFill>
                  <a:schemeClr val="bg1"/>
                </a:solidFill>
              </a:rPr>
              <a:t>Distress</a:t>
            </a:r>
            <a:r>
              <a:rPr lang="pt-PT" sz="2800" dirty="0" smtClean="0">
                <a:solidFill>
                  <a:schemeClr val="bg1"/>
                </a:solidFill>
              </a:rPr>
              <a:t> de Sintomas Positivos (PSDI)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Dimensões Sintomáticas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2000240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1.Somatização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N=12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14282" y="4071942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7.Ansidade </a:t>
            </a:r>
            <a:r>
              <a:rPr lang="pt-PT" sz="2000" b="1" dirty="0" err="1" smtClean="0">
                <a:solidFill>
                  <a:schemeClr val="bg1"/>
                </a:solidFill>
              </a:rPr>
              <a:t>Fóbica</a:t>
            </a:r>
            <a:endParaRPr lang="pt-PT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N=7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857488" y="2000240"/>
            <a:ext cx="27860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2.Obsessão-Compulsão 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N=10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3000364" y="3000372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5.Ansiedade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N=10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071802" y="4071942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8.Ideias </a:t>
            </a:r>
            <a:r>
              <a:rPr lang="pt-PT" sz="2000" b="1" dirty="0" err="1" smtClean="0">
                <a:solidFill>
                  <a:schemeClr val="bg1"/>
                </a:solidFill>
              </a:rPr>
              <a:t>Paranóides</a:t>
            </a:r>
            <a:endParaRPr lang="pt-PT" sz="2000" b="1" dirty="0" smtClean="0">
              <a:solidFill>
                <a:schemeClr val="bg1"/>
              </a:solidFill>
            </a:endParaRP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N=6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5715008" y="2000240"/>
            <a:ext cx="321467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3.Sensibilidade Interpessoal </a:t>
            </a:r>
            <a:br>
              <a:rPr lang="pt-PT" sz="2000" b="1" dirty="0" smtClean="0">
                <a:solidFill>
                  <a:schemeClr val="bg1"/>
                </a:solidFill>
              </a:rPr>
            </a:br>
            <a:r>
              <a:rPr lang="pt-PT" sz="2000" b="1" dirty="0" smtClean="0">
                <a:solidFill>
                  <a:schemeClr val="bg1"/>
                </a:solidFill>
              </a:rPr>
              <a:t>N=9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000760" y="3000372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6.Hostilidade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N=6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6072198" y="4071942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9.Psicotismo</a:t>
            </a:r>
          </a:p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N=10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272040" y="3009146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4.Depressão</a:t>
            </a:r>
            <a:br>
              <a:rPr lang="pt-PT" sz="2000" b="1" dirty="0" smtClean="0">
                <a:solidFill>
                  <a:schemeClr val="bg1"/>
                </a:solidFill>
              </a:rPr>
            </a:br>
            <a:r>
              <a:rPr lang="pt-PT" sz="2000" b="1" dirty="0" smtClean="0">
                <a:solidFill>
                  <a:schemeClr val="bg1"/>
                </a:solidFill>
              </a:rPr>
              <a:t>N=13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071802" y="5072074"/>
            <a:ext cx="2571768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PT" sz="2000" b="1" dirty="0" smtClean="0">
                <a:solidFill>
                  <a:schemeClr val="bg1"/>
                </a:solidFill>
              </a:rPr>
              <a:t>10. Escala Adicional</a:t>
            </a:r>
            <a:br>
              <a:rPr lang="pt-PT" sz="2000" b="1" dirty="0" smtClean="0">
                <a:solidFill>
                  <a:schemeClr val="bg1"/>
                </a:solidFill>
              </a:rPr>
            </a:br>
            <a:r>
              <a:rPr lang="pt-PT" sz="2000" b="1" dirty="0" smtClean="0">
                <a:solidFill>
                  <a:schemeClr val="bg1"/>
                </a:solidFill>
              </a:rPr>
              <a:t>N=7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bg1"/>
                </a:solidFill>
              </a:rPr>
              <a:t>Normas de Interpretação</a:t>
            </a:r>
            <a:endParaRPr lang="pt-PT" dirty="0">
              <a:solidFill>
                <a:schemeClr val="bg1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PT" dirty="0" smtClean="0">
                <a:solidFill>
                  <a:schemeClr val="bg1"/>
                </a:solidFill>
              </a:rPr>
              <a:t>O SLC-90-R foi criado para ser interpretado a três níveis diferentes de informação: o global, o dimensional e o de sintomas discretos. A informação resultante é distinta mas muito relacionada, e deve ser cuidadosamente integrada para fornecer um perfil psicológico válido do sujeito.</a:t>
            </a:r>
            <a:br>
              <a:rPr lang="pt-PT" dirty="0" smtClean="0">
                <a:solidFill>
                  <a:schemeClr val="bg1"/>
                </a:solidFill>
              </a:rPr>
            </a:br>
            <a:r>
              <a:rPr lang="pt-PT" dirty="0" smtClean="0">
                <a:solidFill>
                  <a:schemeClr val="bg1"/>
                </a:solidFill>
              </a:rPr>
              <a:t>As escalas de interpretação dos índices globais e das dimensões sintomáticas do SLC-90-R permitem-nos comparar as pontuações do individuo com o seu grupo normativo</a:t>
            </a:r>
          </a:p>
          <a:p>
            <a:pPr lvl="1" algn="just">
              <a:lnSpc>
                <a:spcPct val="120000"/>
              </a:lnSpc>
            </a:pPr>
            <a:r>
              <a:rPr lang="pt-PT" dirty="0" smtClean="0">
                <a:solidFill>
                  <a:schemeClr val="bg1"/>
                </a:solidFill>
              </a:rPr>
              <a:t>1. Procurar nas tabelas de amostra geral não clínica o </a:t>
            </a:r>
            <a:r>
              <a:rPr lang="pt-PT" dirty="0" err="1" smtClean="0">
                <a:solidFill>
                  <a:schemeClr val="bg1"/>
                </a:solidFill>
              </a:rPr>
              <a:t>percentil</a:t>
            </a:r>
            <a:r>
              <a:rPr lang="pt-PT" dirty="0" smtClean="0">
                <a:solidFill>
                  <a:schemeClr val="bg1"/>
                </a:solidFill>
              </a:rPr>
              <a:t> correspondente as pontuações </a:t>
            </a:r>
            <a:r>
              <a:rPr lang="pt-PT" dirty="0" err="1" smtClean="0">
                <a:solidFill>
                  <a:schemeClr val="bg1"/>
                </a:solidFill>
              </a:rPr>
              <a:t>diretas</a:t>
            </a:r>
            <a:r>
              <a:rPr lang="pt-PT" dirty="0" smtClean="0">
                <a:solidFill>
                  <a:schemeClr val="bg1"/>
                </a:solidFill>
              </a:rPr>
              <a:t> e anotá-las nas folhas de </a:t>
            </a:r>
            <a:r>
              <a:rPr lang="pt-PT" dirty="0" err="1" smtClean="0">
                <a:solidFill>
                  <a:schemeClr val="bg1"/>
                </a:solidFill>
              </a:rPr>
              <a:t>correção</a:t>
            </a:r>
            <a:endParaRPr lang="pt-PT" dirty="0" smtClean="0">
              <a:solidFill>
                <a:schemeClr val="bg1"/>
              </a:solidFill>
            </a:endParaRPr>
          </a:p>
          <a:p>
            <a:pPr lvl="1" algn="just">
              <a:lnSpc>
                <a:spcPct val="120000"/>
              </a:lnSpc>
            </a:pPr>
            <a:r>
              <a:rPr lang="pt-PT" dirty="0" smtClean="0">
                <a:solidFill>
                  <a:schemeClr val="bg1"/>
                </a:solidFill>
              </a:rPr>
              <a:t>2. Se o individuo se situa no </a:t>
            </a:r>
            <a:r>
              <a:rPr lang="pt-PT" dirty="0" err="1" smtClean="0">
                <a:solidFill>
                  <a:schemeClr val="bg1"/>
                </a:solidFill>
              </a:rPr>
              <a:t>percentil</a:t>
            </a:r>
            <a:r>
              <a:rPr lang="pt-PT" dirty="0" smtClean="0">
                <a:solidFill>
                  <a:schemeClr val="bg1"/>
                </a:solidFill>
              </a:rPr>
              <a:t> 80 e é superior ao GSI ou em</a:t>
            </a:r>
          </a:p>
          <a:p>
            <a:pPr algn="just">
              <a:lnSpc>
                <a:spcPct val="120000"/>
              </a:lnSpc>
            </a:pPr>
            <a:endParaRPr lang="pt-P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Personalizado 5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89C3E5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524</TotalTime>
  <Words>278</Words>
  <Application>Microsoft Office PowerPoint</Application>
  <PresentationFormat>Apresentação no Ecrã (4:3)</PresentationFormat>
  <Paragraphs>63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9" baseType="lpstr">
      <vt:lpstr>Mediano</vt:lpstr>
      <vt:lpstr>SCL-90 –R </vt:lpstr>
      <vt:lpstr>Ficha Técnica </vt:lpstr>
      <vt:lpstr>Normas de Aplicação e Classificação</vt:lpstr>
      <vt:lpstr>Correção e Pontuação</vt:lpstr>
      <vt:lpstr>Dimensões Sintomáticas</vt:lpstr>
      <vt:lpstr>Normas de Interpretação</vt:lpstr>
      <vt:lpstr>Diapositivo 7</vt:lpstr>
      <vt:lpstr>Diapositivo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SCL-90 –R </dc:title>
  <dc:creator>User</dc:creator>
  <cp:lastModifiedBy>José Elias</cp:lastModifiedBy>
  <cp:revision>8</cp:revision>
  <dcterms:created xsi:type="dcterms:W3CDTF">2012-11-20T16:23:48Z</dcterms:created>
  <dcterms:modified xsi:type="dcterms:W3CDTF">2012-11-21T02:28:28Z</dcterms:modified>
</cp:coreProperties>
</file>