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AC1A6-3446-45FB-B666-9FA913CF6B26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9D5EA-2712-4546-8F1E-508F003698B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2172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21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22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23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24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25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26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27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9D5EA-2712-4546-8F1E-508F003698B0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4286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4114151-7EF0-4082-82C9-C2211FFA5DB7}" type="datetimeFigureOut">
              <a:rPr lang="pt-PT" smtClean="0"/>
              <a:t>14-10-2012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A107019-5D1C-4EE6-9B58-4D8686A5D845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9672" y="1268760"/>
            <a:ext cx="5723468" cy="1224136"/>
          </a:xfrm>
        </p:spPr>
        <p:txBody>
          <a:bodyPr>
            <a:normAutofit/>
          </a:bodyPr>
          <a:lstStyle/>
          <a:p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Licenciatura em Psicologia, 1º ciclo</a:t>
            </a:r>
            <a:br>
              <a:rPr lang="pt-PT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Cadeira: Psicopatologia do Adulto</a:t>
            </a:r>
            <a:br>
              <a:rPr lang="pt-PT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Docente: Dr. Gomes da Costa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3688" y="2492896"/>
            <a:ext cx="5640171" cy="1800200"/>
          </a:xfrm>
        </p:spPr>
        <p:txBody>
          <a:bodyPr>
            <a:normAutofit/>
          </a:bodyPr>
          <a:lstStyle/>
          <a:p>
            <a:r>
              <a:rPr lang="pt-PT" sz="4400" dirty="0" smtClean="0">
                <a:solidFill>
                  <a:schemeClr val="bg2">
                    <a:lumMod val="10000"/>
                  </a:schemeClr>
                </a:solidFill>
              </a:rPr>
              <a:t>Perturbações Sexuais</a:t>
            </a:r>
            <a:endParaRPr lang="pt-PT" sz="4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4624"/>
            <a:ext cx="858762" cy="1008111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66266" y="260648"/>
            <a:ext cx="7566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Universidade de Trás-os-Montes e Alto Douro</a:t>
            </a:r>
            <a:endParaRPr lang="pt-PT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1396034" y="5443020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Vila Real, 15 de outubro de 2012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2699792" y="3688906"/>
            <a:ext cx="54006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dirty="0" smtClean="0"/>
              <a:t>Aleida </a:t>
            </a:r>
            <a:r>
              <a:rPr lang="pt-PT" dirty="0"/>
              <a:t>Barros, nº 41145</a:t>
            </a:r>
          </a:p>
          <a:p>
            <a:pPr algn="r"/>
            <a:r>
              <a:rPr lang="pt-PT" dirty="0"/>
              <a:t>                 </a:t>
            </a:r>
            <a:endParaRPr lang="pt-PT" dirty="0" smtClean="0"/>
          </a:p>
          <a:p>
            <a:pPr algn="r"/>
            <a:r>
              <a:rPr lang="pt-PT" dirty="0" smtClean="0"/>
              <a:t>   </a:t>
            </a:r>
            <a:r>
              <a:rPr lang="pt-PT" dirty="0"/>
              <a:t>Conceição Marinheira, nº </a:t>
            </a:r>
            <a:r>
              <a:rPr lang="pt-PT" dirty="0" smtClean="0"/>
              <a:t>39384</a:t>
            </a:r>
          </a:p>
          <a:p>
            <a:pPr algn="r"/>
            <a:r>
              <a:rPr lang="pt-PT" dirty="0" smtClean="0"/>
              <a:t>                                                  </a:t>
            </a:r>
          </a:p>
          <a:p>
            <a:pPr algn="r"/>
            <a:r>
              <a:rPr lang="pt-PT" dirty="0" smtClean="0"/>
              <a:t> Nuno Santos, nº 39408</a:t>
            </a:r>
            <a:endParaRPr lang="pt-PT" dirty="0"/>
          </a:p>
        </p:txBody>
      </p:sp>
      <p:pic>
        <p:nvPicPr>
          <p:cNvPr id="1026" name="Picture 2" descr="https://encrypted-tbn0.gstatic.com/images?q=tbn:ANd9GcRRDonVgO1f62b9YR25zYa0syeh_rN_ITg3BK2or4zF3W6CO0c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90" y="3212976"/>
            <a:ext cx="302433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994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 fontScale="90000"/>
          </a:bodyPr>
          <a:lstStyle/>
          <a:p>
            <a:pPr lvl="0"/>
            <a:r>
              <a:rPr lang="pt-PT" b="1" dirty="0"/>
              <a:t>Funcionamento Sexual – Normal/Anormal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827584" y="2060848"/>
            <a:ext cx="770485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Na psicologia 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o conceito </a:t>
            </a: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de normalidade/anormalidade 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vai um pouco além destes dogmas culturais. No que diz respeito á sexualidade o elemento importante é o sujeito em questão e a forma como este lida com a sua situação, o desconforto (angústia) que o problema lhe causa, o tempo de duração deste problema e o tipo de estratégias que este usa para lidar com essa situação, bem como problemas subjacentes ou adjuvantes de tal situação.  Neste ponto de vista, o psicologo terá de perceber se o dísturbio sexual é mesmo um dísturbio ou apenas um sintoma de outro problema ou dísturbio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209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827584" y="2060848"/>
            <a:ext cx="770485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“O seu bem-estar sexual está intimamente ligado à sua saúde física e emocional. Disfunção sexual; um problema com o desejo sexual, excitação ou satisfação, muitas vezes coincide com outros problemas de saúde.” (Baumeister, 2003</a:t>
            </a: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As perturbações sexuais podem advir de várias causas, o diagnóstico diferencial é essencial para a identificação, análise e tratamento deste tipo de perturbação.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155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827584" y="2060848"/>
            <a:ext cx="77048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Segundo o DSM-IV, as perturbações sexuais caracterizam-se por uma perturbação nos processos que caracterizam o ciclo de resposta sexual ou por dor associada com o intercurso sexual.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O ciclo de resposta sexual pode ser dividido em 4 fases: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Desejo</a:t>
            </a:r>
          </a:p>
          <a:p>
            <a:pPr marL="342900" indent="-342900">
              <a:buFont typeface="Wingdings" pitchFamily="2" charset="2"/>
              <a:buChar char="v"/>
            </a:pPr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Excitação</a:t>
            </a:r>
          </a:p>
          <a:p>
            <a:pPr marL="342900" indent="-342900">
              <a:buFont typeface="Wingdings" pitchFamily="2" charset="2"/>
              <a:buChar char="v"/>
            </a:pPr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Orgasmo</a:t>
            </a:r>
          </a:p>
          <a:p>
            <a:pPr marL="342900" indent="-342900">
              <a:buFont typeface="Wingdings" pitchFamily="2" charset="2"/>
              <a:buChar char="v"/>
            </a:pPr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Resolução</a:t>
            </a:r>
          </a:p>
          <a:p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85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827584" y="2060848"/>
            <a:ext cx="7704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Conforme referido anteriormente para ser considerada a perturbação os sintomas têm de ser inalteráveis e penetrantes, sendo que este problema deve ser uma fonte geradora de stress no sujeito que vive com esta perturbação. (Baumeister, 2003)</a:t>
            </a:r>
          </a:p>
          <a:p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“Assim como todos capazes de completar o ciclo de resposta sexual  não significa que tenham bom sexo, os que tenham uma disfunção sexual não significa que tenham mau sexo.” (Schnarch &amp; cit.in Human Sexuality, 203)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32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827584" y="22048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No passado perturbações sexuais eram apenas tratadas por psicologos e não por médicos. Apesar de começarmos a aprender que flutuações do sistema endócrino e a actividade neural no cerebro têm grande importância no desejo sexual a importância exercida pelos sistemas neurobiológico e bioquimíco ainda é incerta. Hoje em dia, no tratamento de perturbações sexuais é muito provável que seja realizado um tratamento conjugado entre a medicina e psicologia.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660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</a:t>
            </a:r>
            <a:r>
              <a:rPr lang="pt-PT" b="1" dirty="0" smtClean="0"/>
              <a:t>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259632" y="1628800"/>
            <a:ext cx="6540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Perturbações </a:t>
            </a:r>
            <a:r>
              <a:rPr lang="pt-PT" sz="2400" dirty="0"/>
              <a:t>sexuais de </a:t>
            </a:r>
            <a:r>
              <a:rPr lang="pt-PT" sz="2400" dirty="0" smtClean="0"/>
              <a:t>desejo</a:t>
            </a:r>
            <a:endParaRPr lang="pt-PT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99905" y="2090465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Desejo sexual hipoactivo- caracterizado por uma falta de apetite sexual;</a:t>
            </a:r>
          </a:p>
          <a:p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Aversão sexual – Baixo apetite sexual caracteizado pelo evitamento, repugnância e medo; (Kaplan, 1995, cit. in </a:t>
            </a:r>
            <a:r>
              <a:rPr lang="pt-PT" sz="2200" i="1" dirty="0" smtClean="0">
                <a:latin typeface="Times New Roman" pitchFamily="18" charset="0"/>
                <a:cs typeface="Times New Roman" pitchFamily="18" charset="0"/>
              </a:rPr>
              <a:t>Human Sexuality</a:t>
            </a: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, by Baumeister, Miracle, and Miracle., 2003)</a:t>
            </a:r>
          </a:p>
          <a:p>
            <a:endParaRPr lang="pt-PT" dirty="0" smtClean="0"/>
          </a:p>
          <a:p>
            <a:pPr algn="ctr"/>
            <a:r>
              <a:rPr lang="pt-PT" dirty="0" smtClean="0"/>
              <a:t>(…)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57928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</a:t>
            </a:r>
            <a:r>
              <a:rPr lang="pt-PT" b="1" dirty="0" smtClean="0"/>
              <a:t>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259632" y="1628800"/>
            <a:ext cx="6540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Perturbações </a:t>
            </a:r>
            <a:r>
              <a:rPr lang="pt-PT" sz="2400" dirty="0"/>
              <a:t>sexuais </a:t>
            </a:r>
            <a:r>
              <a:rPr lang="pt-PT" sz="2400" dirty="0" smtClean="0"/>
              <a:t>de excitação</a:t>
            </a:r>
            <a:endParaRPr lang="pt-PT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11541" y="2076622"/>
            <a:ext cx="692237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Disfunção erectil – Consiste numa incapacidade de manter uma erecção tempo suficiente para uma relação sexual</a:t>
            </a: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Perturbação feminina de excitação – Caracteriza-se essencialmente por uma incapacidade de manter uma lubrificação vaginal durante o acto sexual</a:t>
            </a: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Disfunção orgásmica – Caracteriza-se por uma grande dificuldade ou incapacidade de atingir um orgasmo, mesmo quando bastante estimulada e excitada.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780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135" y="548680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</a:t>
            </a:r>
            <a:r>
              <a:rPr lang="pt-PT" b="1" dirty="0" smtClean="0"/>
              <a:t>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237928" y="1397967"/>
            <a:ext cx="6540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/>
              <a:t>Perturbações </a:t>
            </a:r>
            <a:r>
              <a:rPr lang="pt-PT" sz="2400" dirty="0"/>
              <a:t>sexuais </a:t>
            </a:r>
            <a:r>
              <a:rPr lang="pt-PT" sz="2400" dirty="0" smtClean="0"/>
              <a:t>de excitação</a:t>
            </a:r>
            <a:endParaRPr lang="pt-PT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11541" y="1846197"/>
            <a:ext cx="692237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Ejaculação precoce – Sobre esta perturbação encontra-se na literatura bastante controvèrsia em relação ao que pode provocar a ejaculação precoce.</a:t>
            </a:r>
          </a:p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Masters, Johnson e Kolodny (1994) afirmam que um homem ejacula prematuramente se a sua parceira não tem reacção orgásmica em pelo menos metade dos seus episódios de coito, enquanto Kaplan (1974) sugere que ocorre quando um homem não tem controle voluntário sobre o momento de ejaculação. Já o DSM-IV (critério A) diz que ejaculação precoce é o início persistente ou recorrente de orgasmo e ejaculação com estimulação mínima antes, durante ou logo após a penetração e antes que o indivíduo o deseje. </a:t>
            </a:r>
          </a:p>
        </p:txBody>
      </p:sp>
    </p:spTree>
    <p:extLst>
      <p:ext uri="{BB962C8B-B14F-4D97-AF65-F5344CB8AC3E}">
        <p14:creationId xmlns:p14="http://schemas.microsoft.com/office/powerpoint/2010/main" val="392415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135" y="714347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</a:t>
            </a:r>
            <a:r>
              <a:rPr lang="pt-PT" b="1" dirty="0" smtClean="0"/>
              <a:t>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88132" y="1673162"/>
            <a:ext cx="6540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Perturbações </a:t>
            </a:r>
            <a:r>
              <a:rPr lang="pt-PT" sz="2400" dirty="0">
                <a:latin typeface="Times New Roman" pitchFamily="18" charset="0"/>
                <a:cs typeface="Times New Roman" pitchFamily="18" charset="0"/>
              </a:rPr>
              <a:t>sexuais </a:t>
            </a:r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de excitação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11541" y="2132856"/>
            <a:ext cx="69223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Perturbação orgásmica masculina – Ocorre quando o sujeito não consegue de todo chegar à ejaculação.</a:t>
            </a:r>
          </a:p>
          <a:p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Perturbação orgásmica feminina – Também conhecida como anorgasnomia, caracteriza-se por uma incapacidade da mulher de experienciar um orgasmo. No DSM-IV (critério A) Perturbação orgásmica feminina é um atraso, ou ausência persistente ou recorrente de orgasmo, após uma fase normal de excitação sexual. </a:t>
            </a:r>
          </a:p>
        </p:txBody>
      </p:sp>
    </p:spTree>
    <p:extLst>
      <p:ext uri="{BB962C8B-B14F-4D97-AF65-F5344CB8AC3E}">
        <p14:creationId xmlns:p14="http://schemas.microsoft.com/office/powerpoint/2010/main" val="3072646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135" y="714347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</a:t>
            </a:r>
            <a:r>
              <a:rPr lang="pt-PT" b="1" dirty="0" smtClean="0"/>
              <a:t>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202603" y="1671189"/>
            <a:ext cx="6540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Perturbações de dor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11541" y="2132856"/>
            <a:ext cx="692237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Neste tipo de perturbações a experiência sexual não é insatisfatória, é realmente dolorosa e até a estimulação pode ser bastante dolente.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Priapismo - caracteriza-se pelo facto do sujeito experienciar uma continua erecção, sem que nada possa fazer. Esta condição pode-se tornar extremamente dolorosa.</a:t>
            </a:r>
          </a:p>
        </p:txBody>
      </p:sp>
    </p:spTree>
    <p:extLst>
      <p:ext uri="{BB962C8B-B14F-4D97-AF65-F5344CB8AC3E}">
        <p14:creationId xmlns:p14="http://schemas.microsoft.com/office/powerpoint/2010/main" val="2323338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/>
          <a:lstStyle/>
          <a:p>
            <a:r>
              <a:rPr lang="pt-PT" dirty="0" smtClean="0"/>
              <a:t>Aspetos a abordar: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043608" y="2132856"/>
            <a:ext cx="71287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Diferentes Teorias do Desenvolvimento Humano</a:t>
            </a:r>
          </a:p>
          <a:p>
            <a:pPr marL="285750" indent="-285750">
              <a:buFont typeface="Arial" pitchFamily="34" charset="0"/>
              <a:buChar char="•"/>
            </a:pPr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Desenvolvimento Sexual</a:t>
            </a: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          - Estagios Psicosexuais de S. Freud</a:t>
            </a:r>
          </a:p>
          <a:p>
            <a:pPr marL="285750" indent="-285750">
              <a:buFont typeface="Arial" pitchFamily="34" charset="0"/>
              <a:buChar char="•"/>
            </a:pPr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Funcionamento Sexual Normal/Anormal</a:t>
            </a:r>
          </a:p>
          <a:p>
            <a:pPr marL="285750" indent="-285750">
              <a:buFont typeface="Arial" pitchFamily="34" charset="0"/>
              <a:buChar char="•"/>
            </a:pPr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Perturbações Sexuais</a:t>
            </a:r>
          </a:p>
          <a:p>
            <a:pPr marL="285750" indent="-285750">
              <a:buFont typeface="Arial" pitchFamily="34" charset="0"/>
              <a:buChar char="•"/>
            </a:pPr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Tratamento de perturbações sexuais </a:t>
            </a:r>
          </a:p>
        </p:txBody>
      </p:sp>
    </p:spTree>
    <p:extLst>
      <p:ext uri="{BB962C8B-B14F-4D97-AF65-F5344CB8AC3E}">
        <p14:creationId xmlns:p14="http://schemas.microsoft.com/office/powerpoint/2010/main" val="2948253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135" y="714347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</a:t>
            </a:r>
            <a:r>
              <a:rPr lang="pt-PT" b="1" dirty="0" smtClean="0"/>
              <a:t>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202603" y="1671189"/>
            <a:ext cx="6540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Perturbações de dor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11541" y="2132856"/>
            <a:ext cx="69223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Dispareunia - Dispareunia, dor genital durante a relação sexual, é classificada como uma disfunção sexual. No entanto, uma vez que as funções sexuais e urológicas estão intimamente relacionadas anatomicamente, hormonalmente, e psicologicamente, alguns cientistas argumentam que seria mais preciso para descrever a dispareunia como uma síndrome de dor (Meana et al., 1997, cit.in. Human Sexuality, by Baumeister, Miracle, and Miracle. 2003).</a:t>
            </a:r>
          </a:p>
        </p:txBody>
      </p:sp>
    </p:spTree>
    <p:extLst>
      <p:ext uri="{BB962C8B-B14F-4D97-AF65-F5344CB8AC3E}">
        <p14:creationId xmlns:p14="http://schemas.microsoft.com/office/powerpoint/2010/main" val="260259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135" y="714347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</a:t>
            </a:r>
            <a:r>
              <a:rPr lang="pt-PT" b="1" dirty="0" smtClean="0"/>
              <a:t>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202603" y="1671189"/>
            <a:ext cx="6540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Perturbações de dor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11541" y="2132856"/>
            <a:ext cx="692237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Vaginismo – Caracteriza-se uma contração persistente ou recorrente involuntária dos músculos que rodeiam o último terço externo da vagina, quando é tentada a penetração vaginal. Os músculos vaginais reprimem, fazendo a penetração dolorosa e às vezes até impossível.</a:t>
            </a:r>
          </a:p>
        </p:txBody>
      </p:sp>
    </p:spTree>
    <p:extLst>
      <p:ext uri="{BB962C8B-B14F-4D97-AF65-F5344CB8AC3E}">
        <p14:creationId xmlns:p14="http://schemas.microsoft.com/office/powerpoint/2010/main" val="1959503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135" y="714347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Perturbações </a:t>
            </a:r>
            <a:r>
              <a:rPr lang="pt-PT" b="1" dirty="0" smtClean="0"/>
              <a:t>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202603" y="1671189"/>
            <a:ext cx="6540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 smtClean="0">
                <a:latin typeface="Times New Roman" pitchFamily="18" charset="0"/>
                <a:cs typeface="Times New Roman" pitchFamily="18" charset="0"/>
              </a:rPr>
              <a:t>Perturbações sexuais do desejo</a:t>
            </a:r>
            <a:endParaRPr lang="pt-P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11541" y="2132856"/>
            <a:ext cx="69223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Deixamos propositamente 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uma perturbação sexual, pela sua diferença entre a grande maioria das referidas anteriormente. Refiro-me ao desejo sexual compulsivo. Se até então tinhamos apenas referido perturbações que influenciam fortemente o desejo sexual de forma negativa, quer referindo-se a dores, ou problemas de manutenção de uma relação sexual saudável, agora abordaremos uma perturbação que envolve um comportamento e um desejo sexual excessivo.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115616" y="5443020"/>
            <a:ext cx="662723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“O problema é quem decide o que é excessivo e quanto sexo é demasiado?” (Bancroft, 1989)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533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135" y="548680"/>
            <a:ext cx="6965245" cy="1202485"/>
          </a:xfrm>
        </p:spPr>
        <p:txBody>
          <a:bodyPr>
            <a:normAutofit fontScale="90000"/>
          </a:bodyPr>
          <a:lstStyle/>
          <a:p>
            <a:pPr lvl="0"/>
            <a:r>
              <a:rPr lang="pt-PT" b="1" dirty="0"/>
              <a:t>	</a:t>
            </a:r>
            <a:r>
              <a:rPr lang="pt-PT" b="1" dirty="0" smtClean="0"/>
              <a:t>Tratamentos de perturbações 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99592" y="1815782"/>
            <a:ext cx="751193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Para cada uma das perturbações especificadas neste trabalho existem várias formas de tratamento, contudo é sempre necessário fazer um diagnóstico diferencial, este diagnóstico é de extrema importância, pois permitirá eliminar causas biológicas, ou mesmo pontuais. </a:t>
            </a:r>
          </a:p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Poderíamos falar especificamente de cada tipo de tratamento para cada tipo de problema, contudo sabemos que tratamentos esquematizados servem apenas como um guia, pois o verdadeiro tratamento terá de ser realizado em consonância com a pessoa que procura a ajuda, o grau de angústia que esta apresenta, o tempo que sofre da sintomatologia, bem como os próprios mecanismos de defesa da pessoa que poderão facilitar ou dificultar o tratamento. </a:t>
            </a:r>
          </a:p>
        </p:txBody>
      </p:sp>
    </p:spTree>
    <p:extLst>
      <p:ext uri="{BB962C8B-B14F-4D97-AF65-F5344CB8AC3E}">
        <p14:creationId xmlns:p14="http://schemas.microsoft.com/office/powerpoint/2010/main" val="3360762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135" y="548680"/>
            <a:ext cx="6965245" cy="1202485"/>
          </a:xfrm>
        </p:spPr>
        <p:txBody>
          <a:bodyPr>
            <a:normAutofit fontScale="90000"/>
          </a:bodyPr>
          <a:lstStyle/>
          <a:p>
            <a:pPr lvl="0"/>
            <a:r>
              <a:rPr lang="pt-PT" b="1" dirty="0"/>
              <a:t>	</a:t>
            </a:r>
            <a:r>
              <a:rPr lang="pt-PT" b="1" dirty="0" smtClean="0"/>
              <a:t>Tratamentos de perturbações sexuais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99592" y="2407528"/>
            <a:ext cx="75119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/>
              <a:t>Em termos de psicologia é ainda necesário perceber se este problema sexual é uma perturbação com ou sem comorbilidade com outras patologias ou é apenas um sintoma de outra patologia.</a:t>
            </a:r>
          </a:p>
          <a:p>
            <a:r>
              <a:rPr lang="pt-PT" sz="2400" dirty="0"/>
              <a:t>O tratamento deste tipo, bem como outros tipos de perturbações depende em grande parte das partes intervienientes (o sujeito – o psicologo).</a:t>
            </a:r>
          </a:p>
        </p:txBody>
      </p:sp>
    </p:spTree>
    <p:extLst>
      <p:ext uri="{BB962C8B-B14F-4D97-AF65-F5344CB8AC3E}">
        <p14:creationId xmlns:p14="http://schemas.microsoft.com/office/powerpoint/2010/main" val="1250912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135" y="548680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</a:t>
            </a:r>
            <a:r>
              <a:rPr lang="pt-PT" b="1" dirty="0" smtClean="0"/>
              <a:t>Conclusão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74329" y="1628800"/>
            <a:ext cx="751193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Muito dos contributos dos clássicos torna-se de extrema relevência ao estudar qualquer tipo de perturbação. Estes criaram e desenvolveram as primeiras teorias fundamentadas sobre o desenvolvimento humano. Logo torna-se impossível estudar perturbações sem perceber a noção do desenvolvimento normal de forma a podermos ver essa ténue linha da anormalidade</a:t>
            </a: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As teorias psicosexuais de Freud explicam de forma controversa como todos nos desenvolvemos em estádios psicosexuais, sendo que a pulsão sexual é das primeiras a desenvolver-se, desde nascença.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79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135" y="548680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</a:t>
            </a:r>
            <a:r>
              <a:rPr lang="pt-PT" b="1" dirty="0" smtClean="0"/>
              <a:t>Conclusão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74329" y="1628800"/>
            <a:ext cx="75119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As perturbações sexuais apresentam-se como primárias ou secundárias, dependendo do momento em que inicia a perturbação, podendo ser perturbações de desejo, de excitação, e de dor. 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Dentro destas designações podemos encontrar um grande numero de perturbações que foram descritas até aos dias de hoje, contudo a ciência está sempre a evoluir e quem sabe o tipo de perturbações que poderemos encontrar no futuro.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659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135" y="548680"/>
            <a:ext cx="6965245" cy="1202485"/>
          </a:xfrm>
        </p:spPr>
        <p:txBody>
          <a:bodyPr>
            <a:normAutofit/>
          </a:bodyPr>
          <a:lstStyle/>
          <a:p>
            <a:pPr lvl="0"/>
            <a:r>
              <a:rPr lang="pt-PT" b="1" dirty="0"/>
              <a:t>	</a:t>
            </a:r>
            <a:r>
              <a:rPr lang="pt-PT" b="1" dirty="0" smtClean="0"/>
              <a:t>Conclusão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74329" y="1628800"/>
            <a:ext cx="75119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Na nossa opinião devemos ter sempre em consideração a pessoa de forma a tentar perceber realmente de onde vem esta perturbação, depois de esgotados todos os outros tipos de problemas que poderão estar a influenciar esta perturbação tentar, se possível, evitar a medicação e tentar ajudar a que a pessoa se inteire do seu estado e criar métodos de auto cura com supervisão, pois nunca podemos esquecer que a força está sempre dentro da pessoa que se senta à nossa frente. Nós somos apenas a ferramenta que ajuda a encontrar essa força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56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Diferentes Teorias do Desenvolvimento Humano: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020842" y="1988840"/>
            <a:ext cx="71287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Ao longo dos tempos têm vindo a ser desenvolvidas teorias de forma a explicar o desenvolvimento humano nas suas múltiplas </a:t>
            </a: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vertentes.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                       Corrente desenvolvimentalista</a:t>
            </a:r>
          </a:p>
        </p:txBody>
      </p:sp>
      <p:cxnSp>
        <p:nvCxnSpPr>
          <p:cNvPr id="7" name="Conector de seta reta 6"/>
          <p:cNvCxnSpPr/>
          <p:nvPr/>
        </p:nvCxnSpPr>
        <p:spPr>
          <a:xfrm flipH="1">
            <a:off x="3707904" y="3645024"/>
            <a:ext cx="792088" cy="433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4499992" y="3645024"/>
            <a:ext cx="1032733" cy="433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3289094" y="4079003"/>
            <a:ext cx="12961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Gesell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148064" y="4079003"/>
            <a:ext cx="18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Freud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2771800" y="4448335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Maturacionismo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4932040" y="4481819"/>
            <a:ext cx="18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Psicanálise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Pergaminho horizontal 24"/>
          <p:cNvSpPr/>
          <p:nvPr/>
        </p:nvSpPr>
        <p:spPr>
          <a:xfrm>
            <a:off x="1979712" y="4810501"/>
            <a:ext cx="4968552" cy="113877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CaixaDeTexto 25"/>
          <p:cNvSpPr txBox="1"/>
          <p:nvPr/>
        </p:nvSpPr>
        <p:spPr>
          <a:xfrm>
            <a:off x="2215376" y="5035823"/>
            <a:ext cx="4608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Ambos 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davam ênfase à componente biológica/maturativa</a:t>
            </a:r>
          </a:p>
        </p:txBody>
      </p:sp>
    </p:spTree>
    <p:extLst>
      <p:ext uri="{BB962C8B-B14F-4D97-AF65-F5344CB8AC3E}">
        <p14:creationId xmlns:p14="http://schemas.microsoft.com/office/powerpoint/2010/main" val="1868844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Diferentes Teorias do Desenvolvimento Humano: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539552" y="1988839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                       Corrente comportamentalista (behavorista)</a:t>
            </a:r>
          </a:p>
        </p:txBody>
      </p:sp>
      <p:sp>
        <p:nvSpPr>
          <p:cNvPr id="25" name="Pergaminho horizontal 24"/>
          <p:cNvSpPr/>
          <p:nvPr/>
        </p:nvSpPr>
        <p:spPr>
          <a:xfrm>
            <a:off x="2483768" y="2758280"/>
            <a:ext cx="4968552" cy="113877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CaixaDeTexto 25"/>
          <p:cNvSpPr txBox="1"/>
          <p:nvPr/>
        </p:nvSpPr>
        <p:spPr>
          <a:xfrm>
            <a:off x="2663788" y="2942948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Mais </a:t>
            </a:r>
            <a:r>
              <a:rPr lang="pt-PT" sz="2400" dirty="0"/>
              <a:t>ligada à componente ambiente/social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502192" y="3143002"/>
            <a:ext cx="5328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Watson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-2628800" y="4073877"/>
            <a:ext cx="7128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               Piaget - Corrente construtivista</a:t>
            </a:r>
          </a:p>
          <a:p>
            <a:pPr algn="r"/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Erikson – Teoria psicossocial</a:t>
            </a:r>
          </a:p>
        </p:txBody>
      </p:sp>
      <p:sp>
        <p:nvSpPr>
          <p:cNvPr id="8" name="Chave direita 7"/>
          <p:cNvSpPr/>
          <p:nvPr/>
        </p:nvSpPr>
        <p:spPr>
          <a:xfrm>
            <a:off x="4211960" y="4149080"/>
            <a:ext cx="468052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Ondulado duplo 10"/>
          <p:cNvSpPr/>
          <p:nvPr/>
        </p:nvSpPr>
        <p:spPr>
          <a:xfrm>
            <a:off x="4716016" y="4365104"/>
            <a:ext cx="3695514" cy="936104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4716016" y="4437112"/>
            <a:ext cx="369551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Maior 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importância à componente biológica/social</a:t>
            </a:r>
            <a:r>
              <a:rPr lang="pt-PT" dirty="0"/>
              <a:t>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25198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Diferentes Teorias do Desenvolvimento Humano: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55576" y="2420888"/>
            <a:ext cx="741682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Sem negligenciar todos os contributos supramencionados, neste trabalho iremos abordar uma forma mais psicanalítica, baseando-nos na teoria do desenvolvimento psicossexual de Freud. Pois Freud explica o desenvolvimento humano e a constituição do aparelho psiquico pela evolução da psicosexualidade. 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Ministério da Educação. (s.d.). Psicologia.</a:t>
            </a:r>
          </a:p>
        </p:txBody>
      </p:sp>
    </p:spTree>
    <p:extLst>
      <p:ext uri="{BB962C8B-B14F-4D97-AF65-F5344CB8AC3E}">
        <p14:creationId xmlns:p14="http://schemas.microsoft.com/office/powerpoint/2010/main" val="367796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/>
          </a:bodyPr>
          <a:lstStyle/>
          <a:p>
            <a:r>
              <a:rPr lang="pt-PT" dirty="0" smtClean="0"/>
              <a:t>Desenvolvimento </a:t>
            </a:r>
            <a:r>
              <a:rPr lang="pt-PT" dirty="0"/>
              <a:t>Sexual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55576" y="1700808"/>
            <a:ext cx="7416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Através dos seus estudos e observações, Sigmund Freud, delineou assim cinco estádios principais que influenciarão o sujeito durante a sua </a:t>
            </a: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vida.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331640" y="2924944"/>
            <a:ext cx="6264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Estádio oral; </a:t>
            </a:r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Estádio 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anal; </a:t>
            </a:r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Estádio 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fálico; </a:t>
            </a:r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Estádio 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de latência; </a:t>
            </a:r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Estádio 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genital. 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02035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/>
          </a:bodyPr>
          <a:lstStyle/>
          <a:p>
            <a:r>
              <a:rPr lang="pt-PT" dirty="0" smtClean="0"/>
              <a:t>Desenvolvimento </a:t>
            </a:r>
            <a:r>
              <a:rPr lang="pt-PT" dirty="0"/>
              <a:t>Sexual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65183" y="1844824"/>
            <a:ext cx="741682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Antes de prosseguir, é importante referir dois conceitos “Freudianos”; o conceito de “Fixação” e o conceito de “Regressão”. Para Freud a “Fixação” dá-se quando o sujeito se fixa nesse estádio, sem conseguir passar o estádio seguinte; Já a “Regressão” dá-se quando o sujeito já alcançou determinado estádio, contudo regride para um estádio anterior. </a:t>
            </a:r>
            <a:endParaRPr lang="pt-PT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Bergeret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, J. (2004). Psicologia patológica. In J. J. A. . Bécache, </a:t>
            </a:r>
            <a:r>
              <a:rPr lang="pt-PT" sz="2200" i="1" dirty="0">
                <a:latin typeface="Times New Roman" pitchFamily="18" charset="0"/>
                <a:cs typeface="Times New Roman" pitchFamily="18" charset="0"/>
              </a:rPr>
              <a:t>Psicologia patológica Teórica e Clinica.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 Lisboa: CLIMEPSI Editores</a:t>
            </a:r>
            <a:r>
              <a:rPr lang="pt-PT" sz="2400" dirty="0"/>
              <a:t>.</a:t>
            </a:r>
          </a:p>
          <a:p>
            <a:r>
              <a:rPr lang="pt-P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1781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/>
          </a:bodyPr>
          <a:lstStyle/>
          <a:p>
            <a:r>
              <a:rPr lang="pt-PT" dirty="0" smtClean="0"/>
              <a:t>Desenvolvimento </a:t>
            </a:r>
            <a:r>
              <a:rPr lang="pt-PT" dirty="0"/>
              <a:t>Sexual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65183" y="1844824"/>
            <a:ext cx="74168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A teoria de Freud enfatiza a sequência dos estágios segundo o desenvolvimento da “Libido” e que os processos psicológicos parecem estar sempre relacionados com os processos fisiológicos básicos, ou seja, diz que ao teorias psicológicas são anaclíticas ao biológico</a:t>
            </a:r>
            <a:r>
              <a:rPr lang="pt-PT" sz="2400" dirty="0" smtClean="0"/>
              <a:t>.</a:t>
            </a:r>
            <a:endParaRPr lang="pt-PT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619672" y="3789040"/>
            <a:ext cx="59046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Freud relata dois processos maturacionais basicos:</a:t>
            </a:r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403648" y="4432892"/>
            <a:ext cx="252028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aixaDeTexto 6"/>
          <p:cNvSpPr txBox="1"/>
          <p:nvPr/>
        </p:nvSpPr>
        <p:spPr>
          <a:xfrm>
            <a:off x="1547664" y="4432892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Desenvolvimento </a:t>
            </a:r>
            <a:r>
              <a:rPr lang="pt-PT" dirty="0"/>
              <a:t>psicossexual (</a:t>
            </a:r>
            <a:r>
              <a:rPr lang="pt-PT" dirty="0" smtClean="0"/>
              <a:t>libido)</a:t>
            </a:r>
            <a:endParaRPr lang="pt-PT" dirty="0"/>
          </a:p>
          <a:p>
            <a:endParaRPr lang="pt-PT" dirty="0"/>
          </a:p>
        </p:txBody>
      </p:sp>
      <p:sp>
        <p:nvSpPr>
          <p:cNvPr id="8" name="Retângulo 7"/>
          <p:cNvSpPr/>
          <p:nvPr/>
        </p:nvSpPr>
        <p:spPr>
          <a:xfrm>
            <a:off x="4860032" y="4432892"/>
            <a:ext cx="252028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CaixaDeTexto 8"/>
          <p:cNvSpPr txBox="1"/>
          <p:nvPr/>
        </p:nvSpPr>
        <p:spPr>
          <a:xfrm>
            <a:off x="4932040" y="4582869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Maturação do Ego</a:t>
            </a: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77118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6965245" cy="1202485"/>
          </a:xfrm>
        </p:spPr>
        <p:txBody>
          <a:bodyPr>
            <a:normAutofit fontScale="90000"/>
          </a:bodyPr>
          <a:lstStyle/>
          <a:p>
            <a:pPr lvl="0"/>
            <a:r>
              <a:rPr lang="pt-PT" b="1" dirty="0"/>
              <a:t>Funcionamento Sexual – Normal/Anormal</a:t>
            </a:r>
            <a:endParaRPr lang="pt-PT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884" y="5443020"/>
            <a:ext cx="1223292" cy="1228753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1043608" y="2060848"/>
            <a:ext cx="7200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PT" sz="2200" dirty="0">
                <a:latin typeface="Times New Roman" pitchFamily="18" charset="0"/>
                <a:cs typeface="Times New Roman" pitchFamily="18" charset="0"/>
              </a:rPr>
              <a:t>distinção entre o normal e o anormal é uma linha tão ténue que dificimente conseguimos aperceber-mos desta distinção</a:t>
            </a:r>
            <a:r>
              <a:rPr lang="pt-PT" sz="2200" dirty="0" smtClean="0">
                <a:latin typeface="Times New Roman" pitchFamily="18" charset="0"/>
                <a:cs typeface="Times New Roman" pitchFamily="18" charset="0"/>
              </a:rPr>
              <a:t>. Esta dificuldade deve-se principalmente ao facto de estarmos, basicamente, condicionados psicosocialmente</a:t>
            </a: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  <a:p>
            <a:endParaRPr lang="pt-PT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encrypted-tbn0.gstatic.com/images?q=tbn:ANd9GcQoSCdzjYdBk4UYRxr9SgvlheSUcEuP7mZEgw6hr52DZc54T631V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690484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3.gstatic.com/images?q=tbn:ANd9GcQMSBBFnoa9p7x1sMAXt5dzJl52DOwEi290cwjixSuMWZLjtY4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052434"/>
            <a:ext cx="1524000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encrypted-tbn0.gstatic.com/images?q=tbn:ANd9GcTgdl_KnRaR1ImspmsOo_RaA3uptOaNBm6LaHFotumr7-g2kY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176" y="3692899"/>
            <a:ext cx="190500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568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no">
  <a:themeElements>
    <a:clrScheme name="Pino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ino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126</TotalTime>
  <Words>1839</Words>
  <Application>Microsoft Office PowerPoint</Application>
  <PresentationFormat>Apresentação na tela (4:3)</PresentationFormat>
  <Paragraphs>168</Paragraphs>
  <Slides>27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Pino</vt:lpstr>
      <vt:lpstr>Licenciatura em Psicologia, 1º ciclo Cadeira: Psicopatologia do Adulto Docente: Dr. Gomes da Costa</vt:lpstr>
      <vt:lpstr>Aspetos a abordar:</vt:lpstr>
      <vt:lpstr>Diferentes Teorias do Desenvolvimento Humano:</vt:lpstr>
      <vt:lpstr>Diferentes Teorias do Desenvolvimento Humano:</vt:lpstr>
      <vt:lpstr>Diferentes Teorias do Desenvolvimento Humano:</vt:lpstr>
      <vt:lpstr>Desenvolvimento Sexual</vt:lpstr>
      <vt:lpstr>Desenvolvimento Sexual</vt:lpstr>
      <vt:lpstr>Desenvolvimento Sexual</vt:lpstr>
      <vt:lpstr>Funcionamento Sexual – Normal/Anormal</vt:lpstr>
      <vt:lpstr>Funcionamento Sexual – Normal/Anormal</vt:lpstr>
      <vt:lpstr> Perturbações Sexuais</vt:lpstr>
      <vt:lpstr> Perturbações Sexuais</vt:lpstr>
      <vt:lpstr> Perturbações Sexuais</vt:lpstr>
      <vt:lpstr> Perturbações Sexuais</vt:lpstr>
      <vt:lpstr> Perturbações Sexuais</vt:lpstr>
      <vt:lpstr> Perturbações Sexuais</vt:lpstr>
      <vt:lpstr> Perturbações Sexuais</vt:lpstr>
      <vt:lpstr> Perturbações Sexuais</vt:lpstr>
      <vt:lpstr> Perturbações Sexuais</vt:lpstr>
      <vt:lpstr> Perturbações Sexuais</vt:lpstr>
      <vt:lpstr> Perturbações Sexuais</vt:lpstr>
      <vt:lpstr> Perturbações Sexuais</vt:lpstr>
      <vt:lpstr> Tratamentos de perturbações sexuais</vt:lpstr>
      <vt:lpstr> Tratamentos de perturbações sexuais</vt:lpstr>
      <vt:lpstr> Conclusão</vt:lpstr>
      <vt:lpstr> Conclusão</vt:lpstr>
      <vt:lpstr> Conclusão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Licenciatura em Psicologia, 1º ciclo Cadeira: Psicopatologia do Adulto Docente: Dr. Gomes da Costa</dc:title>
  <dc:creator>Nuno Santos</dc:creator>
  <cp:lastModifiedBy>Nuno Santos</cp:lastModifiedBy>
  <cp:revision>23</cp:revision>
  <dcterms:created xsi:type="dcterms:W3CDTF">2012-10-14T20:02:57Z</dcterms:created>
  <dcterms:modified xsi:type="dcterms:W3CDTF">2012-10-14T22:09:13Z</dcterms:modified>
</cp:coreProperties>
</file>