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sldIdLst>
    <p:sldId id="257" r:id="rId2"/>
    <p:sldId id="259" r:id="rId3"/>
    <p:sldId id="258" r:id="rId4"/>
    <p:sldId id="262" r:id="rId5"/>
    <p:sldId id="260" r:id="rId6"/>
    <p:sldId id="263" r:id="rId7"/>
    <p:sldId id="264" r:id="rId8"/>
    <p:sldId id="265" r:id="rId9"/>
    <p:sldId id="266" r:id="rId10"/>
    <p:sldId id="267" r:id="rId11"/>
    <p:sldId id="269" r:id="rId12"/>
    <p:sldId id="270" r:id="rId13"/>
    <p:sldId id="317" r:id="rId14"/>
    <p:sldId id="274" r:id="rId15"/>
    <p:sldId id="271" r:id="rId16"/>
    <p:sldId id="275" r:id="rId17"/>
    <p:sldId id="276" r:id="rId18"/>
    <p:sldId id="277" r:id="rId19"/>
    <p:sldId id="278" r:id="rId20"/>
    <p:sldId id="279" r:id="rId21"/>
    <p:sldId id="280" r:id="rId22"/>
    <p:sldId id="315" r:id="rId23"/>
    <p:sldId id="281" r:id="rId24"/>
    <p:sldId id="316" r:id="rId25"/>
    <p:sldId id="282" r:id="rId26"/>
    <p:sldId id="284" r:id="rId27"/>
    <p:sldId id="285" r:id="rId28"/>
    <p:sldId id="286" r:id="rId29"/>
    <p:sldId id="287" r:id="rId30"/>
    <p:sldId id="288" r:id="rId31"/>
    <p:sldId id="304" r:id="rId32"/>
    <p:sldId id="308" r:id="rId33"/>
    <p:sldId id="289" r:id="rId34"/>
    <p:sldId id="290" r:id="rId35"/>
    <p:sldId id="313" r:id="rId36"/>
    <p:sldId id="292" r:id="rId37"/>
    <p:sldId id="293" r:id="rId38"/>
    <p:sldId id="294" r:id="rId39"/>
    <p:sldId id="312" r:id="rId40"/>
    <p:sldId id="295" r:id="rId41"/>
    <p:sldId id="321" r:id="rId42"/>
    <p:sldId id="296" r:id="rId43"/>
    <p:sldId id="311" r:id="rId44"/>
    <p:sldId id="297" r:id="rId45"/>
    <p:sldId id="314" r:id="rId46"/>
    <p:sldId id="298" r:id="rId47"/>
    <p:sldId id="318" r:id="rId48"/>
    <p:sldId id="319" r:id="rId49"/>
    <p:sldId id="320" r:id="rId50"/>
    <p:sldId id="299" r:id="rId51"/>
    <p:sldId id="309" r:id="rId52"/>
    <p:sldId id="300" r:id="rId53"/>
    <p:sldId id="310" r:id="rId54"/>
    <p:sldId id="301" r:id="rId55"/>
    <p:sldId id="302" r:id="rId56"/>
    <p:sldId id="303" r:id="rId57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3105"/>
    <a:srgbClr val="DD6909"/>
    <a:srgbClr val="753805"/>
    <a:srgbClr val="F7923F"/>
    <a:srgbClr val="3B1C03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06" autoAdjust="0"/>
    <p:restoredTop sz="94660"/>
  </p:normalViewPr>
  <p:slideViewPr>
    <p:cSldViewPr>
      <p:cViewPr varScale="1">
        <p:scale>
          <a:sx n="72" d="100"/>
          <a:sy n="72" d="100"/>
        </p:scale>
        <p:origin x="-8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0F133C-7466-4C9C-B6A9-35463B3AF2CE}" type="datetimeFigureOut">
              <a:rPr lang="pt-PT" smtClean="0"/>
              <a:pPr/>
              <a:t>21-11-2012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EF259B-F2BD-4795-BDAA-6E5C06D1539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F259B-F2BD-4795-BDAA-6E5C06D15392}" type="slidenum">
              <a:rPr lang="pt-PT" smtClean="0"/>
              <a:pPr/>
              <a:t>1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200" dirty="0" smtClean="0">
                <a:solidFill>
                  <a:srgbClr val="673105"/>
                </a:solidFill>
                <a:cs typeface="Arial" pitchFamily="34" charset="0"/>
              </a:rPr>
              <a:t>Criação de uma nova realidade.</a:t>
            </a:r>
            <a:r>
              <a:rPr lang="pt-PT" sz="1200" baseline="0" dirty="0" smtClean="0">
                <a:solidFill>
                  <a:srgbClr val="673105"/>
                </a:solidFill>
                <a:cs typeface="Arial" pitchFamily="34" charset="0"/>
              </a:rPr>
              <a:t> </a:t>
            </a:r>
            <a:r>
              <a:rPr lang="pt-PT" sz="1200" dirty="0" smtClean="0">
                <a:solidFill>
                  <a:srgbClr val="673105"/>
                </a:solidFill>
                <a:cs typeface="Arial" pitchFamily="34" charset="0"/>
              </a:rPr>
              <a:t>O delírio apenas deve considerar-se patológico quando impede o livre curso da vida da pessoa, devendo ter-se sempre em conta o seu relativismo cultural e social. </a:t>
            </a:r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F259B-F2BD-4795-BDAA-6E5C06D15392}" type="slidenum">
              <a:rPr lang="pt-PT" smtClean="0"/>
              <a:pPr/>
              <a:t>9</a:t>
            </a:fld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F259B-F2BD-4795-BDAA-6E5C06D15392}" type="slidenum">
              <a:rPr lang="pt-PT" smtClean="0"/>
              <a:pPr/>
              <a:t>12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B799-E92F-4F65-ADF6-9D8787C9A264}" type="datetimeFigureOut">
              <a:rPr lang="pt-PT" smtClean="0"/>
              <a:pPr/>
              <a:t>21-11-2012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F819D-559C-435D-A4C5-0D91B0F58B0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B799-E92F-4F65-ADF6-9D8787C9A264}" type="datetimeFigureOut">
              <a:rPr lang="pt-PT" smtClean="0"/>
              <a:pPr/>
              <a:t>21-11-2012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F819D-559C-435D-A4C5-0D91B0F58B0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B799-E92F-4F65-ADF6-9D8787C9A264}" type="datetimeFigureOut">
              <a:rPr lang="pt-PT" smtClean="0"/>
              <a:pPr/>
              <a:t>21-11-2012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F819D-559C-435D-A4C5-0D91B0F58B0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B799-E92F-4F65-ADF6-9D8787C9A264}" type="datetimeFigureOut">
              <a:rPr lang="pt-PT" smtClean="0"/>
              <a:pPr/>
              <a:t>21-11-2012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F819D-559C-435D-A4C5-0D91B0F58B0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B799-E92F-4F65-ADF6-9D8787C9A264}" type="datetimeFigureOut">
              <a:rPr lang="pt-PT" smtClean="0"/>
              <a:pPr/>
              <a:t>21-11-2012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F819D-559C-435D-A4C5-0D91B0F58B0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B799-E92F-4F65-ADF6-9D8787C9A264}" type="datetimeFigureOut">
              <a:rPr lang="pt-PT" smtClean="0"/>
              <a:pPr/>
              <a:t>21-11-2012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F819D-559C-435D-A4C5-0D91B0F58B0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B799-E92F-4F65-ADF6-9D8787C9A264}" type="datetimeFigureOut">
              <a:rPr lang="pt-PT" smtClean="0"/>
              <a:pPr/>
              <a:t>21-11-2012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F819D-559C-435D-A4C5-0D91B0F58B0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B799-E92F-4F65-ADF6-9D8787C9A264}" type="datetimeFigureOut">
              <a:rPr lang="pt-PT" smtClean="0"/>
              <a:pPr/>
              <a:t>21-11-2012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F819D-559C-435D-A4C5-0D91B0F58B0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B799-E92F-4F65-ADF6-9D8787C9A264}" type="datetimeFigureOut">
              <a:rPr lang="pt-PT" smtClean="0"/>
              <a:pPr/>
              <a:t>21-11-2012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F819D-559C-435D-A4C5-0D91B0F58B0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B799-E92F-4F65-ADF6-9D8787C9A264}" type="datetimeFigureOut">
              <a:rPr lang="pt-PT" smtClean="0"/>
              <a:pPr/>
              <a:t>21-11-2012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F819D-559C-435D-A4C5-0D91B0F58B0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B799-E92F-4F65-ADF6-9D8787C9A264}" type="datetimeFigureOut">
              <a:rPr lang="pt-PT" smtClean="0"/>
              <a:pPr/>
              <a:t>21-11-2012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F819D-559C-435D-A4C5-0D91B0F58B0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  <a:alpha val="1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7B799-E92F-4F65-ADF6-9D8787C9A264}" type="datetimeFigureOut">
              <a:rPr lang="pt-PT" smtClean="0"/>
              <a:pPr/>
              <a:t>21-11-2012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F819D-559C-435D-A4C5-0D91B0F58B0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  <a:alpha val="1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419872" y="168315"/>
            <a:ext cx="547260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b="1" i="0" u="none" strike="noStrike" cap="none" normalizeH="0" baseline="0" dirty="0" smtClean="0">
                <a:ln>
                  <a:noFill/>
                </a:ln>
                <a:solidFill>
                  <a:srgbClr val="3B1C03"/>
                </a:solidFill>
                <a:effectLst/>
                <a:ea typeface="Calibri" pitchFamily="34" charset="0"/>
                <a:cs typeface="Times New Roman" pitchFamily="18" charset="0"/>
              </a:rPr>
              <a:t>Universidade de Trás-os-Montes e Alto Douro</a:t>
            </a:r>
            <a:endParaRPr kumimoji="0" lang="pt-PT" b="0" i="0" u="none" strike="noStrike" cap="none" normalizeH="0" baseline="0" dirty="0" smtClean="0">
              <a:ln>
                <a:noFill/>
              </a:ln>
              <a:solidFill>
                <a:srgbClr val="3B1C03"/>
              </a:solidFill>
              <a:effectLst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rgbClr val="3B1C03"/>
                </a:solidFill>
                <a:effectLst/>
                <a:ea typeface="Calibri" pitchFamily="34" charset="0"/>
                <a:cs typeface="Times New Roman" pitchFamily="18" charset="0"/>
              </a:rPr>
              <a:t>Departamento de Ciências Humanas e Educação</a:t>
            </a:r>
            <a:endParaRPr kumimoji="0" lang="pt-PT" b="0" i="0" u="none" strike="noStrike" cap="none" normalizeH="0" baseline="0" dirty="0" smtClean="0">
              <a:ln>
                <a:noFill/>
              </a:ln>
              <a:solidFill>
                <a:srgbClr val="3B1C03"/>
              </a:solidFill>
              <a:effectLst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rgbClr val="3B1C03"/>
                </a:solidFill>
                <a:effectLst/>
                <a:ea typeface="Calibri" pitchFamily="34" charset="0"/>
                <a:cs typeface="Times New Roman" pitchFamily="18" charset="0"/>
              </a:rPr>
              <a:t>1ºciclo de Estudos em Psicologia</a:t>
            </a:r>
            <a:endParaRPr kumimoji="0" lang="pt-PT" b="0" i="0" u="none" strike="noStrike" cap="none" normalizeH="0" baseline="0" dirty="0" smtClean="0">
              <a:ln>
                <a:noFill/>
              </a:ln>
              <a:solidFill>
                <a:srgbClr val="3B1C03"/>
              </a:solidFill>
              <a:effectLst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rgbClr val="3B1C03"/>
                </a:solidFill>
                <a:effectLst/>
                <a:ea typeface="Calibri" pitchFamily="34" charset="0"/>
                <a:cs typeface="Times New Roman" pitchFamily="18" charset="0"/>
              </a:rPr>
              <a:t>Psicopatologia do Adulto</a:t>
            </a:r>
            <a:endParaRPr kumimoji="0" lang="pt-PT" b="0" i="0" u="none" strike="noStrike" cap="none" normalizeH="0" baseline="0" dirty="0" smtClean="0">
              <a:ln>
                <a:noFill/>
              </a:ln>
              <a:solidFill>
                <a:srgbClr val="3B1C03"/>
              </a:solidFill>
              <a:effectLst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rgbClr val="3B1C03"/>
                </a:solidFill>
                <a:effectLst/>
                <a:ea typeface="Calibri" pitchFamily="34" charset="0"/>
                <a:cs typeface="Times New Roman" pitchFamily="18" charset="0"/>
              </a:rPr>
              <a:t>3ºano/1ºsemestre</a:t>
            </a:r>
            <a:endParaRPr kumimoji="0" lang="pt-PT" b="0" i="0" u="none" strike="noStrike" cap="none" normalizeH="0" baseline="0" dirty="0" smtClean="0">
              <a:ln>
                <a:noFill/>
              </a:ln>
              <a:solidFill>
                <a:srgbClr val="3B1C03"/>
              </a:solidFill>
              <a:effectLst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rgbClr val="3B1C03"/>
                </a:solidFill>
                <a:effectLst/>
                <a:ea typeface="Calibri" pitchFamily="34" charset="0"/>
                <a:cs typeface="Times New Roman" pitchFamily="18" charset="0"/>
              </a:rPr>
              <a:t>Vila Real, 2012</a:t>
            </a:r>
            <a:endParaRPr kumimoji="0" lang="pt-PT" b="0" i="0" u="none" strike="noStrike" cap="none" normalizeH="0" baseline="0" dirty="0" smtClean="0">
              <a:ln>
                <a:noFill/>
              </a:ln>
              <a:solidFill>
                <a:srgbClr val="3B1C03"/>
              </a:solidFill>
              <a:effectLst/>
              <a:cs typeface="Arial" pitchFamily="34" charset="0"/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211960" y="2852936"/>
            <a:ext cx="4612535" cy="1224136"/>
          </a:xfrm>
          <a:prstGeom prst="rect">
            <a:avLst/>
          </a:prstGeom>
          <a:effectLst>
            <a:outerShdw blurRad="50800" dist="457200" dir="5400000" algn="ctr" rotWithShape="0">
              <a:schemeClr val="accent6">
                <a:lumMod val="75000"/>
                <a:alpha val="75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Perturbações</a:t>
            </a:r>
            <a:r>
              <a:rPr kumimoji="0" lang="pt-PT" sz="2800" b="1" i="0" u="none" strike="noStrike" kern="1200" cap="none" spc="0" normalizeH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psicóticas</a:t>
            </a:r>
            <a:r>
              <a:rPr kumimoji="0" lang="pt-P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/>
            </a:r>
            <a:br>
              <a:rPr kumimoji="0" lang="pt-P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</a:br>
            <a:endParaRPr kumimoji="0" lang="pt-PT" sz="28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-900608" y="6596390"/>
            <a:ext cx="442798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sz="1100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i) </a:t>
            </a:r>
            <a:r>
              <a:rPr lang="pt-PT" sz="1100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Salvador Dali (1969), </a:t>
            </a:r>
            <a:r>
              <a:rPr lang="pt-PT" sz="1100" i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Alice in </a:t>
            </a:r>
            <a:r>
              <a:rPr lang="pt-PT" sz="1100" i="1" dirty="0" err="1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Wonderland</a:t>
            </a:r>
            <a:endParaRPr kumimoji="0" lang="pt-PT" sz="1100" b="0" i="1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5645279"/>
            <a:ext cx="928801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PT" sz="1600" b="1" dirty="0" smtClean="0">
                <a:solidFill>
                  <a:srgbClr val="3B1C03"/>
                </a:solidFill>
              </a:rPr>
              <a:t>Professor Doutor J. C. Gomes da Costa</a:t>
            </a:r>
          </a:p>
          <a:p>
            <a:pPr algn="ctr"/>
            <a:r>
              <a:rPr lang="pt-PT" sz="1600" b="1" dirty="0" smtClean="0">
                <a:solidFill>
                  <a:srgbClr val="3B1C03"/>
                </a:solidFill>
              </a:rPr>
              <a:t>Inês Maia nº 38844, Iva Desport-Coelho nº 39584, Manuel Sousa nº 39320, Natércia Leite nº 40690</a:t>
            </a:r>
          </a:p>
          <a:p>
            <a:pPr algn="ctr"/>
            <a:r>
              <a:rPr lang="pt-PT" sz="1600" b="1" dirty="0" smtClean="0">
                <a:solidFill>
                  <a:srgbClr val="3B1C03"/>
                </a:solidFill>
              </a:rPr>
              <a:t>Turma 2</a:t>
            </a:r>
          </a:p>
          <a:p>
            <a:pPr algn="ctr"/>
            <a:r>
              <a:rPr lang="pt-PT" sz="1600" b="1" dirty="0" smtClean="0">
                <a:solidFill>
                  <a:srgbClr val="3B1C03"/>
                </a:solidFill>
              </a:rPr>
              <a:t> </a:t>
            </a: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6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2" name="Picture 2" descr="http://wonderland.paperstreetsupplies.com/wp-content/gallery/dali-in-wonderland/dali-002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20784893">
            <a:off x="693939" y="571015"/>
            <a:ext cx="3209925" cy="4762500"/>
          </a:xfrm>
          <a:prstGeom prst="rect">
            <a:avLst/>
          </a:prstGeom>
          <a:noFill/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 rot="20859454">
            <a:off x="843933" y="5439815"/>
            <a:ext cx="72008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sz="10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i)</a:t>
            </a:r>
            <a:endParaRPr kumimoji="0" lang="pt-PT" sz="1000" b="1" i="1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051720" y="404664"/>
            <a:ext cx="2016224" cy="792088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ffectLst>
            <a:outerShdw blurRad="50800" dist="50800" dir="5400000" sx="113000" sy="113000" algn="ctr" rotWithShape="0">
              <a:srgbClr val="F7923F">
                <a:alpha val="3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dirty="0" smtClean="0">
                <a:solidFill>
                  <a:srgbClr val="753805"/>
                </a:solidFill>
                <a:cs typeface="Arial" pitchFamily="34" charset="0"/>
              </a:rPr>
              <a:t>Princípio primário</a:t>
            </a:r>
            <a:endParaRPr lang="pt-PT" sz="2000" dirty="0">
              <a:solidFill>
                <a:srgbClr val="753805"/>
              </a:solidFill>
              <a:cs typeface="Arial" pitchFamily="34" charset="0"/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3995936" y="548680"/>
            <a:ext cx="1080120" cy="504056"/>
          </a:xfrm>
          <a:prstGeom prst="rect">
            <a:avLst/>
          </a:prstGeom>
          <a:noFill/>
          <a:ln>
            <a:noFill/>
          </a:ln>
          <a:effectLst>
            <a:outerShdw blurRad="50800" dist="50800" sx="1000" sy="1000" algn="ctr" rotWithShape="0">
              <a:srgbClr val="F7923F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pt-PT" sz="2800" i="1" dirty="0" smtClean="0">
                <a:solidFill>
                  <a:srgbClr val="753805"/>
                </a:solidFill>
                <a:cs typeface="Arial" pitchFamily="34" charset="0"/>
              </a:rPr>
              <a:t>vs</a:t>
            </a:r>
            <a:r>
              <a:rPr lang="pt-PT" sz="1600" dirty="0" smtClean="0">
                <a:solidFill>
                  <a:srgbClr val="753805"/>
                </a:solidFill>
                <a:cs typeface="Arial" pitchFamily="34" charset="0"/>
              </a:rPr>
              <a:t>.</a:t>
            </a:r>
            <a:endParaRPr lang="pt-PT" sz="1600" dirty="0">
              <a:solidFill>
                <a:srgbClr val="753805"/>
              </a:solidFill>
              <a:cs typeface="Arial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4932040" y="404664"/>
            <a:ext cx="2016224" cy="792088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ffectLst>
            <a:outerShdw blurRad="50800" dist="50800" dir="5400000" sx="113000" sy="113000" algn="ctr" rotWithShape="0">
              <a:srgbClr val="F7923F">
                <a:alpha val="3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Princípio secundário</a:t>
            </a:r>
            <a:endParaRPr lang="pt-PT" sz="2000" dirty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7" name="Chaveta à esquerda 6"/>
          <p:cNvSpPr/>
          <p:nvPr/>
        </p:nvSpPr>
        <p:spPr>
          <a:xfrm rot="5400000">
            <a:off x="4319972" y="-423428"/>
            <a:ext cx="576064" cy="7416824"/>
          </a:xfrm>
          <a:prstGeom prst="leftBrace">
            <a:avLst/>
          </a:prstGeom>
          <a:ln>
            <a:solidFill>
              <a:srgbClr val="F7923F"/>
            </a:solidFill>
          </a:ln>
          <a:effectLst>
            <a:outerShdw blurRad="76200" dist="139700" dir="5400000" sx="106000" sy="106000" algn="ctr" rotWithShape="0">
              <a:schemeClr val="accent6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Rectângulo 7"/>
          <p:cNvSpPr/>
          <p:nvPr/>
        </p:nvSpPr>
        <p:spPr>
          <a:xfrm>
            <a:off x="2699792" y="2420888"/>
            <a:ext cx="3888432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dirty="0" smtClean="0">
                <a:solidFill>
                  <a:srgbClr val="753805"/>
                </a:solidFill>
                <a:cs typeface="Arial" pitchFamily="34" charset="0"/>
              </a:rPr>
              <a:t>Ausência de homeostase</a:t>
            </a:r>
          </a:p>
          <a:p>
            <a:pPr algn="ctr"/>
            <a:r>
              <a:rPr lang="pt-PT" sz="2000" dirty="0" smtClean="0">
                <a:solidFill>
                  <a:srgbClr val="753805"/>
                </a:solidFill>
                <a:cs typeface="Arial" pitchFamily="34" charset="0"/>
              </a:rPr>
              <a:t>O </a:t>
            </a:r>
            <a:r>
              <a:rPr lang="pt-PT" sz="2000" i="1" dirty="0" smtClean="0">
                <a:solidFill>
                  <a:srgbClr val="753805"/>
                </a:solidFill>
                <a:cs typeface="Arial" pitchFamily="34" charset="0"/>
              </a:rPr>
              <a:t>Id</a:t>
            </a:r>
            <a:r>
              <a:rPr lang="pt-PT" sz="2000" dirty="0" smtClean="0">
                <a:solidFill>
                  <a:srgbClr val="753805"/>
                </a:solidFill>
                <a:cs typeface="Arial" pitchFamily="34" charset="0"/>
              </a:rPr>
              <a:t> invade o</a:t>
            </a:r>
            <a:r>
              <a:rPr lang="pt-PT" sz="2000" i="1" dirty="0" smtClean="0">
                <a:solidFill>
                  <a:srgbClr val="753805"/>
                </a:solidFill>
                <a:cs typeface="Arial" pitchFamily="34" charset="0"/>
              </a:rPr>
              <a:t> Eu </a:t>
            </a:r>
            <a:r>
              <a:rPr lang="pt-PT" sz="2000" dirty="0" smtClean="0">
                <a:solidFill>
                  <a:srgbClr val="753805"/>
                </a:solidFill>
                <a:cs typeface="Arial" pitchFamily="34" charset="0"/>
              </a:rPr>
              <a:t>e destrói o </a:t>
            </a:r>
            <a:r>
              <a:rPr lang="pt-PT" sz="2000" i="1" dirty="0" smtClean="0">
                <a:solidFill>
                  <a:srgbClr val="753805"/>
                </a:solidFill>
                <a:cs typeface="Arial" pitchFamily="34" charset="0"/>
              </a:rPr>
              <a:t>Supereu</a:t>
            </a:r>
            <a:endParaRPr lang="pt-PT" sz="2000" i="1" dirty="0">
              <a:solidFill>
                <a:srgbClr val="753805"/>
              </a:solidFill>
              <a:cs typeface="Arial" pitchFamily="34" charset="0"/>
            </a:endParaRPr>
          </a:p>
        </p:txBody>
      </p:sp>
      <p:cxnSp>
        <p:nvCxnSpPr>
          <p:cNvPr id="9" name="Conexão recta 8"/>
          <p:cNvCxnSpPr/>
          <p:nvPr/>
        </p:nvCxnSpPr>
        <p:spPr>
          <a:xfrm>
            <a:off x="1187624" y="1484784"/>
            <a:ext cx="6912768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  <a:effectLst>
            <a:outerShdw blurRad="50800" dist="50800" dir="5400000" sx="114000" sy="114000" algn="ctr" rotWithShape="0">
              <a:srgbClr val="F7923F">
                <a:alpha val="37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xão recta unidireccional 9"/>
          <p:cNvCxnSpPr/>
          <p:nvPr/>
        </p:nvCxnSpPr>
        <p:spPr>
          <a:xfrm>
            <a:off x="4499992" y="1484784"/>
            <a:ext cx="0" cy="576064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  <a:effectLst>
            <a:outerShdw blurRad="50800" dist="76200" dir="5400000" sx="130000" sy="130000" algn="ctr" rotWithShape="0">
              <a:srgbClr val="F7923F">
                <a:alpha val="78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ângulo 12"/>
          <p:cNvSpPr/>
          <p:nvPr/>
        </p:nvSpPr>
        <p:spPr>
          <a:xfrm>
            <a:off x="1043608" y="3861048"/>
            <a:ext cx="4536504" cy="15121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sz="2000" dirty="0" smtClean="0">
                <a:solidFill>
                  <a:srgbClr val="753805"/>
                </a:solidFill>
                <a:cs typeface="Arial" pitchFamily="34" charset="0"/>
              </a:rPr>
              <a:t> Quebra na estrutura da personalidade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sz="2000" dirty="0" smtClean="0">
                <a:solidFill>
                  <a:srgbClr val="753805"/>
                </a:solidFill>
                <a:cs typeface="Arial" pitchFamily="34" charset="0"/>
              </a:rPr>
              <a:t>Clivagem (rutura)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sz="2000" dirty="0" smtClean="0">
                <a:solidFill>
                  <a:srgbClr val="753805"/>
                </a:solidFill>
                <a:cs typeface="Arial" pitchFamily="34" charset="0"/>
              </a:rPr>
              <a:t>Alienação</a:t>
            </a:r>
          </a:p>
        </p:txBody>
      </p:sp>
      <p:sp>
        <p:nvSpPr>
          <p:cNvPr id="14" name="Rectângulo 13"/>
          <p:cNvSpPr/>
          <p:nvPr/>
        </p:nvSpPr>
        <p:spPr>
          <a:xfrm>
            <a:off x="6444208" y="3645024"/>
            <a:ext cx="1800200" cy="1584176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pt-PT" sz="2000" b="1" dirty="0" smtClean="0">
                <a:solidFill>
                  <a:srgbClr val="C00000"/>
                </a:solidFill>
                <a:cs typeface="Arial" pitchFamily="34" charset="0"/>
              </a:rPr>
              <a:t>Perda da identidade</a:t>
            </a:r>
            <a:endParaRPr lang="pt-PT" sz="2000" b="1" dirty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15" name="Rectângulo 14"/>
          <p:cNvSpPr/>
          <p:nvPr/>
        </p:nvSpPr>
        <p:spPr>
          <a:xfrm>
            <a:off x="6732240" y="6425952"/>
            <a:ext cx="2232248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400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(Scharfetter, 2005)</a:t>
            </a:r>
            <a:endParaRPr lang="pt-PT" sz="1400" dirty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16" name="Rectângulo 15"/>
          <p:cNvSpPr/>
          <p:nvPr/>
        </p:nvSpPr>
        <p:spPr>
          <a:xfrm>
            <a:off x="6911752" y="980728"/>
            <a:ext cx="2232248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400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(Bergeret, 2000</a:t>
            </a:r>
            <a:r>
              <a:rPr lang="pt-PT" sz="1400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)</a:t>
            </a:r>
            <a:endParaRPr lang="pt-PT" sz="1400" b="1" dirty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18" name="Rectângulo 17"/>
          <p:cNvSpPr/>
          <p:nvPr/>
        </p:nvSpPr>
        <p:spPr>
          <a:xfrm>
            <a:off x="1835696" y="5733256"/>
            <a:ext cx="576064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rgbClr val="753805"/>
                </a:solidFill>
                <a:cs typeface="Arial" pitchFamily="34" charset="0"/>
              </a:rPr>
              <a:t>Sensação de se sentir um estranho em si mesmo</a:t>
            </a:r>
            <a:endParaRPr lang="pt-PT" sz="2000" b="1" dirty="0">
              <a:solidFill>
                <a:srgbClr val="753805"/>
              </a:solidFill>
              <a:cs typeface="Arial" pitchFamily="34" charset="0"/>
            </a:endParaRPr>
          </a:p>
        </p:txBody>
      </p:sp>
      <p:sp>
        <p:nvSpPr>
          <p:cNvPr id="19" name="Seta para baixo 18"/>
          <p:cNvSpPr/>
          <p:nvPr/>
        </p:nvSpPr>
        <p:spPr>
          <a:xfrm rot="16200000">
            <a:off x="5544108" y="4257092"/>
            <a:ext cx="432048" cy="504056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7923F"/>
            </a:solidFill>
          </a:ln>
          <a:effectLst>
            <a:outerShdw blurRad="50800" dist="76200" dir="20280000" sx="132000" sy="132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75380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2915816" y="1052736"/>
            <a:ext cx="2736304" cy="648072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pt-PT" b="1" dirty="0" smtClean="0">
                <a:solidFill>
                  <a:srgbClr val="C00000"/>
                </a:solidFill>
                <a:cs typeface="Arial" pitchFamily="34" charset="0"/>
              </a:rPr>
              <a:t>Manifestações</a:t>
            </a:r>
            <a:endParaRPr lang="pt-PT" b="1" dirty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3" name="Rectângulo arredondado 2"/>
          <p:cNvSpPr/>
          <p:nvPr/>
        </p:nvSpPr>
        <p:spPr>
          <a:xfrm>
            <a:off x="2555776" y="188640"/>
            <a:ext cx="3816424" cy="504056"/>
          </a:xfrm>
          <a:prstGeom prst="roundRect">
            <a:avLst/>
          </a:prstGeom>
          <a:noFill/>
          <a:ln>
            <a:solidFill>
              <a:srgbClr val="F7923F"/>
            </a:solidFill>
          </a:ln>
          <a:effectLst>
            <a:outerShdw blurRad="50800" dist="50800" dir="5400000" sx="104000" sy="104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i="1" dirty="0" smtClean="0">
                <a:solidFill>
                  <a:srgbClr val="753805"/>
                </a:solidFill>
                <a:cs typeface="Arial" pitchFamily="34" charset="0"/>
              </a:rPr>
              <a:t>Perturbações psicóticas</a:t>
            </a:r>
            <a:endParaRPr lang="pt-PT" sz="2000" b="1" i="1" dirty="0">
              <a:solidFill>
                <a:srgbClr val="753805"/>
              </a:solidFill>
              <a:cs typeface="Arial" pitchFamily="34" charset="0"/>
            </a:endParaRPr>
          </a:p>
        </p:txBody>
      </p:sp>
      <p:sp>
        <p:nvSpPr>
          <p:cNvPr id="7" name="Rectângulo 6"/>
          <p:cNvSpPr/>
          <p:nvPr/>
        </p:nvSpPr>
        <p:spPr>
          <a:xfrm flipH="1">
            <a:off x="2555776" y="2348880"/>
            <a:ext cx="4032448" cy="792088"/>
          </a:xfrm>
          <a:prstGeom prst="rect">
            <a:avLst/>
          </a:prstGeom>
          <a:solidFill>
            <a:srgbClr val="F7923F">
              <a:alpha val="34000"/>
            </a:srgbClr>
          </a:solidFill>
          <a:ln>
            <a:solidFill>
              <a:schemeClr val="accent6">
                <a:lumMod val="75000"/>
              </a:schemeClr>
            </a:solidFill>
          </a:ln>
          <a:effectLst>
            <a:outerShdw blurRad="50800" dist="50800" dir="5400000" sx="1000" sy="1000" algn="ctr" rotWithShape="0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pt-PT" sz="2000" b="1" dirty="0" smtClean="0">
                <a:solidFill>
                  <a:srgbClr val="753805"/>
                </a:solidFill>
                <a:cs typeface="Arial" pitchFamily="34" charset="0"/>
              </a:rPr>
              <a:t>Dois tipos de sintomas</a:t>
            </a:r>
          </a:p>
          <a:p>
            <a:pPr algn="ctr">
              <a:lnSpc>
                <a:spcPct val="150000"/>
              </a:lnSpc>
            </a:pPr>
            <a:r>
              <a:rPr lang="pt-PT" sz="1400" dirty="0" smtClean="0">
                <a:solidFill>
                  <a:srgbClr val="753805"/>
                </a:solidFill>
                <a:cs typeface="Arial" pitchFamily="34" charset="0"/>
              </a:rPr>
              <a:t>(Bergeret, 2000,p.16)</a:t>
            </a:r>
          </a:p>
        </p:txBody>
      </p:sp>
      <p:sp>
        <p:nvSpPr>
          <p:cNvPr id="9" name="Rectângulo arredondado 8"/>
          <p:cNvSpPr/>
          <p:nvPr/>
        </p:nvSpPr>
        <p:spPr>
          <a:xfrm>
            <a:off x="1043608" y="3573016"/>
            <a:ext cx="2232248" cy="576064"/>
          </a:xfrm>
          <a:prstGeom prst="roundRect">
            <a:avLst>
              <a:gd name="adj" fmla="val 0"/>
            </a:avLst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rgbClr val="753805"/>
                </a:solidFill>
                <a:cs typeface="Arial" pitchFamily="34" charset="0"/>
              </a:rPr>
              <a:t>Sintomas negativos</a:t>
            </a:r>
            <a:endParaRPr lang="pt-PT" sz="2000" b="1" dirty="0">
              <a:solidFill>
                <a:srgbClr val="753805"/>
              </a:solidFill>
              <a:cs typeface="Arial" pitchFamily="34" charset="0"/>
            </a:endParaRPr>
          </a:p>
        </p:txBody>
      </p:sp>
      <p:sp>
        <p:nvSpPr>
          <p:cNvPr id="14" name="Rectângulo 13"/>
          <p:cNvSpPr/>
          <p:nvPr/>
        </p:nvSpPr>
        <p:spPr>
          <a:xfrm>
            <a:off x="4283968" y="3645024"/>
            <a:ext cx="37396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dirty="0" smtClean="0">
                <a:solidFill>
                  <a:srgbClr val="753805"/>
                </a:solidFill>
                <a:cs typeface="Arial" pitchFamily="34" charset="0"/>
              </a:rPr>
              <a:t>Défices observados nos pacientes </a:t>
            </a:r>
          </a:p>
          <a:p>
            <a:r>
              <a:rPr lang="pt-PT" sz="1600" b="1" dirty="0" smtClean="0">
                <a:solidFill>
                  <a:srgbClr val="753805"/>
                </a:solidFill>
                <a:cs typeface="Arial" pitchFamily="34" charset="0"/>
              </a:rPr>
              <a:t> </a:t>
            </a:r>
            <a:endParaRPr lang="pt-PT" sz="1600" b="1" dirty="0">
              <a:solidFill>
                <a:srgbClr val="753805"/>
              </a:solidFill>
              <a:cs typeface="Arial" pitchFamily="34" charset="0"/>
            </a:endParaRPr>
          </a:p>
        </p:txBody>
      </p:sp>
      <p:sp>
        <p:nvSpPr>
          <p:cNvPr id="16" name="Rectângulo 15"/>
          <p:cNvSpPr/>
          <p:nvPr/>
        </p:nvSpPr>
        <p:spPr>
          <a:xfrm>
            <a:off x="683568" y="4941168"/>
            <a:ext cx="51845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000" dirty="0" smtClean="0">
                <a:solidFill>
                  <a:srgbClr val="753805"/>
                </a:solidFill>
                <a:cs typeface="Arial" pitchFamily="34" charset="0"/>
              </a:rPr>
              <a:t>Reações específicas do paciente perante a alteração da sua personalidade </a:t>
            </a:r>
          </a:p>
          <a:p>
            <a:pPr algn="ctr"/>
            <a:r>
              <a:rPr lang="pt-PT" sz="1600" b="1" dirty="0" smtClean="0">
                <a:solidFill>
                  <a:srgbClr val="753805"/>
                </a:solidFill>
                <a:cs typeface="Arial" pitchFamily="34" charset="0"/>
              </a:rPr>
              <a:t> </a:t>
            </a:r>
            <a:endParaRPr lang="pt-PT" sz="1600" b="1" dirty="0">
              <a:solidFill>
                <a:srgbClr val="753805"/>
              </a:solidFill>
              <a:cs typeface="Arial" pitchFamily="34" charset="0"/>
            </a:endParaRPr>
          </a:p>
        </p:txBody>
      </p:sp>
      <p:cxnSp>
        <p:nvCxnSpPr>
          <p:cNvPr id="13" name="Conexão recta unidireccional 12"/>
          <p:cNvCxnSpPr/>
          <p:nvPr/>
        </p:nvCxnSpPr>
        <p:spPr>
          <a:xfrm>
            <a:off x="3347864" y="3861048"/>
            <a:ext cx="648072" cy="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  <a:effectLst>
            <a:outerShdw blurRad="50800" dist="76200" dir="5400000" sx="130000" sy="130000" algn="ctr" rotWithShape="0">
              <a:srgbClr val="F7923F">
                <a:alpha val="78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ângulo arredondado 17"/>
          <p:cNvSpPr/>
          <p:nvPr/>
        </p:nvSpPr>
        <p:spPr>
          <a:xfrm>
            <a:off x="6587716" y="4869160"/>
            <a:ext cx="2232248" cy="576064"/>
          </a:xfrm>
          <a:prstGeom prst="roundRect">
            <a:avLst>
              <a:gd name="adj" fmla="val 0"/>
            </a:avLst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rgbClr val="753805"/>
                </a:solidFill>
                <a:cs typeface="Arial" pitchFamily="34" charset="0"/>
              </a:rPr>
              <a:t>Sintomas positivos</a:t>
            </a:r>
            <a:endParaRPr lang="pt-PT" sz="2000" b="1" dirty="0">
              <a:solidFill>
                <a:srgbClr val="753805"/>
              </a:solidFill>
              <a:cs typeface="Arial" pitchFamily="34" charset="0"/>
            </a:endParaRPr>
          </a:p>
        </p:txBody>
      </p:sp>
      <p:cxnSp>
        <p:nvCxnSpPr>
          <p:cNvPr id="20" name="Conexão recta unidireccional 19"/>
          <p:cNvCxnSpPr/>
          <p:nvPr/>
        </p:nvCxnSpPr>
        <p:spPr>
          <a:xfrm flipH="1">
            <a:off x="5940152" y="5157192"/>
            <a:ext cx="576064" cy="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  <a:effectLst>
            <a:outerShdw blurRad="50800" dist="76200" dir="5400000" sx="130000" sy="130000" algn="ctr" rotWithShape="0">
              <a:srgbClr val="F7923F">
                <a:alpha val="78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arredondado 3"/>
          <p:cNvSpPr/>
          <p:nvPr/>
        </p:nvSpPr>
        <p:spPr>
          <a:xfrm>
            <a:off x="539552" y="1412776"/>
            <a:ext cx="3240360" cy="432048"/>
          </a:xfrm>
          <a:prstGeom prst="roundRect">
            <a:avLst>
              <a:gd name="adj" fmla="val 0"/>
            </a:avLst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Sintomas negativos </a:t>
            </a:r>
            <a:r>
              <a:rPr lang="pt-PT" sz="2000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(défice)</a:t>
            </a:r>
            <a:r>
              <a:rPr lang="pt-PT" sz="2000" b="1" dirty="0" smtClean="0">
                <a:solidFill>
                  <a:srgbClr val="C00000"/>
                </a:solidFill>
                <a:cs typeface="Arial" pitchFamily="34" charset="0"/>
              </a:rPr>
              <a:t> </a:t>
            </a:r>
            <a:endParaRPr lang="pt-PT" sz="2000" b="1" dirty="0">
              <a:solidFill>
                <a:schemeClr val="accent3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6" name="Rectângulo 5"/>
          <p:cNvSpPr/>
          <p:nvPr/>
        </p:nvSpPr>
        <p:spPr>
          <a:xfrm>
            <a:off x="323528" y="1916832"/>
            <a:ext cx="6462464" cy="2126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673105"/>
                </a:solidFill>
                <a:cs typeface="Arial" pitchFamily="34" charset="0"/>
              </a:rPr>
              <a:t>Distanciamento afetivo;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673105"/>
                </a:solidFill>
                <a:cs typeface="Arial" pitchFamily="34" charset="0"/>
              </a:rPr>
              <a:t> Isolamento social;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673105"/>
                </a:solidFill>
                <a:cs typeface="Arial" pitchFamily="34" charset="0"/>
              </a:rPr>
              <a:t> Linguagem e pensamento empobrecidos (</a:t>
            </a:r>
            <a:r>
              <a:rPr lang="pt-PT" i="1" dirty="0" smtClean="0">
                <a:solidFill>
                  <a:srgbClr val="673105"/>
                </a:solidFill>
                <a:cs typeface="Arial" pitchFamily="34" charset="0"/>
              </a:rPr>
              <a:t>alogia</a:t>
            </a:r>
            <a:r>
              <a:rPr lang="pt-PT" dirty="0" smtClean="0">
                <a:solidFill>
                  <a:srgbClr val="673105"/>
                </a:solidFill>
                <a:cs typeface="Arial" pitchFamily="34" charset="0"/>
              </a:rPr>
              <a:t>);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673105"/>
                </a:solidFill>
                <a:cs typeface="Arial" pitchFamily="34" charset="0"/>
              </a:rPr>
              <a:t> Falta de vontade para a realização de tarefas (</a:t>
            </a:r>
            <a:r>
              <a:rPr lang="pt-PT" i="1" dirty="0" smtClean="0">
                <a:solidFill>
                  <a:srgbClr val="673105"/>
                </a:solidFill>
                <a:cs typeface="Arial" pitchFamily="34" charset="0"/>
              </a:rPr>
              <a:t>avolia</a:t>
            </a:r>
            <a:r>
              <a:rPr lang="pt-PT" dirty="0" smtClean="0">
                <a:solidFill>
                  <a:srgbClr val="673105"/>
                </a:solidFill>
                <a:cs typeface="Arial" pitchFamily="34" charset="0"/>
              </a:rPr>
              <a:t>)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673105"/>
                </a:solidFill>
                <a:cs typeface="Arial" pitchFamily="34" charset="0"/>
              </a:rPr>
              <a:t> Negligência no autocuidado e higiene</a:t>
            </a:r>
            <a:r>
              <a:rPr lang="pt-PT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pt-PT" sz="1600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ângulo 7"/>
          <p:cNvSpPr/>
          <p:nvPr/>
        </p:nvSpPr>
        <p:spPr>
          <a:xfrm>
            <a:off x="683568" y="5013176"/>
            <a:ext cx="153728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753805"/>
                </a:solidFill>
                <a:cs typeface="Arial" pitchFamily="34" charset="0"/>
              </a:rPr>
              <a:t>Delírios;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753805"/>
                </a:solidFill>
                <a:cs typeface="Arial" pitchFamily="34" charset="0"/>
              </a:rPr>
              <a:t>Alucinações.</a:t>
            </a:r>
            <a:endParaRPr lang="pt-PT" dirty="0">
              <a:solidFill>
                <a:srgbClr val="753805"/>
              </a:solidFill>
              <a:cs typeface="Arial" pitchFamily="34" charset="0"/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6335688" y="6425952"/>
            <a:ext cx="2808312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100" dirty="0" smtClean="0">
                <a:solidFill>
                  <a:srgbClr val="673105"/>
                </a:solidFill>
                <a:latin typeface="Arial" pitchFamily="34" charset="0"/>
                <a:cs typeface="Arial" pitchFamily="34" charset="0"/>
              </a:rPr>
              <a:t>(Dalgalarrondo, 2008; Ruiloba, 2011)</a:t>
            </a:r>
            <a:endParaRPr lang="pt-PT" sz="1100" dirty="0">
              <a:solidFill>
                <a:srgbClr val="67310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ângulo arredondado 9"/>
          <p:cNvSpPr/>
          <p:nvPr/>
        </p:nvSpPr>
        <p:spPr>
          <a:xfrm>
            <a:off x="2627784" y="404664"/>
            <a:ext cx="3816424" cy="504056"/>
          </a:xfrm>
          <a:prstGeom prst="roundRect">
            <a:avLst/>
          </a:prstGeom>
          <a:noFill/>
          <a:ln>
            <a:solidFill>
              <a:srgbClr val="F7923F"/>
            </a:solidFill>
          </a:ln>
          <a:effectLst>
            <a:outerShdw blurRad="50800" dist="50800" dir="5400000" sx="104000" sy="104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i="1" dirty="0" smtClean="0">
                <a:solidFill>
                  <a:srgbClr val="753805"/>
                </a:solidFill>
                <a:cs typeface="Arial" pitchFamily="34" charset="0"/>
              </a:rPr>
              <a:t>Perturbações psicóticas</a:t>
            </a:r>
            <a:endParaRPr lang="pt-PT" sz="2000" b="1" i="1" dirty="0">
              <a:solidFill>
                <a:srgbClr val="753805"/>
              </a:solidFill>
              <a:cs typeface="Arial" pitchFamily="34" charset="0"/>
            </a:endParaRPr>
          </a:p>
        </p:txBody>
      </p:sp>
      <p:sp>
        <p:nvSpPr>
          <p:cNvPr id="11" name="Rectângulo arredondado 10"/>
          <p:cNvSpPr/>
          <p:nvPr/>
        </p:nvSpPr>
        <p:spPr>
          <a:xfrm>
            <a:off x="539552" y="4365104"/>
            <a:ext cx="3240360" cy="432048"/>
          </a:xfrm>
          <a:prstGeom prst="roundRect">
            <a:avLst>
              <a:gd name="adj" fmla="val 0"/>
            </a:avLst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Sintomas positivos</a:t>
            </a:r>
            <a:endParaRPr lang="pt-PT" sz="2000" b="1" dirty="0">
              <a:solidFill>
                <a:schemeClr val="accent6">
                  <a:lumMod val="75000"/>
                </a:schemeClr>
              </a:solidFill>
              <a:cs typeface="Arial" pitchFamily="34" charset="0"/>
            </a:endParaRPr>
          </a:p>
        </p:txBody>
      </p:sp>
      <p:pic>
        <p:nvPicPr>
          <p:cNvPr id="8196" name="Picture 4" descr="http://sol.sapo.pt/photos/chinezinha/images/164811/original.aspx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517123">
            <a:off x="5978464" y="1867497"/>
            <a:ext cx="2494572" cy="35823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arredondado 3"/>
          <p:cNvSpPr/>
          <p:nvPr/>
        </p:nvSpPr>
        <p:spPr>
          <a:xfrm>
            <a:off x="1691680" y="3501008"/>
            <a:ext cx="6048672" cy="2592288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t-PT" sz="2000" b="1" i="1" dirty="0" smtClean="0">
                <a:solidFill>
                  <a:schemeClr val="accent6">
                    <a:lumMod val="50000"/>
                  </a:schemeClr>
                </a:solidFill>
              </a:rPr>
              <a:t> perturbações da comunicação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t-PT" sz="2000" b="1" i="1" dirty="0" smtClean="0">
                <a:solidFill>
                  <a:schemeClr val="accent6">
                    <a:lumMod val="50000"/>
                  </a:schemeClr>
                </a:solidFill>
              </a:rPr>
              <a:t> ausência de consciência do estado patológico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t-PT" sz="2000" b="1" i="1" dirty="0" smtClean="0">
                <a:solidFill>
                  <a:schemeClr val="accent6">
                    <a:lumMod val="50000"/>
                  </a:schemeClr>
                </a:solidFill>
              </a:rPr>
              <a:t> perturbação da perceção da realidade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t-PT" sz="2000" b="1" i="1" dirty="0" smtClean="0">
                <a:solidFill>
                  <a:schemeClr val="accent6">
                    <a:lumMod val="50000"/>
                  </a:schemeClr>
                </a:solidFill>
              </a:rPr>
              <a:t> perturbações cognitivas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t-PT" sz="2000" b="1" i="1" dirty="0" smtClean="0">
                <a:solidFill>
                  <a:schemeClr val="accent6">
                    <a:lumMod val="50000"/>
                  </a:schemeClr>
                </a:solidFill>
              </a:rPr>
              <a:t> dificuldades de adaptação social</a:t>
            </a:r>
            <a:endParaRPr lang="pt-PT" sz="2000" b="1" i="1" dirty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395536" y="1196752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 smtClean="0">
                <a:solidFill>
                  <a:schemeClr val="accent6">
                    <a:lumMod val="50000"/>
                  </a:schemeClr>
                </a:solidFill>
              </a:rPr>
              <a:t>Para </a:t>
            </a:r>
            <a:r>
              <a:rPr lang="pt-PT" b="1" dirty="0" smtClean="0">
                <a:solidFill>
                  <a:schemeClr val="accent6">
                    <a:lumMod val="50000"/>
                  </a:schemeClr>
                </a:solidFill>
              </a:rPr>
              <a:t>Braconnier (2007,p. 180</a:t>
            </a:r>
            <a:r>
              <a:rPr lang="pt-PT" dirty="0" smtClean="0">
                <a:solidFill>
                  <a:schemeClr val="accent6">
                    <a:lumMod val="50000"/>
                  </a:schemeClr>
                </a:solidFill>
              </a:rPr>
              <a:t>) as conceções comuns de psicose englobam diferentes aspetos de distintos domínios da vida da pessoa como:</a:t>
            </a:r>
          </a:p>
        </p:txBody>
      </p:sp>
      <p:sp>
        <p:nvSpPr>
          <p:cNvPr id="6" name="Seta para baixo 5"/>
          <p:cNvSpPr/>
          <p:nvPr/>
        </p:nvSpPr>
        <p:spPr>
          <a:xfrm rot="2675724" flipH="1">
            <a:off x="6624274" y="1714048"/>
            <a:ext cx="399333" cy="881823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7923F"/>
            </a:solidFill>
          </a:ln>
          <a:effectLst>
            <a:outerShdw blurRad="50800" dist="76200" dir="20280000" sx="132000" sy="132000" algn="ctr" rotWithShape="0">
              <a:schemeClr val="accent6">
                <a:lumMod val="60000"/>
                <a:lumOff val="40000"/>
                <a:alpha val="7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753805"/>
              </a:solidFill>
            </a:endParaRPr>
          </a:p>
        </p:txBody>
      </p:sp>
      <p:sp>
        <p:nvSpPr>
          <p:cNvPr id="7" name="Chaveta à esquerda 6"/>
          <p:cNvSpPr/>
          <p:nvPr/>
        </p:nvSpPr>
        <p:spPr>
          <a:xfrm rot="5400000">
            <a:off x="4355976" y="-531440"/>
            <a:ext cx="216024" cy="7128792"/>
          </a:xfrm>
          <a:prstGeom prst="leftBrace">
            <a:avLst/>
          </a:prstGeom>
          <a:ln>
            <a:solidFill>
              <a:srgbClr val="F7923F"/>
            </a:solidFill>
          </a:ln>
          <a:effectLst>
            <a:outerShdw blurRad="76200" dist="139700" dir="5400000" sx="106000" sy="106000" algn="ctr" rotWithShape="0">
              <a:schemeClr val="accent6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Rectângulo arredondado 7"/>
          <p:cNvSpPr/>
          <p:nvPr/>
        </p:nvSpPr>
        <p:spPr>
          <a:xfrm>
            <a:off x="2627784" y="332656"/>
            <a:ext cx="3816424" cy="504056"/>
          </a:xfrm>
          <a:prstGeom prst="roundRect">
            <a:avLst/>
          </a:prstGeom>
          <a:noFill/>
          <a:ln>
            <a:solidFill>
              <a:srgbClr val="F7923F"/>
            </a:solidFill>
          </a:ln>
          <a:effectLst>
            <a:outerShdw blurRad="50800" dist="50800" dir="5400000" sx="104000" sy="104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i="1" dirty="0" smtClean="0">
                <a:solidFill>
                  <a:srgbClr val="753805"/>
                </a:solidFill>
                <a:cs typeface="Arial" pitchFamily="34" charset="0"/>
              </a:rPr>
              <a:t>Perturbações psicóticas</a:t>
            </a:r>
            <a:endParaRPr lang="pt-PT" sz="2000" b="1" i="1" dirty="0">
              <a:solidFill>
                <a:srgbClr val="753805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arredondado 3"/>
          <p:cNvSpPr/>
          <p:nvPr/>
        </p:nvSpPr>
        <p:spPr>
          <a:xfrm>
            <a:off x="179512" y="836712"/>
            <a:ext cx="8712968" cy="504056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pt-PT" sz="20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pt-PT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pt-PT" sz="1600" dirty="0" smtClean="0">
                <a:solidFill>
                  <a:schemeClr val="accent6">
                    <a:lumMod val="50000"/>
                  </a:schemeClr>
                </a:solidFill>
              </a:rPr>
              <a:t>Segundo Dalgalarrondo (2008) os </a:t>
            </a:r>
            <a:r>
              <a:rPr lang="pt-PT" sz="1600" b="1" dirty="0" smtClean="0">
                <a:solidFill>
                  <a:schemeClr val="accent6">
                    <a:lumMod val="50000"/>
                  </a:schemeClr>
                </a:solidFill>
              </a:rPr>
              <a:t>sintomas psicóticos mais típicos</a:t>
            </a:r>
            <a:r>
              <a:rPr lang="pt-PT" sz="1600" dirty="0" smtClean="0">
                <a:solidFill>
                  <a:schemeClr val="accent6">
                    <a:lumMod val="50000"/>
                  </a:schemeClr>
                </a:solidFill>
              </a:rPr>
              <a:t> são</a:t>
            </a:r>
            <a:r>
              <a:rPr lang="pt-PT" sz="1600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  <a:endParaRPr lang="pt-PT" sz="20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pt-PT" sz="20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pt-PT" sz="2000" dirty="0" smtClean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2627784" y="1268760"/>
            <a:ext cx="5688632" cy="16767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chemeClr val="accent6">
                    <a:lumMod val="50000"/>
                  </a:schemeClr>
                </a:solidFill>
              </a:rPr>
              <a:t> comportamento bizarro (fala e sorrisos imotivados)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chemeClr val="accent6">
                    <a:lumMod val="50000"/>
                  </a:schemeClr>
                </a:solidFill>
              </a:rPr>
              <a:t>pensamento desorganizado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chemeClr val="accent6">
                    <a:lumMod val="50000"/>
                  </a:schemeClr>
                </a:solidFill>
              </a:rPr>
              <a:t>alucinações e delírios  </a:t>
            </a:r>
          </a:p>
        </p:txBody>
      </p:sp>
      <p:sp>
        <p:nvSpPr>
          <p:cNvPr id="6" name="Rectângulo 5"/>
          <p:cNvSpPr/>
          <p:nvPr/>
        </p:nvSpPr>
        <p:spPr>
          <a:xfrm>
            <a:off x="323528" y="3068960"/>
            <a:ext cx="8461448" cy="707886"/>
          </a:xfrm>
          <a:prstGeom prst="rect">
            <a:avLst/>
          </a:prstGeom>
          <a:ln w="25400">
            <a:solidFill>
              <a:srgbClr val="F7923F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t-PT" sz="2000" b="1" dirty="0" smtClean="0">
                <a:solidFill>
                  <a:schemeClr val="accent6">
                    <a:lumMod val="50000"/>
                  </a:schemeClr>
                </a:solidFill>
              </a:rPr>
              <a:t>Num transtorno psicótico predomina a desorganização mental e comportamental</a:t>
            </a:r>
          </a:p>
        </p:txBody>
      </p:sp>
      <p:sp>
        <p:nvSpPr>
          <p:cNvPr id="8" name="Seta para baixo 7"/>
          <p:cNvSpPr/>
          <p:nvPr/>
        </p:nvSpPr>
        <p:spPr>
          <a:xfrm>
            <a:off x="2051720" y="1556792"/>
            <a:ext cx="432048" cy="1152128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7923F"/>
            </a:solidFill>
          </a:ln>
          <a:effectLst>
            <a:outerShdw blurRad="50800" dist="76200" dir="20280000" sx="132000" sy="132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753805"/>
              </a:solidFill>
            </a:endParaRPr>
          </a:p>
        </p:txBody>
      </p:sp>
      <p:sp>
        <p:nvSpPr>
          <p:cNvPr id="12" name="Rectângulo arredondado 11"/>
          <p:cNvSpPr/>
          <p:nvPr/>
        </p:nvSpPr>
        <p:spPr>
          <a:xfrm>
            <a:off x="2627784" y="188640"/>
            <a:ext cx="3816424" cy="504056"/>
          </a:xfrm>
          <a:prstGeom prst="roundRect">
            <a:avLst/>
          </a:prstGeom>
          <a:noFill/>
          <a:ln>
            <a:solidFill>
              <a:srgbClr val="F7923F"/>
            </a:solidFill>
          </a:ln>
          <a:effectLst>
            <a:outerShdw blurRad="50800" dist="50800" dir="5400000" sx="104000" sy="104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i="1" dirty="0" smtClean="0">
                <a:solidFill>
                  <a:srgbClr val="753805"/>
                </a:solidFill>
                <a:cs typeface="Arial" pitchFamily="34" charset="0"/>
              </a:rPr>
              <a:t>Perturbações psicóticas</a:t>
            </a:r>
            <a:endParaRPr lang="pt-PT" sz="2000" b="1" i="1" dirty="0">
              <a:solidFill>
                <a:srgbClr val="753805"/>
              </a:solidFill>
              <a:cs typeface="Arial" pitchFamily="34" charset="0"/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863080" y="4437112"/>
            <a:ext cx="8280920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753805"/>
                </a:solidFill>
              </a:rPr>
              <a:t> </a:t>
            </a:r>
            <a:r>
              <a:rPr lang="pt-PT" b="1" dirty="0" smtClean="0">
                <a:solidFill>
                  <a:srgbClr val="753805"/>
                </a:solidFill>
              </a:rPr>
              <a:t>A negação da realidade surge como primeira defesa manifestando-se, essencialmente, nas ideias delirantes</a:t>
            </a:r>
          </a:p>
        </p:txBody>
      </p:sp>
      <p:sp>
        <p:nvSpPr>
          <p:cNvPr id="9" name="Rectângulo 8"/>
          <p:cNvSpPr/>
          <p:nvPr/>
        </p:nvSpPr>
        <p:spPr>
          <a:xfrm>
            <a:off x="935088" y="5301208"/>
            <a:ext cx="8136904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753805"/>
                </a:solidFill>
              </a:rPr>
              <a:t>O curso dos sintomas agrava o quadro clínico, destacando-se </a:t>
            </a:r>
            <a:r>
              <a:rPr lang="pt-PT" b="1" dirty="0" smtClean="0">
                <a:solidFill>
                  <a:srgbClr val="753805"/>
                </a:solidFill>
              </a:rPr>
              <a:t>o isolamento social e a recusa alimenta</a:t>
            </a:r>
            <a:r>
              <a:rPr lang="pt-PT" dirty="0" smtClean="0">
                <a:solidFill>
                  <a:srgbClr val="753805"/>
                </a:solidFill>
              </a:rPr>
              <a:t>r como principais </a:t>
            </a:r>
            <a:r>
              <a:rPr lang="pt-PT" dirty="0" smtClean="0">
                <a:solidFill>
                  <a:srgbClr val="753805"/>
                </a:solidFill>
              </a:rPr>
              <a:t>sinais</a:t>
            </a:r>
            <a:endParaRPr lang="pt-PT" dirty="0" smtClean="0">
              <a:solidFill>
                <a:srgbClr val="753805"/>
              </a:solidFill>
            </a:endParaRPr>
          </a:p>
        </p:txBody>
      </p:sp>
      <p:sp>
        <p:nvSpPr>
          <p:cNvPr id="10" name="Rectângulo 9"/>
          <p:cNvSpPr/>
          <p:nvPr/>
        </p:nvSpPr>
        <p:spPr>
          <a:xfrm>
            <a:off x="791072" y="6165304"/>
            <a:ext cx="8136904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753805"/>
                </a:solidFill>
              </a:rPr>
              <a:t>Se a abordagem não for imediata o prognóstico poderá ser menos favorável </a:t>
            </a:r>
          </a:p>
        </p:txBody>
      </p:sp>
      <p:sp>
        <p:nvSpPr>
          <p:cNvPr id="13" name="Rectângulo 12"/>
          <p:cNvSpPr/>
          <p:nvPr/>
        </p:nvSpPr>
        <p:spPr>
          <a:xfrm>
            <a:off x="251520" y="3933056"/>
            <a:ext cx="266070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dirty="0" smtClean="0">
                <a:solidFill>
                  <a:schemeClr val="accent6">
                    <a:lumMod val="50000"/>
                  </a:schemeClr>
                </a:solidFill>
              </a:rPr>
              <a:t> Para Ruiloba (2011</a:t>
            </a:r>
            <a:r>
              <a:rPr lang="pt-PT" dirty="0" smtClean="0">
                <a:solidFill>
                  <a:schemeClr val="accent6">
                    <a:lumMod val="50000"/>
                  </a:schemeClr>
                </a:solidFill>
              </a:rPr>
              <a:t>):  </a:t>
            </a:r>
            <a:endParaRPr lang="pt-PT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arredondado 1"/>
          <p:cNvSpPr/>
          <p:nvPr/>
        </p:nvSpPr>
        <p:spPr>
          <a:xfrm>
            <a:off x="2627784" y="404664"/>
            <a:ext cx="3816424" cy="504056"/>
          </a:xfrm>
          <a:prstGeom prst="roundRect">
            <a:avLst/>
          </a:prstGeom>
          <a:noFill/>
          <a:ln>
            <a:solidFill>
              <a:srgbClr val="F7923F"/>
            </a:solidFill>
          </a:ln>
          <a:effectLst>
            <a:outerShdw blurRad="50800" dist="50800" dir="5400000" sx="104000" sy="104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i="1" dirty="0" smtClean="0">
                <a:solidFill>
                  <a:srgbClr val="753805"/>
                </a:solidFill>
                <a:cs typeface="Arial" pitchFamily="34" charset="0"/>
              </a:rPr>
              <a:t>Psicose</a:t>
            </a:r>
            <a:endParaRPr lang="pt-PT" sz="2000" b="1" i="1" dirty="0">
              <a:solidFill>
                <a:srgbClr val="753805"/>
              </a:solidFill>
              <a:cs typeface="Arial" pitchFamily="34" charset="0"/>
            </a:endParaRPr>
          </a:p>
        </p:txBody>
      </p:sp>
      <p:sp>
        <p:nvSpPr>
          <p:cNvPr id="3" name="Rectângulo arredondado 2"/>
          <p:cNvSpPr/>
          <p:nvPr/>
        </p:nvSpPr>
        <p:spPr>
          <a:xfrm>
            <a:off x="323528" y="1628800"/>
            <a:ext cx="8064896" cy="648072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De acordo com Braconnier (2007,p.180) podem ser classificadas com base em duas dimensões</a:t>
            </a:r>
            <a:r>
              <a:rPr lang="pt-PT" sz="2000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:</a:t>
            </a:r>
            <a:endParaRPr lang="pt-PT" sz="2000" b="1" dirty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5" name="Rectângulo arredondado 4"/>
          <p:cNvSpPr/>
          <p:nvPr/>
        </p:nvSpPr>
        <p:spPr>
          <a:xfrm>
            <a:off x="1115616" y="2780928"/>
            <a:ext cx="3240360" cy="432048"/>
          </a:xfrm>
          <a:prstGeom prst="roundRect">
            <a:avLst>
              <a:gd name="adj" fmla="val 0"/>
            </a:avLst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Evolução</a:t>
            </a:r>
            <a:endParaRPr lang="pt-PT" sz="2000" b="1" dirty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</p:txBody>
      </p:sp>
      <p:cxnSp>
        <p:nvCxnSpPr>
          <p:cNvPr id="6" name="Conexão em ângulos rectos 5"/>
          <p:cNvCxnSpPr/>
          <p:nvPr/>
        </p:nvCxnSpPr>
        <p:spPr>
          <a:xfrm>
            <a:off x="3851920" y="2708920"/>
            <a:ext cx="1296144" cy="360040"/>
          </a:xfrm>
          <a:prstGeom prst="bentConnector3">
            <a:avLst>
              <a:gd name="adj1" fmla="val 50000"/>
            </a:avLst>
          </a:prstGeom>
          <a:ln w="38100">
            <a:solidFill>
              <a:srgbClr val="F7923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ângulo 6"/>
          <p:cNvSpPr/>
          <p:nvPr/>
        </p:nvSpPr>
        <p:spPr>
          <a:xfrm>
            <a:off x="5364088" y="2636912"/>
            <a:ext cx="112158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753805"/>
                </a:solidFill>
                <a:cs typeface="Arial" pitchFamily="34" charset="0"/>
              </a:rPr>
              <a:t>Aguda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753805"/>
                </a:solidFill>
                <a:cs typeface="Arial" pitchFamily="34" charset="0"/>
              </a:rPr>
              <a:t> Crónica</a:t>
            </a:r>
            <a:endParaRPr lang="pt-PT" dirty="0">
              <a:solidFill>
                <a:srgbClr val="753805"/>
              </a:solidFill>
              <a:cs typeface="Arial" pitchFamily="34" charset="0"/>
            </a:endParaRPr>
          </a:p>
        </p:txBody>
      </p:sp>
      <p:sp>
        <p:nvSpPr>
          <p:cNvPr id="8" name="Rectângulo arredondado 7"/>
          <p:cNvSpPr/>
          <p:nvPr/>
        </p:nvSpPr>
        <p:spPr>
          <a:xfrm>
            <a:off x="1115616" y="4293096"/>
            <a:ext cx="3240360" cy="432048"/>
          </a:xfrm>
          <a:prstGeom prst="roundRect">
            <a:avLst>
              <a:gd name="adj" fmla="val 0"/>
            </a:avLst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Etiologia</a:t>
            </a:r>
            <a:endParaRPr lang="pt-PT" sz="2000" b="1" dirty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</p:txBody>
      </p:sp>
      <p:cxnSp>
        <p:nvCxnSpPr>
          <p:cNvPr id="9" name="Conexão em ângulos rectos 8"/>
          <p:cNvCxnSpPr/>
          <p:nvPr/>
        </p:nvCxnSpPr>
        <p:spPr>
          <a:xfrm>
            <a:off x="3851920" y="4221088"/>
            <a:ext cx="1296144" cy="360040"/>
          </a:xfrm>
          <a:prstGeom prst="bentConnector3">
            <a:avLst>
              <a:gd name="adj1" fmla="val 50000"/>
            </a:avLst>
          </a:prstGeom>
          <a:ln w="38100">
            <a:solidFill>
              <a:srgbClr val="F7923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ângulo 10"/>
          <p:cNvSpPr/>
          <p:nvPr/>
        </p:nvSpPr>
        <p:spPr>
          <a:xfrm>
            <a:off x="5364088" y="4293096"/>
            <a:ext cx="1995483" cy="21698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 smtClean="0">
                <a:solidFill>
                  <a:srgbClr val="753805"/>
                </a:solidFill>
                <a:cs typeface="Arial" pitchFamily="34" charset="0"/>
              </a:rPr>
              <a:t>Diferente natureza: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753805"/>
                </a:solidFill>
                <a:cs typeface="Arial" pitchFamily="34" charset="0"/>
              </a:rPr>
              <a:t>Orgânica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753805"/>
                </a:solidFill>
                <a:cs typeface="Arial" pitchFamily="34" charset="0"/>
              </a:rPr>
              <a:t>Tóxica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753805"/>
                </a:solidFill>
                <a:cs typeface="Arial" pitchFamily="34" charset="0"/>
              </a:rPr>
              <a:t>Afetiva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753805"/>
                </a:solidFill>
                <a:cs typeface="Arial" pitchFamily="34" charset="0"/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arredondado 3"/>
          <p:cNvSpPr/>
          <p:nvPr/>
        </p:nvSpPr>
        <p:spPr>
          <a:xfrm>
            <a:off x="467544" y="620688"/>
            <a:ext cx="8424936" cy="1368152"/>
          </a:xfrm>
          <a:prstGeom prst="roundRect">
            <a:avLst>
              <a:gd name="adj" fmla="val 0"/>
            </a:avLst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pt-PT" sz="2000" dirty="0" smtClean="0">
                <a:solidFill>
                  <a:srgbClr val="753805"/>
                </a:solidFill>
              </a:rPr>
              <a:t>Embora as perturbações psicóticas apresentem características comuns elas encontram-se </a:t>
            </a:r>
            <a:r>
              <a:rPr lang="pt-PT" sz="2000" b="1" dirty="0" smtClean="0">
                <a:solidFill>
                  <a:srgbClr val="753805"/>
                </a:solidFill>
              </a:rPr>
              <a:t>classificadas em várias categorias diferindo no curso, duração e etiologia</a:t>
            </a:r>
            <a:endParaRPr lang="pt-PT" sz="2000" b="1" dirty="0">
              <a:solidFill>
                <a:srgbClr val="753805"/>
              </a:solidFill>
            </a:endParaRPr>
          </a:p>
        </p:txBody>
      </p:sp>
      <p:cxnSp>
        <p:nvCxnSpPr>
          <p:cNvPr id="6" name="Conexão em ângulos rectos 5"/>
          <p:cNvCxnSpPr/>
          <p:nvPr/>
        </p:nvCxnSpPr>
        <p:spPr>
          <a:xfrm rot="16200000" flipH="1">
            <a:off x="1295636" y="2240868"/>
            <a:ext cx="2016224" cy="504056"/>
          </a:xfrm>
          <a:prstGeom prst="bentConnector3">
            <a:avLst>
              <a:gd name="adj1" fmla="val 53286"/>
            </a:avLst>
          </a:prstGeom>
          <a:ln w="38100">
            <a:solidFill>
              <a:srgbClr val="F7923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ângulo arredondado 8"/>
          <p:cNvSpPr/>
          <p:nvPr/>
        </p:nvSpPr>
        <p:spPr>
          <a:xfrm>
            <a:off x="1259632" y="3861048"/>
            <a:ext cx="2160240" cy="432048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i="1" dirty="0" smtClean="0">
                <a:solidFill>
                  <a:srgbClr val="753805"/>
                </a:solidFill>
                <a:cs typeface="Arial" pitchFamily="34" charset="0"/>
              </a:rPr>
              <a:t>DSM-IV</a:t>
            </a:r>
            <a:endParaRPr lang="pt-PT" sz="2000" b="1" i="1" dirty="0">
              <a:solidFill>
                <a:srgbClr val="753805"/>
              </a:solidFill>
              <a:cs typeface="Arial" pitchFamily="34" charset="0"/>
            </a:endParaRPr>
          </a:p>
        </p:txBody>
      </p:sp>
      <p:sp>
        <p:nvSpPr>
          <p:cNvPr id="11" name="Rectângulo arredondado 10"/>
          <p:cNvSpPr/>
          <p:nvPr/>
        </p:nvSpPr>
        <p:spPr>
          <a:xfrm>
            <a:off x="1259632" y="4653136"/>
            <a:ext cx="2160240" cy="432048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i="1" dirty="0" smtClean="0">
                <a:solidFill>
                  <a:srgbClr val="753805"/>
                </a:solidFill>
                <a:cs typeface="Arial" pitchFamily="34" charset="0"/>
              </a:rPr>
              <a:t>ICD-10</a:t>
            </a:r>
            <a:endParaRPr lang="pt-PT" sz="2000" b="1" i="1" dirty="0">
              <a:solidFill>
                <a:srgbClr val="753805"/>
              </a:solidFill>
              <a:cs typeface="Arial" pitchFamily="34" charset="0"/>
            </a:endParaRPr>
          </a:p>
        </p:txBody>
      </p:sp>
      <p:cxnSp>
        <p:nvCxnSpPr>
          <p:cNvPr id="13" name="Conexão recta 12"/>
          <p:cNvCxnSpPr/>
          <p:nvPr/>
        </p:nvCxnSpPr>
        <p:spPr>
          <a:xfrm>
            <a:off x="2051720" y="1484784"/>
            <a:ext cx="1440160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  <a:effectLst>
            <a:outerShdw blurRad="50800" dist="50800" dir="5400000" sx="114000" sy="114000" algn="ctr" rotWithShape="0">
              <a:srgbClr val="F7923F">
                <a:alpha val="37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ângulo 17"/>
          <p:cNvSpPr/>
          <p:nvPr/>
        </p:nvSpPr>
        <p:spPr>
          <a:xfrm>
            <a:off x="4139952" y="3356992"/>
            <a:ext cx="47880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753805"/>
                </a:solidFill>
              </a:rPr>
              <a:t>Caraterísticas nosológicas que auxiliam a identificar sinais e sintomas</a:t>
            </a:r>
          </a:p>
          <a:p>
            <a:pPr>
              <a:lnSpc>
                <a:spcPct val="150000"/>
              </a:lnSpc>
            </a:pPr>
            <a:endParaRPr lang="pt-PT" dirty="0" smtClean="0">
              <a:solidFill>
                <a:srgbClr val="753805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753805"/>
                </a:solidFill>
              </a:rPr>
              <a:t>Orientação para o diagnóstico diferencial </a:t>
            </a:r>
          </a:p>
          <a:p>
            <a:pPr>
              <a:lnSpc>
                <a:spcPct val="150000"/>
              </a:lnSpc>
            </a:pPr>
            <a:endParaRPr lang="pt-PT" dirty="0" smtClean="0">
              <a:solidFill>
                <a:srgbClr val="753805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753805"/>
                </a:solidFill>
              </a:rPr>
              <a:t>Auxílio na escolha de tratamento</a:t>
            </a:r>
            <a:endParaRPr lang="pt-PT" dirty="0">
              <a:solidFill>
                <a:srgbClr val="753805"/>
              </a:solidFill>
            </a:endParaRPr>
          </a:p>
        </p:txBody>
      </p:sp>
      <p:sp>
        <p:nvSpPr>
          <p:cNvPr id="19" name="Chaveta à esquerda 18"/>
          <p:cNvSpPr/>
          <p:nvPr/>
        </p:nvSpPr>
        <p:spPr>
          <a:xfrm>
            <a:off x="3635896" y="2996952"/>
            <a:ext cx="432048" cy="3168352"/>
          </a:xfrm>
          <a:prstGeom prst="leftBrace">
            <a:avLst/>
          </a:prstGeom>
          <a:ln>
            <a:solidFill>
              <a:srgbClr val="F7923F"/>
            </a:solidFill>
          </a:ln>
          <a:effectLst>
            <a:outerShdw blurRad="76200" dist="139700" dir="5400000" sx="106000" sy="106000" algn="ctr" rotWithShape="0">
              <a:schemeClr val="accent6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ângulo arredondado 4"/>
          <p:cNvSpPr/>
          <p:nvPr/>
        </p:nvSpPr>
        <p:spPr>
          <a:xfrm>
            <a:off x="2627784" y="476672"/>
            <a:ext cx="3240360" cy="504056"/>
          </a:xfrm>
          <a:prstGeom prst="roundRect">
            <a:avLst/>
          </a:prstGeom>
          <a:noFill/>
          <a:ln>
            <a:solidFill>
              <a:srgbClr val="F7923F"/>
            </a:solidFill>
          </a:ln>
          <a:effectLst>
            <a:outerShdw blurRad="50800" dist="50800" dir="5400000" sx="104000" sy="104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pt-PT" sz="2000" b="1" dirty="0" smtClean="0">
              <a:solidFill>
                <a:schemeClr val="accent6">
                  <a:lumMod val="50000"/>
                </a:schemeClr>
              </a:solidFill>
              <a:ea typeface="Calibri" pitchFamily="34" charset="0"/>
              <a:cs typeface="Times New Roman" pitchFamily="18" charset="0"/>
            </a:endParaRPr>
          </a:p>
          <a:p>
            <a:pPr lvl="0" algn="ctr"/>
            <a:r>
              <a:rPr lang="pt-PT" sz="2400" b="1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Esquizofrenia</a:t>
            </a:r>
            <a:endParaRPr lang="pt-PT" sz="2400" dirty="0" smtClean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  <a:p>
            <a:pPr algn="ctr"/>
            <a:endParaRPr lang="pt-PT" sz="2000" b="1" i="1" dirty="0">
              <a:solidFill>
                <a:srgbClr val="753805"/>
              </a:solidFill>
              <a:cs typeface="Arial" pitchFamily="34" charset="0"/>
            </a:endParaRPr>
          </a:p>
        </p:txBody>
      </p:sp>
      <p:sp>
        <p:nvSpPr>
          <p:cNvPr id="6" name="Rectângulo 5"/>
          <p:cNvSpPr/>
          <p:nvPr/>
        </p:nvSpPr>
        <p:spPr>
          <a:xfrm>
            <a:off x="611560" y="1412776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b="1" dirty="0" smtClean="0">
                <a:solidFill>
                  <a:srgbClr val="753805"/>
                </a:solidFill>
              </a:rPr>
              <a:t>Destaca-se pela sua importância clínica e incidência na população geral</a:t>
            </a:r>
            <a:r>
              <a:rPr lang="pt-PT" dirty="0" smtClean="0">
                <a:solidFill>
                  <a:srgbClr val="753805"/>
                </a:solidFill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pt-PT" sz="1400" dirty="0" smtClean="0">
                <a:solidFill>
                  <a:srgbClr val="753805"/>
                </a:solidFill>
              </a:rPr>
              <a:t>(Dalgalarrondo, 2008; Ruiloba, 2011). </a:t>
            </a:r>
            <a:endParaRPr lang="pt-PT" sz="1400" dirty="0">
              <a:solidFill>
                <a:srgbClr val="753805"/>
              </a:solidFill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683568" y="2564904"/>
            <a:ext cx="8136904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b="1" dirty="0" smtClean="0">
                <a:solidFill>
                  <a:srgbClr val="753805"/>
                </a:solidFill>
              </a:rPr>
              <a:t>É considerada das perturbações psicóticas mais graves, segundo a</a:t>
            </a:r>
            <a:r>
              <a:rPr lang="pt-PT" b="1" i="1" dirty="0" smtClean="0">
                <a:solidFill>
                  <a:srgbClr val="753805"/>
                </a:solidFill>
              </a:rPr>
              <a:t> OMS </a:t>
            </a:r>
            <a:r>
              <a:rPr lang="pt-PT" b="1" dirty="0" smtClean="0">
                <a:solidFill>
                  <a:srgbClr val="753805"/>
                </a:solidFill>
              </a:rPr>
              <a:t>é uma das dez primeiras causas de incapacidade por doença</a:t>
            </a:r>
          </a:p>
          <a:p>
            <a:pPr algn="ctr">
              <a:lnSpc>
                <a:spcPct val="150000"/>
              </a:lnSpc>
            </a:pPr>
            <a:r>
              <a:rPr lang="pt-PT" sz="1400" dirty="0" smtClean="0">
                <a:solidFill>
                  <a:srgbClr val="753805"/>
                </a:solidFill>
              </a:rPr>
              <a:t>(Ruiloba, 2011).</a:t>
            </a:r>
            <a:endParaRPr lang="pt-PT" sz="1400" b="1" dirty="0">
              <a:solidFill>
                <a:srgbClr val="753805"/>
              </a:solidFill>
            </a:endParaRPr>
          </a:p>
        </p:txBody>
      </p:sp>
      <p:sp>
        <p:nvSpPr>
          <p:cNvPr id="8" name="Rectângulo 7"/>
          <p:cNvSpPr/>
          <p:nvPr/>
        </p:nvSpPr>
        <p:spPr>
          <a:xfrm>
            <a:off x="611560" y="5085184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b="1" dirty="0" smtClean="0">
                <a:solidFill>
                  <a:srgbClr val="753805"/>
                </a:solidFill>
              </a:rPr>
              <a:t>Cerca de 1% da população mundial é afetada por esta perturbação </a:t>
            </a:r>
          </a:p>
          <a:p>
            <a:pPr algn="ctr">
              <a:lnSpc>
                <a:spcPct val="150000"/>
              </a:lnSpc>
            </a:pPr>
            <a:r>
              <a:rPr lang="pt-PT" sz="1400" dirty="0" smtClean="0">
                <a:solidFill>
                  <a:srgbClr val="753805"/>
                </a:solidFill>
              </a:rPr>
              <a:t>(Braconnier, 2007; </a:t>
            </a:r>
            <a:r>
              <a:rPr lang="pt-PT" sz="1400" i="1" dirty="0" smtClean="0">
                <a:solidFill>
                  <a:srgbClr val="753805"/>
                </a:solidFill>
              </a:rPr>
              <a:t>DSM-IV-TR</a:t>
            </a:r>
            <a:r>
              <a:rPr lang="pt-PT" sz="1400" dirty="0" smtClean="0">
                <a:solidFill>
                  <a:srgbClr val="753805"/>
                </a:solidFill>
              </a:rPr>
              <a:t>, 2002)</a:t>
            </a:r>
            <a:endParaRPr lang="pt-PT" sz="1400" dirty="0">
              <a:solidFill>
                <a:srgbClr val="753805"/>
              </a:solidFill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1259632" y="4077072"/>
            <a:ext cx="6858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b="1" dirty="0" smtClean="0">
                <a:solidFill>
                  <a:srgbClr val="753805"/>
                </a:solidFill>
              </a:rPr>
              <a:t>Salienta-se como o tipo de psicose mais frequente</a:t>
            </a:r>
          </a:p>
          <a:p>
            <a:pPr algn="ctr"/>
            <a:r>
              <a:rPr lang="pt-PT" sz="1400" dirty="0" smtClean="0">
                <a:solidFill>
                  <a:srgbClr val="753805"/>
                </a:solidFill>
              </a:rPr>
              <a:t> (Braconnier, 2007)</a:t>
            </a:r>
            <a:endParaRPr lang="pt-PT" sz="1400" dirty="0">
              <a:solidFill>
                <a:srgbClr val="75380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arredondado 3"/>
          <p:cNvSpPr/>
          <p:nvPr/>
        </p:nvSpPr>
        <p:spPr>
          <a:xfrm>
            <a:off x="2915816" y="332656"/>
            <a:ext cx="3240360" cy="504056"/>
          </a:xfrm>
          <a:prstGeom prst="roundRect">
            <a:avLst/>
          </a:prstGeom>
          <a:noFill/>
          <a:ln>
            <a:solidFill>
              <a:srgbClr val="F7923F"/>
            </a:solidFill>
          </a:ln>
          <a:effectLst>
            <a:outerShdw blurRad="50800" dist="50800" dir="5400000" sx="104000" sy="104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pt-PT" sz="2000" b="1" dirty="0" smtClean="0">
              <a:solidFill>
                <a:schemeClr val="accent6">
                  <a:lumMod val="50000"/>
                </a:schemeClr>
              </a:solidFill>
              <a:ea typeface="Calibri" pitchFamily="34" charset="0"/>
              <a:cs typeface="Times New Roman" pitchFamily="18" charset="0"/>
            </a:endParaRPr>
          </a:p>
          <a:p>
            <a:pPr lvl="0" algn="ctr"/>
            <a:r>
              <a:rPr lang="pt-PT" sz="2400" b="1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Esquizofrenia</a:t>
            </a:r>
            <a:endParaRPr lang="pt-PT" sz="2400" dirty="0" smtClean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  <a:p>
            <a:pPr algn="ctr"/>
            <a:endParaRPr lang="pt-PT" sz="2000" b="1" i="1" dirty="0">
              <a:solidFill>
                <a:srgbClr val="753805"/>
              </a:solidFill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572000" y="2013995"/>
            <a:ext cx="3816424" cy="2352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pt-PT" sz="2000" b="1" i="0" u="none" strike="noStrike" cap="none" normalizeH="0" baseline="0" dirty="0" smtClean="0">
                <a:ln>
                  <a:noFill/>
                </a:ln>
                <a:solidFill>
                  <a:srgbClr val="753805"/>
                </a:solidFill>
                <a:effectLst/>
                <a:ea typeface="Calibri" pitchFamily="34" charset="0"/>
                <a:cs typeface="Times New Roman" pitchFamily="18" charset="0"/>
              </a:rPr>
              <a:t>heterogeneidade</a:t>
            </a:r>
            <a:endParaRPr kumimoji="0" lang="pt-PT" sz="2000" b="0" i="0" u="none" strike="noStrike" cap="none" normalizeH="0" baseline="0" dirty="0" smtClean="0">
              <a:ln>
                <a:noFill/>
              </a:ln>
              <a:solidFill>
                <a:srgbClr val="753805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449263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pt-PT" sz="2000" b="1" dirty="0" smtClean="0">
                <a:solidFill>
                  <a:srgbClr val="753805"/>
                </a:solidFill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pt-PT" sz="2000" b="1" i="0" u="none" strike="noStrike" cap="none" normalizeH="0" baseline="0" dirty="0" smtClean="0">
                <a:ln>
                  <a:noFill/>
                </a:ln>
                <a:solidFill>
                  <a:srgbClr val="753805"/>
                </a:solidFill>
                <a:effectLst/>
                <a:ea typeface="Calibri" pitchFamily="34" charset="0"/>
                <a:cs typeface="Times New Roman" pitchFamily="18" charset="0"/>
              </a:rPr>
              <a:t>omplexidade</a:t>
            </a:r>
            <a:endParaRPr lang="pt-PT" sz="2000" dirty="0" smtClean="0">
              <a:solidFill>
                <a:srgbClr val="753805"/>
              </a:solidFill>
              <a:ea typeface="Calibri" pitchFamily="34" charset="0"/>
              <a:cs typeface="Times New Roman" pitchFamily="18" charset="0"/>
            </a:endParaRPr>
          </a:p>
          <a:p>
            <a:pPr marL="0" marR="0" lvl="0" indent="449263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rgbClr val="753805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t-PT" sz="2000" b="1" i="0" u="none" strike="noStrike" cap="none" normalizeH="0" baseline="0" dirty="0" smtClean="0">
                <a:ln>
                  <a:noFill/>
                </a:ln>
                <a:solidFill>
                  <a:srgbClr val="753805"/>
                </a:solidFill>
                <a:effectLst/>
                <a:ea typeface="Calibri" pitchFamily="34" charset="0"/>
                <a:cs typeface="Times New Roman" pitchFamily="18" charset="0"/>
              </a:rPr>
              <a:t>afetação multissistémica</a:t>
            </a:r>
          </a:p>
          <a:p>
            <a:pPr marL="0" marR="0" lvl="0" indent="449263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pt-PT" sz="2000" b="1" i="0" u="none" strike="noStrike" cap="none" normalizeH="0" baseline="0" dirty="0" smtClean="0">
                <a:ln>
                  <a:noFill/>
                </a:ln>
                <a:solidFill>
                  <a:srgbClr val="753805"/>
                </a:solidFill>
                <a:effectLst/>
                <a:ea typeface="Calibri" pitchFamily="34" charset="0"/>
                <a:cs typeface="Times New Roman" pitchFamily="18" charset="0"/>
              </a:rPr>
              <a:t> cronicidade</a:t>
            </a:r>
          </a:p>
          <a:p>
            <a:pPr marL="0" marR="0" lvl="0" indent="449263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pt-PT" sz="2000" b="1" i="0" u="none" strike="noStrike" cap="none" normalizeH="0" baseline="0" dirty="0" smtClean="0">
                <a:ln>
                  <a:noFill/>
                </a:ln>
                <a:solidFill>
                  <a:srgbClr val="753805"/>
                </a:solidFill>
                <a:effectLst/>
                <a:ea typeface="Calibri" pitchFamily="34" charset="0"/>
                <a:cs typeface="Times New Roman" pitchFamily="18" charset="0"/>
              </a:rPr>
              <a:t>perda de qualidade de vida</a:t>
            </a:r>
            <a:endParaRPr kumimoji="0" lang="pt-PT" sz="20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031" name="Picture 7" descr="Auto Retrato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27584" y="1412776"/>
            <a:ext cx="2808312" cy="3663017"/>
          </a:xfrm>
          <a:prstGeom prst="rect">
            <a:avLst/>
          </a:prstGeom>
          <a:noFill/>
        </p:spPr>
      </p:pic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-468560" y="5013176"/>
            <a:ext cx="442798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sz="1100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i)Francis Bacon (1930), </a:t>
            </a:r>
            <a:r>
              <a:rPr lang="pt-PT" sz="1100" i="1" dirty="0" err="1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Auto-retrato</a:t>
            </a:r>
            <a:endParaRPr kumimoji="0" lang="pt-PT" sz="1100" i="1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251520" y="5445224"/>
            <a:ext cx="856895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dirty="0" smtClean="0">
                <a:solidFill>
                  <a:srgbClr val="753805"/>
                </a:solidFill>
                <a:ea typeface="Calibri" pitchFamily="34" charset="0"/>
                <a:cs typeface="Times New Roman" pitchFamily="18" charset="0"/>
              </a:rPr>
              <a:t>Geralmente emerge entre os </a:t>
            </a:r>
            <a:r>
              <a:rPr kumimoji="0" lang="pt-PT" b="1" i="0" u="none" strike="noStrike" cap="none" normalizeH="0" baseline="0" dirty="0" smtClean="0">
                <a:ln>
                  <a:noFill/>
                </a:ln>
                <a:solidFill>
                  <a:srgbClr val="753805"/>
                </a:solidFill>
                <a:effectLst/>
                <a:ea typeface="Calibri" pitchFamily="34" charset="0"/>
                <a:cs typeface="Times New Roman" pitchFamily="18" charset="0"/>
              </a:rPr>
              <a:t>15 e os 30 anos de idade</a:t>
            </a:r>
          </a:p>
          <a:p>
            <a:pPr marL="0" marR="0" lvl="0" indent="45085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dirty="0" smtClean="0">
                <a:solidFill>
                  <a:srgbClr val="753805"/>
                </a:solidFill>
                <a:ea typeface="Calibri" pitchFamily="34" charset="0"/>
                <a:cs typeface="Times New Roman" pitchFamily="18" charset="0"/>
              </a:rPr>
              <a:t>Aparecimento </a:t>
            </a:r>
            <a:r>
              <a:rPr lang="pt-PT" b="1" dirty="0" smtClean="0">
                <a:solidFill>
                  <a:srgbClr val="753805"/>
                </a:solidFill>
                <a:ea typeface="Calibri" pitchFamily="34" charset="0"/>
                <a:cs typeface="Times New Roman" pitchFamily="18" charset="0"/>
              </a:rPr>
              <a:t>precoce </a:t>
            </a:r>
            <a:r>
              <a:rPr kumimoji="0" lang="pt-PT" b="1" i="0" u="none" strike="noStrike" cap="none" normalizeH="0" baseline="0" dirty="0" smtClean="0">
                <a:ln>
                  <a:noFill/>
                </a:ln>
                <a:solidFill>
                  <a:srgbClr val="753805"/>
                </a:solidFill>
                <a:effectLst/>
                <a:ea typeface="Calibri" pitchFamily="34" charset="0"/>
                <a:cs typeface="Times New Roman" pitchFamily="18" charset="0"/>
              </a:rPr>
              <a:t> no sexo masculino, e</a:t>
            </a:r>
            <a:r>
              <a:rPr kumimoji="0" lang="pt-PT" b="1" i="0" u="none" strike="noStrike" cap="none" normalizeH="0" dirty="0" smtClean="0">
                <a:ln>
                  <a:noFill/>
                </a:ln>
                <a:solidFill>
                  <a:srgbClr val="753805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t-PT" b="1" i="0" u="none" strike="noStrike" cap="none" normalizeH="0" baseline="0" dirty="0" smtClean="0">
                <a:ln>
                  <a:noFill/>
                </a:ln>
                <a:solidFill>
                  <a:srgbClr val="753805"/>
                </a:solidFill>
                <a:effectLst/>
                <a:ea typeface="Calibri" pitchFamily="34" charset="0"/>
                <a:cs typeface="Times New Roman" pitchFamily="18" charset="0"/>
              </a:rPr>
              <a:t>prognóstico menos favorável</a:t>
            </a:r>
          </a:p>
        </p:txBody>
      </p:sp>
      <p:sp>
        <p:nvSpPr>
          <p:cNvPr id="13" name="Rectângulo 12"/>
          <p:cNvSpPr/>
          <p:nvPr/>
        </p:nvSpPr>
        <p:spPr>
          <a:xfrm>
            <a:off x="7348316" y="6475908"/>
            <a:ext cx="1795684" cy="3820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45085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PT" sz="1400" dirty="0" smtClean="0">
                <a:solidFill>
                  <a:srgbClr val="753805"/>
                </a:solidFill>
                <a:ea typeface="Calibri" pitchFamily="34" charset="0"/>
                <a:cs typeface="Times New Roman" pitchFamily="18" charset="0"/>
              </a:rPr>
              <a:t>(Ruiloba, 2011).</a:t>
            </a:r>
            <a:endParaRPr lang="pt-PT" sz="1400" dirty="0" smtClean="0">
              <a:solidFill>
                <a:srgbClr val="753805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arredondado 3"/>
          <p:cNvSpPr/>
          <p:nvPr/>
        </p:nvSpPr>
        <p:spPr>
          <a:xfrm>
            <a:off x="2915816" y="332656"/>
            <a:ext cx="3240360" cy="504056"/>
          </a:xfrm>
          <a:prstGeom prst="roundRect">
            <a:avLst/>
          </a:prstGeom>
          <a:noFill/>
          <a:ln>
            <a:solidFill>
              <a:srgbClr val="F7923F"/>
            </a:solidFill>
          </a:ln>
          <a:effectLst>
            <a:outerShdw blurRad="50800" dist="50800" dir="5400000" sx="104000" sy="104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pt-PT" sz="2000" b="1" dirty="0" smtClean="0">
              <a:solidFill>
                <a:schemeClr val="accent6">
                  <a:lumMod val="50000"/>
                </a:schemeClr>
              </a:solidFill>
              <a:ea typeface="Calibri" pitchFamily="34" charset="0"/>
              <a:cs typeface="Times New Roman" pitchFamily="18" charset="0"/>
            </a:endParaRPr>
          </a:p>
          <a:p>
            <a:pPr lvl="0" algn="ctr"/>
            <a:r>
              <a:rPr lang="pt-PT" sz="2400" b="1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Esquizofrenia</a:t>
            </a:r>
            <a:endParaRPr lang="pt-PT" sz="2400" dirty="0" smtClean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  <a:p>
            <a:pPr algn="ctr"/>
            <a:endParaRPr lang="pt-PT" sz="2000" b="1" i="1" dirty="0">
              <a:solidFill>
                <a:srgbClr val="753805"/>
              </a:solidFill>
              <a:cs typeface="Arial" pitchFamily="34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611560" y="1268760"/>
            <a:ext cx="6479704" cy="46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b="1" i="0" u="none" strike="noStrike" cap="none" normalizeH="0" dirty="0" smtClean="0">
                <a:ln>
                  <a:noFill/>
                </a:ln>
                <a:solidFill>
                  <a:srgbClr val="753805"/>
                </a:solidFill>
                <a:effectLst/>
                <a:ea typeface="Calibri" pitchFamily="34" charset="0"/>
                <a:cs typeface="Times New Roman" pitchFamily="18" charset="0"/>
              </a:rPr>
              <a:t>O DSM-IV-TR (2002,p.303) define a esquizofrenia como:</a:t>
            </a:r>
            <a:endParaRPr kumimoji="0" lang="pt-PT" b="1" i="0" u="none" strike="noStrike" cap="none" normalizeH="0" baseline="0" dirty="0" smtClean="0">
              <a:ln>
                <a:noFill/>
              </a:ln>
              <a:solidFill>
                <a:srgbClr val="753805"/>
              </a:solidFill>
              <a:effectLst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" name="Rectângulo 5"/>
          <p:cNvSpPr/>
          <p:nvPr/>
        </p:nvSpPr>
        <p:spPr>
          <a:xfrm>
            <a:off x="323528" y="1916832"/>
            <a:ext cx="849694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753805"/>
                </a:solidFill>
              </a:rPr>
              <a:t>Perturbação psicótica cujos sintomas predominam </a:t>
            </a:r>
            <a:r>
              <a:rPr lang="pt-PT" b="1" dirty="0" smtClean="0">
                <a:solidFill>
                  <a:srgbClr val="753805"/>
                </a:solidFill>
              </a:rPr>
              <a:t>pelo menos durante seis meses</a:t>
            </a:r>
            <a:r>
              <a:rPr lang="pt-PT" dirty="0" smtClean="0">
                <a:solidFill>
                  <a:srgbClr val="753805"/>
                </a:solidFill>
              </a:rPr>
              <a:t>;</a:t>
            </a:r>
          </a:p>
          <a:p>
            <a:pPr>
              <a:lnSpc>
                <a:spcPct val="150000"/>
              </a:lnSpc>
            </a:pPr>
            <a:endParaRPr lang="pt-PT" dirty="0" smtClean="0">
              <a:solidFill>
                <a:srgbClr val="753805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753805"/>
                </a:solidFill>
              </a:rPr>
              <a:t>Inclui </a:t>
            </a:r>
            <a:r>
              <a:rPr lang="pt-PT" b="1" dirty="0" smtClean="0">
                <a:solidFill>
                  <a:srgbClr val="753805"/>
                </a:solidFill>
              </a:rPr>
              <a:t>pelo menos um mês </a:t>
            </a:r>
            <a:r>
              <a:rPr lang="pt-PT" dirty="0" smtClean="0">
                <a:solidFill>
                  <a:srgbClr val="753805"/>
                </a:solidFill>
              </a:rPr>
              <a:t>de sintomas na fase ativa, </a:t>
            </a:r>
            <a:r>
              <a:rPr lang="pt-PT" b="1" dirty="0" smtClean="0">
                <a:solidFill>
                  <a:srgbClr val="753805"/>
                </a:solidFill>
              </a:rPr>
              <a:t>com dois ou mais </a:t>
            </a:r>
            <a:r>
              <a:rPr lang="pt-PT" dirty="0" smtClean="0">
                <a:solidFill>
                  <a:srgbClr val="753805"/>
                </a:solidFill>
              </a:rPr>
              <a:t>dos que se seguem: </a:t>
            </a:r>
          </a:p>
          <a:p>
            <a:pPr>
              <a:lnSpc>
                <a:spcPct val="150000"/>
              </a:lnSpc>
            </a:pPr>
            <a:endParaRPr lang="pt-PT" dirty="0">
              <a:solidFill>
                <a:srgbClr val="753805"/>
              </a:solidFill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907704" y="3284984"/>
            <a:ext cx="6479704" cy="3000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pt-PT" b="1" i="1" dirty="0" smtClean="0">
                <a:solidFill>
                  <a:srgbClr val="753805"/>
                </a:solidFill>
              </a:rPr>
              <a:t>delírios</a:t>
            </a:r>
          </a:p>
          <a:p>
            <a:pPr lvl="0" indent="4508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pt-PT" b="1" i="1" dirty="0" smtClean="0">
                <a:solidFill>
                  <a:srgbClr val="753805"/>
                </a:solidFill>
              </a:rPr>
              <a:t>alucinações</a:t>
            </a:r>
          </a:p>
          <a:p>
            <a:pPr lvl="0" indent="4508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pt-PT" b="1" i="1" dirty="0" smtClean="0">
                <a:solidFill>
                  <a:srgbClr val="753805"/>
                </a:solidFill>
              </a:rPr>
              <a:t> discurso desorganizado,</a:t>
            </a:r>
          </a:p>
          <a:p>
            <a:pPr lvl="0" indent="4508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pt-PT" b="1" i="1" dirty="0" smtClean="0">
                <a:solidFill>
                  <a:srgbClr val="753805"/>
                </a:solidFill>
              </a:rPr>
              <a:t>comportamento amplamente desorganizado ou catatónico,</a:t>
            </a:r>
          </a:p>
          <a:p>
            <a:pPr lvl="0" indent="4508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pt-PT" b="1" i="1" dirty="0" smtClean="0">
                <a:solidFill>
                  <a:srgbClr val="753805"/>
                </a:solidFill>
              </a:rPr>
              <a:t>embotamento afetivo</a:t>
            </a:r>
          </a:p>
          <a:p>
            <a:pPr lvl="0" indent="4508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pt-PT" b="1" i="1" dirty="0" smtClean="0">
                <a:solidFill>
                  <a:srgbClr val="753805"/>
                </a:solidFill>
              </a:rPr>
              <a:t> alogia </a:t>
            </a:r>
          </a:p>
          <a:p>
            <a:pPr lvl="0" indent="4508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pt-PT" b="1" i="1" dirty="0" smtClean="0">
                <a:solidFill>
                  <a:srgbClr val="753805"/>
                </a:solidFill>
              </a:rPr>
              <a:t> avolição.</a:t>
            </a:r>
            <a:endParaRPr kumimoji="0" lang="pt-PT" b="1" i="1" u="none" strike="noStrike" cap="none" normalizeH="0" baseline="0" dirty="0" smtClean="0">
              <a:ln>
                <a:noFill/>
              </a:ln>
              <a:solidFill>
                <a:srgbClr val="753805"/>
              </a:solidFill>
              <a:effectLst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arredondado 3"/>
          <p:cNvSpPr/>
          <p:nvPr/>
        </p:nvSpPr>
        <p:spPr>
          <a:xfrm>
            <a:off x="1403648" y="260648"/>
            <a:ext cx="2736304" cy="504056"/>
          </a:xfrm>
          <a:prstGeom prst="roundRect">
            <a:avLst/>
          </a:prstGeom>
          <a:solidFill>
            <a:schemeClr val="accent6">
              <a:lumMod val="75000"/>
              <a:alpha val="2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 smtClean="0">
                <a:solidFill>
                  <a:srgbClr val="673105"/>
                </a:solidFill>
                <a:cs typeface="Arial" pitchFamily="34" charset="0"/>
              </a:rPr>
              <a:t>Objetivos</a:t>
            </a:r>
            <a:endParaRPr lang="pt-PT" b="1" dirty="0">
              <a:solidFill>
                <a:srgbClr val="673105"/>
              </a:solidFill>
              <a:cs typeface="Arial" pitchFamily="34" charset="0"/>
            </a:endParaRPr>
          </a:p>
        </p:txBody>
      </p:sp>
      <p:cxnSp>
        <p:nvCxnSpPr>
          <p:cNvPr id="5" name="Conexão recta 4"/>
          <p:cNvCxnSpPr/>
          <p:nvPr/>
        </p:nvCxnSpPr>
        <p:spPr>
          <a:xfrm>
            <a:off x="755576" y="620688"/>
            <a:ext cx="0" cy="144016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xão recta 6"/>
          <p:cNvCxnSpPr/>
          <p:nvPr/>
        </p:nvCxnSpPr>
        <p:spPr>
          <a:xfrm flipH="1">
            <a:off x="755576" y="620688"/>
            <a:ext cx="639688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xão recta 9"/>
          <p:cNvCxnSpPr/>
          <p:nvPr/>
        </p:nvCxnSpPr>
        <p:spPr>
          <a:xfrm flipH="1">
            <a:off x="755576" y="2060848"/>
            <a:ext cx="36004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ângulo arredondado 10"/>
          <p:cNvSpPr/>
          <p:nvPr/>
        </p:nvSpPr>
        <p:spPr>
          <a:xfrm>
            <a:off x="1115616" y="1844824"/>
            <a:ext cx="936104" cy="432048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 smtClean="0">
                <a:solidFill>
                  <a:srgbClr val="673105"/>
                </a:solidFill>
                <a:cs typeface="Arial" pitchFamily="34" charset="0"/>
              </a:rPr>
              <a:t>Gera</a:t>
            </a:r>
            <a:r>
              <a:rPr lang="pt-PT" dirty="0" smtClean="0">
                <a:solidFill>
                  <a:srgbClr val="673105"/>
                </a:solidFill>
                <a:cs typeface="Arial" pitchFamily="34" charset="0"/>
              </a:rPr>
              <a:t>l</a:t>
            </a:r>
            <a:r>
              <a:rPr lang="pt-PT" b="1" dirty="0" smtClean="0">
                <a:solidFill>
                  <a:srgbClr val="673105"/>
                </a:solidFill>
                <a:cs typeface="Arial" pitchFamily="34" charset="0"/>
              </a:rPr>
              <a:t> </a:t>
            </a:r>
            <a:endParaRPr lang="pt-PT" b="1" dirty="0">
              <a:solidFill>
                <a:srgbClr val="673105"/>
              </a:solidFill>
              <a:cs typeface="Arial" pitchFamily="34" charset="0"/>
            </a:endParaRPr>
          </a:p>
        </p:txBody>
      </p:sp>
      <p:cxnSp>
        <p:nvCxnSpPr>
          <p:cNvPr id="12" name="Conexão recta unidireccional 11"/>
          <p:cNvCxnSpPr/>
          <p:nvPr/>
        </p:nvCxnSpPr>
        <p:spPr>
          <a:xfrm>
            <a:off x="2051720" y="1988840"/>
            <a:ext cx="432048" cy="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ângulo 13"/>
          <p:cNvSpPr/>
          <p:nvPr/>
        </p:nvSpPr>
        <p:spPr>
          <a:xfrm>
            <a:off x="2555776" y="1772816"/>
            <a:ext cx="6336704" cy="64807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 smtClean="0">
                <a:solidFill>
                  <a:srgbClr val="673105"/>
                </a:solidFill>
                <a:cs typeface="Arial" pitchFamily="34" charset="0"/>
              </a:rPr>
              <a:t>Abordar as </a:t>
            </a:r>
            <a:r>
              <a:rPr lang="pt-PT" b="1" i="1" dirty="0" smtClean="0">
                <a:solidFill>
                  <a:srgbClr val="673105"/>
                </a:solidFill>
                <a:cs typeface="Arial" pitchFamily="34" charset="0"/>
              </a:rPr>
              <a:t>perturbações psicóticas </a:t>
            </a:r>
            <a:r>
              <a:rPr lang="pt-PT" b="1" dirty="0" smtClean="0">
                <a:solidFill>
                  <a:srgbClr val="673105"/>
                </a:solidFill>
                <a:cs typeface="Arial" pitchFamily="34" charset="0"/>
              </a:rPr>
              <a:t>no domínio da psicopatologia do adulto</a:t>
            </a:r>
            <a:endParaRPr lang="pt-PT" b="1" dirty="0">
              <a:solidFill>
                <a:srgbClr val="673105"/>
              </a:solidFill>
              <a:cs typeface="Arial" pitchFamily="34" charset="0"/>
            </a:endParaRPr>
          </a:p>
        </p:txBody>
      </p:sp>
      <p:cxnSp>
        <p:nvCxnSpPr>
          <p:cNvPr id="18" name="Conexão recta 17"/>
          <p:cNvCxnSpPr/>
          <p:nvPr/>
        </p:nvCxnSpPr>
        <p:spPr>
          <a:xfrm>
            <a:off x="755576" y="1988840"/>
            <a:ext cx="0" cy="108012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xão recta 18"/>
          <p:cNvCxnSpPr/>
          <p:nvPr/>
        </p:nvCxnSpPr>
        <p:spPr>
          <a:xfrm flipH="1">
            <a:off x="755576" y="3068960"/>
            <a:ext cx="36004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ângulo arredondado 19"/>
          <p:cNvSpPr/>
          <p:nvPr/>
        </p:nvSpPr>
        <p:spPr>
          <a:xfrm>
            <a:off x="1115616" y="2780928"/>
            <a:ext cx="2664296" cy="432048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rgbClr val="673105"/>
                </a:solidFill>
                <a:cs typeface="Arial" pitchFamily="34" charset="0"/>
              </a:rPr>
              <a:t>Específicos </a:t>
            </a:r>
            <a:endParaRPr lang="pt-PT" sz="2000" b="1" dirty="0">
              <a:solidFill>
                <a:srgbClr val="673105"/>
              </a:solidFill>
              <a:cs typeface="Arial" pitchFamily="34" charset="0"/>
            </a:endParaRPr>
          </a:p>
        </p:txBody>
      </p:sp>
      <p:cxnSp>
        <p:nvCxnSpPr>
          <p:cNvPr id="21" name="Conexão recta unidireccional 20"/>
          <p:cNvCxnSpPr/>
          <p:nvPr/>
        </p:nvCxnSpPr>
        <p:spPr>
          <a:xfrm>
            <a:off x="1043608" y="3861048"/>
            <a:ext cx="432048" cy="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ângulo 21"/>
          <p:cNvSpPr/>
          <p:nvPr/>
        </p:nvSpPr>
        <p:spPr>
          <a:xfrm>
            <a:off x="1547664" y="3573016"/>
            <a:ext cx="6264696" cy="504056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rgbClr val="673105"/>
                </a:solidFill>
                <a:cs typeface="Arial" pitchFamily="34" charset="0"/>
              </a:rPr>
              <a:t>Génese</a:t>
            </a:r>
            <a:endParaRPr lang="pt-PT" dirty="0">
              <a:solidFill>
                <a:srgbClr val="673105"/>
              </a:solidFill>
              <a:cs typeface="Arial" pitchFamily="34" charset="0"/>
            </a:endParaRPr>
          </a:p>
        </p:txBody>
      </p:sp>
      <p:sp>
        <p:nvSpPr>
          <p:cNvPr id="23" name="Rectângulo 22"/>
          <p:cNvSpPr/>
          <p:nvPr/>
        </p:nvSpPr>
        <p:spPr>
          <a:xfrm>
            <a:off x="1619672" y="4221088"/>
            <a:ext cx="6264696" cy="504056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rgbClr val="673105"/>
                </a:solidFill>
                <a:cs typeface="Arial" pitchFamily="34" charset="0"/>
              </a:rPr>
              <a:t>Manifestações e implicações</a:t>
            </a:r>
            <a:endParaRPr lang="pt-PT" dirty="0">
              <a:solidFill>
                <a:srgbClr val="673105"/>
              </a:solidFill>
              <a:cs typeface="Arial" pitchFamily="34" charset="0"/>
            </a:endParaRPr>
          </a:p>
        </p:txBody>
      </p:sp>
      <p:cxnSp>
        <p:nvCxnSpPr>
          <p:cNvPr id="24" name="Conexão recta unidireccional 23"/>
          <p:cNvCxnSpPr/>
          <p:nvPr/>
        </p:nvCxnSpPr>
        <p:spPr>
          <a:xfrm>
            <a:off x="1043608" y="4509120"/>
            <a:ext cx="432048" cy="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xão recta unidireccional 24"/>
          <p:cNvCxnSpPr/>
          <p:nvPr/>
        </p:nvCxnSpPr>
        <p:spPr>
          <a:xfrm>
            <a:off x="1043608" y="5157192"/>
            <a:ext cx="432048" cy="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ângulo 25"/>
          <p:cNvSpPr/>
          <p:nvPr/>
        </p:nvSpPr>
        <p:spPr>
          <a:xfrm>
            <a:off x="1619672" y="5589240"/>
            <a:ext cx="6264696" cy="504056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rgbClr val="673105"/>
                </a:solidFill>
                <a:cs typeface="Arial" pitchFamily="34" charset="0"/>
              </a:rPr>
              <a:t>Tratamento</a:t>
            </a:r>
            <a:endParaRPr lang="pt-PT" dirty="0">
              <a:solidFill>
                <a:srgbClr val="673105"/>
              </a:solidFill>
              <a:cs typeface="Arial" pitchFamily="34" charset="0"/>
            </a:endParaRPr>
          </a:p>
        </p:txBody>
      </p:sp>
      <p:sp>
        <p:nvSpPr>
          <p:cNvPr id="27" name="Rectângulo 26"/>
          <p:cNvSpPr/>
          <p:nvPr/>
        </p:nvSpPr>
        <p:spPr>
          <a:xfrm>
            <a:off x="1619672" y="4869160"/>
            <a:ext cx="6264696" cy="504056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rgbClr val="673105"/>
                </a:solidFill>
                <a:cs typeface="Arial" pitchFamily="34" charset="0"/>
              </a:rPr>
              <a:t>Diagnóstico diferencial</a:t>
            </a:r>
            <a:endParaRPr lang="pt-PT" dirty="0">
              <a:solidFill>
                <a:srgbClr val="673105"/>
              </a:solidFill>
              <a:cs typeface="Arial" pitchFamily="34" charset="0"/>
            </a:endParaRPr>
          </a:p>
        </p:txBody>
      </p:sp>
      <p:cxnSp>
        <p:nvCxnSpPr>
          <p:cNvPr id="28" name="Conexão recta unidireccional 27"/>
          <p:cNvCxnSpPr/>
          <p:nvPr/>
        </p:nvCxnSpPr>
        <p:spPr>
          <a:xfrm>
            <a:off x="1043608" y="5877272"/>
            <a:ext cx="432048" cy="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arredondado 6"/>
          <p:cNvSpPr/>
          <p:nvPr/>
        </p:nvSpPr>
        <p:spPr>
          <a:xfrm>
            <a:off x="3059832" y="260648"/>
            <a:ext cx="2952328" cy="360040"/>
          </a:xfrm>
          <a:prstGeom prst="roundRect">
            <a:avLst/>
          </a:prstGeom>
          <a:noFill/>
          <a:ln>
            <a:solidFill>
              <a:srgbClr val="F7923F"/>
            </a:solidFill>
          </a:ln>
          <a:effectLst>
            <a:outerShdw blurRad="50800" dist="50800" dir="5400000" sx="104000" sy="104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rgbClr val="753805"/>
                </a:solidFill>
                <a:cs typeface="Arial" pitchFamily="34" charset="0"/>
              </a:rPr>
              <a:t>Tipos de esquizofrenia</a:t>
            </a:r>
            <a:endParaRPr lang="pt-PT" sz="2000" b="1" dirty="0">
              <a:solidFill>
                <a:srgbClr val="753805"/>
              </a:solidFill>
              <a:cs typeface="Arial" pitchFamily="34" charset="0"/>
            </a:endParaRPr>
          </a:p>
        </p:txBody>
      </p:sp>
      <p:sp>
        <p:nvSpPr>
          <p:cNvPr id="8" name="Rectângulo 7"/>
          <p:cNvSpPr/>
          <p:nvPr/>
        </p:nvSpPr>
        <p:spPr>
          <a:xfrm>
            <a:off x="179512" y="836712"/>
            <a:ext cx="867645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dirty="0" smtClean="0">
                <a:solidFill>
                  <a:srgbClr val="753805"/>
                </a:solidFill>
              </a:rPr>
              <a:t>As classificações diagnósticas, ambas, incluem a esquizofrenia nas perturbações psicóticas, mas caraterizam de forma diferente os seus subtipos</a:t>
            </a:r>
            <a:endParaRPr lang="pt-PT" dirty="0">
              <a:solidFill>
                <a:srgbClr val="753805"/>
              </a:solidFill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3347864" y="2636912"/>
            <a:ext cx="4968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 smtClean="0">
                <a:solidFill>
                  <a:srgbClr val="753805"/>
                </a:solidFill>
              </a:rPr>
              <a:t>Classifica a esquizofrenia em </a:t>
            </a:r>
            <a:r>
              <a:rPr lang="pt-PT" b="1" dirty="0" smtClean="0">
                <a:solidFill>
                  <a:srgbClr val="753805"/>
                </a:solidFill>
              </a:rPr>
              <a:t>nove tipos</a:t>
            </a:r>
            <a:r>
              <a:rPr lang="pt-PT" b="1" dirty="0" smtClean="0"/>
              <a:t>: </a:t>
            </a:r>
            <a:endParaRPr lang="pt-PT" b="1" dirty="0"/>
          </a:p>
        </p:txBody>
      </p:sp>
      <p:sp>
        <p:nvSpPr>
          <p:cNvPr id="10" name="Rectângulo 9"/>
          <p:cNvSpPr/>
          <p:nvPr/>
        </p:nvSpPr>
        <p:spPr>
          <a:xfrm>
            <a:off x="971600" y="2636912"/>
            <a:ext cx="1800200" cy="432048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i="1" dirty="0" smtClean="0">
                <a:solidFill>
                  <a:srgbClr val="753805"/>
                </a:solidFill>
                <a:cs typeface="Arial" pitchFamily="34" charset="0"/>
              </a:rPr>
              <a:t>ICD-10</a:t>
            </a:r>
            <a:endParaRPr lang="pt-PT" b="1" i="1" dirty="0">
              <a:solidFill>
                <a:srgbClr val="753805"/>
              </a:solidFill>
              <a:cs typeface="Arial" pitchFamily="34" charset="0"/>
            </a:endParaRPr>
          </a:p>
        </p:txBody>
      </p:sp>
      <p:cxnSp>
        <p:nvCxnSpPr>
          <p:cNvPr id="11" name="Conexão recta 10"/>
          <p:cNvCxnSpPr/>
          <p:nvPr/>
        </p:nvCxnSpPr>
        <p:spPr>
          <a:xfrm flipH="1">
            <a:off x="1115616" y="3429000"/>
            <a:ext cx="7488832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  <a:effectLst>
            <a:outerShdw blurRad="50800" dist="50800" dir="5400000" sx="114000" sy="114000" algn="ctr" rotWithShape="0">
              <a:srgbClr val="F7923F">
                <a:alpha val="37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xão recta unidireccional 12"/>
          <p:cNvCxnSpPr/>
          <p:nvPr/>
        </p:nvCxnSpPr>
        <p:spPr>
          <a:xfrm>
            <a:off x="2771800" y="2852936"/>
            <a:ext cx="504056" cy="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dist="50800" dir="5400000" sx="130000" sy="130000" algn="ctr" rotWithShape="0">
              <a:srgbClr val="F7923F">
                <a:alpha val="32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xão recta unidireccional 14"/>
          <p:cNvCxnSpPr/>
          <p:nvPr/>
        </p:nvCxnSpPr>
        <p:spPr>
          <a:xfrm>
            <a:off x="7596336" y="4869160"/>
            <a:ext cx="0" cy="432048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dist="50800" dir="5400000" sx="130000" sy="130000" algn="ctr" rotWithShape="0">
              <a:srgbClr val="F7923F">
                <a:alpha val="32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xão recta unidireccional 15"/>
          <p:cNvCxnSpPr/>
          <p:nvPr/>
        </p:nvCxnSpPr>
        <p:spPr>
          <a:xfrm>
            <a:off x="1115616" y="3429000"/>
            <a:ext cx="0" cy="432048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dist="50800" dir="5400000" sx="130000" sy="130000" algn="ctr" rotWithShape="0">
              <a:srgbClr val="F7923F">
                <a:alpha val="32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xão recta unidireccional 29"/>
          <p:cNvCxnSpPr/>
          <p:nvPr/>
        </p:nvCxnSpPr>
        <p:spPr>
          <a:xfrm>
            <a:off x="2771800" y="3429000"/>
            <a:ext cx="0" cy="432048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dist="50800" dir="5400000" sx="130000" sy="130000" algn="ctr" rotWithShape="0">
              <a:srgbClr val="F7923F">
                <a:alpha val="32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xão recta unidireccional 30"/>
          <p:cNvCxnSpPr/>
          <p:nvPr/>
        </p:nvCxnSpPr>
        <p:spPr>
          <a:xfrm>
            <a:off x="4355976" y="3429000"/>
            <a:ext cx="0" cy="432048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dist="50800" dir="5400000" sx="130000" sy="130000" algn="ctr" rotWithShape="0">
              <a:srgbClr val="F7923F">
                <a:alpha val="32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xão recta unidireccional 31"/>
          <p:cNvCxnSpPr/>
          <p:nvPr/>
        </p:nvCxnSpPr>
        <p:spPr>
          <a:xfrm>
            <a:off x="5796136" y="3429000"/>
            <a:ext cx="0" cy="432048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dist="50800" dir="5400000" sx="130000" sy="130000" algn="ctr" rotWithShape="0">
              <a:srgbClr val="F7923F">
                <a:alpha val="32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xão recta unidireccional 32"/>
          <p:cNvCxnSpPr/>
          <p:nvPr/>
        </p:nvCxnSpPr>
        <p:spPr>
          <a:xfrm>
            <a:off x="7020272" y="3429000"/>
            <a:ext cx="0" cy="432048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dist="50800" dir="5400000" sx="130000" sy="130000" algn="ctr" rotWithShape="0">
              <a:srgbClr val="F7923F">
                <a:alpha val="32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xão recta unidireccional 33"/>
          <p:cNvCxnSpPr/>
          <p:nvPr/>
        </p:nvCxnSpPr>
        <p:spPr>
          <a:xfrm>
            <a:off x="8604448" y="3429000"/>
            <a:ext cx="0" cy="432048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dist="50800" dir="5400000" sx="130000" sy="130000" algn="ctr" rotWithShape="0">
              <a:srgbClr val="F7923F">
                <a:alpha val="32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xão recta unidireccional 35"/>
          <p:cNvCxnSpPr/>
          <p:nvPr/>
        </p:nvCxnSpPr>
        <p:spPr>
          <a:xfrm>
            <a:off x="4572000" y="4869160"/>
            <a:ext cx="0" cy="432048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dist="50800" dir="5400000" sx="130000" sy="130000" algn="ctr" rotWithShape="0">
              <a:srgbClr val="F7923F">
                <a:alpha val="32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xão recta unidireccional 36"/>
          <p:cNvCxnSpPr/>
          <p:nvPr/>
        </p:nvCxnSpPr>
        <p:spPr>
          <a:xfrm>
            <a:off x="1835696" y="4869160"/>
            <a:ext cx="0" cy="432048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dist="50800" dir="5400000" sx="130000" sy="130000" algn="ctr" rotWithShape="0">
              <a:srgbClr val="F7923F">
                <a:alpha val="32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xão recta 37"/>
          <p:cNvCxnSpPr/>
          <p:nvPr/>
        </p:nvCxnSpPr>
        <p:spPr>
          <a:xfrm flipH="1">
            <a:off x="1835696" y="4869160"/>
            <a:ext cx="5760640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  <a:effectLst>
            <a:outerShdw blurRad="50800" dist="50800" dir="5400000" sx="114000" sy="114000" algn="ctr" rotWithShape="0">
              <a:srgbClr val="F7923F">
                <a:alpha val="37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ângulo 45"/>
          <p:cNvSpPr/>
          <p:nvPr/>
        </p:nvSpPr>
        <p:spPr>
          <a:xfrm>
            <a:off x="539552" y="4005064"/>
            <a:ext cx="12600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 smtClean="0">
                <a:solidFill>
                  <a:srgbClr val="753805"/>
                </a:solidFill>
              </a:rPr>
              <a:t>Paranoide</a:t>
            </a:r>
            <a:r>
              <a:rPr lang="pt-PT" dirty="0" smtClean="0"/>
              <a:t>  </a:t>
            </a:r>
            <a:endParaRPr lang="pt-PT" dirty="0"/>
          </a:p>
        </p:txBody>
      </p:sp>
      <p:sp>
        <p:nvSpPr>
          <p:cNvPr id="47" name="Rectângulo 46"/>
          <p:cNvSpPr/>
          <p:nvPr/>
        </p:nvSpPr>
        <p:spPr>
          <a:xfrm>
            <a:off x="2123728" y="4005064"/>
            <a:ext cx="14454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 smtClean="0">
                <a:solidFill>
                  <a:srgbClr val="753805"/>
                </a:solidFill>
              </a:rPr>
              <a:t>Hebefrénica</a:t>
            </a:r>
            <a:r>
              <a:rPr lang="pt-PT" dirty="0" smtClean="0"/>
              <a:t>  </a:t>
            </a:r>
            <a:endParaRPr lang="pt-PT" dirty="0"/>
          </a:p>
        </p:txBody>
      </p:sp>
      <p:sp>
        <p:nvSpPr>
          <p:cNvPr id="48" name="Rectângulo 47"/>
          <p:cNvSpPr/>
          <p:nvPr/>
        </p:nvSpPr>
        <p:spPr>
          <a:xfrm>
            <a:off x="3707904" y="4005064"/>
            <a:ext cx="13560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 smtClean="0">
                <a:solidFill>
                  <a:srgbClr val="753805"/>
                </a:solidFill>
              </a:rPr>
              <a:t>Catatónica</a:t>
            </a:r>
            <a:r>
              <a:rPr lang="pt-PT" dirty="0" smtClean="0"/>
              <a:t>   </a:t>
            </a:r>
            <a:endParaRPr lang="pt-PT" dirty="0"/>
          </a:p>
        </p:txBody>
      </p:sp>
      <p:sp>
        <p:nvSpPr>
          <p:cNvPr id="49" name="Rectângulo 48"/>
          <p:cNvSpPr/>
          <p:nvPr/>
        </p:nvSpPr>
        <p:spPr>
          <a:xfrm>
            <a:off x="4932040" y="4005064"/>
            <a:ext cx="17666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 smtClean="0">
                <a:solidFill>
                  <a:srgbClr val="753805"/>
                </a:solidFill>
              </a:rPr>
              <a:t>Indiferenciada</a:t>
            </a:r>
            <a:r>
              <a:rPr lang="pt-PT" dirty="0" smtClean="0"/>
              <a:t>    </a:t>
            </a:r>
            <a:endParaRPr lang="pt-PT" dirty="0"/>
          </a:p>
        </p:txBody>
      </p:sp>
      <p:sp>
        <p:nvSpPr>
          <p:cNvPr id="50" name="Rectângulo 49"/>
          <p:cNvSpPr/>
          <p:nvPr/>
        </p:nvSpPr>
        <p:spPr>
          <a:xfrm>
            <a:off x="6588224" y="4005064"/>
            <a:ext cx="11494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 smtClean="0">
                <a:solidFill>
                  <a:srgbClr val="753805"/>
                </a:solidFill>
              </a:rPr>
              <a:t>Residual</a:t>
            </a:r>
            <a:r>
              <a:rPr lang="pt-PT" dirty="0" smtClean="0"/>
              <a:t>   </a:t>
            </a:r>
            <a:endParaRPr lang="pt-PT" dirty="0"/>
          </a:p>
        </p:txBody>
      </p:sp>
      <p:sp>
        <p:nvSpPr>
          <p:cNvPr id="51" name="Rectângulo 50"/>
          <p:cNvSpPr/>
          <p:nvPr/>
        </p:nvSpPr>
        <p:spPr>
          <a:xfrm>
            <a:off x="7956376" y="4005064"/>
            <a:ext cx="976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 smtClean="0">
                <a:solidFill>
                  <a:srgbClr val="753805"/>
                </a:solidFill>
              </a:rPr>
              <a:t>Simples </a:t>
            </a:r>
            <a:endParaRPr lang="pt-PT" dirty="0"/>
          </a:p>
        </p:txBody>
      </p:sp>
      <p:sp>
        <p:nvSpPr>
          <p:cNvPr id="52" name="Rectângulo 51"/>
          <p:cNvSpPr/>
          <p:nvPr/>
        </p:nvSpPr>
        <p:spPr>
          <a:xfrm>
            <a:off x="323528" y="5301208"/>
            <a:ext cx="30580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 smtClean="0">
                <a:solidFill>
                  <a:srgbClr val="753805"/>
                </a:solidFill>
              </a:rPr>
              <a:t>Depressão pós esquizofrénica </a:t>
            </a:r>
            <a:endParaRPr lang="pt-PT" b="1" dirty="0">
              <a:solidFill>
                <a:srgbClr val="753805"/>
              </a:solidFill>
            </a:endParaRPr>
          </a:p>
        </p:txBody>
      </p:sp>
      <p:sp>
        <p:nvSpPr>
          <p:cNvPr id="54" name="Rectângulo 53"/>
          <p:cNvSpPr/>
          <p:nvPr/>
        </p:nvSpPr>
        <p:spPr>
          <a:xfrm>
            <a:off x="3635896" y="5301208"/>
            <a:ext cx="21223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 smtClean="0">
                <a:solidFill>
                  <a:srgbClr val="753805"/>
                </a:solidFill>
              </a:rPr>
              <a:t>Outra esquizofrenia </a:t>
            </a:r>
            <a:endParaRPr lang="pt-PT" b="1" dirty="0">
              <a:solidFill>
                <a:srgbClr val="753805"/>
              </a:solidFill>
            </a:endParaRPr>
          </a:p>
        </p:txBody>
      </p:sp>
      <p:sp>
        <p:nvSpPr>
          <p:cNvPr id="56" name="Rectângulo 55"/>
          <p:cNvSpPr/>
          <p:nvPr/>
        </p:nvSpPr>
        <p:spPr>
          <a:xfrm>
            <a:off x="6283745" y="5301208"/>
            <a:ext cx="24708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PT" b="1" dirty="0" smtClean="0">
                <a:solidFill>
                  <a:srgbClr val="753805"/>
                </a:solidFill>
              </a:rPr>
              <a:t>Esquizofrenia </a:t>
            </a:r>
          </a:p>
          <a:p>
            <a:pPr algn="ctr"/>
            <a:r>
              <a:rPr lang="pt-PT" b="1" dirty="0" smtClean="0">
                <a:solidFill>
                  <a:srgbClr val="753805"/>
                </a:solidFill>
              </a:rPr>
              <a:t>sem outra especificação</a:t>
            </a:r>
            <a:endParaRPr lang="pt-PT" b="1" dirty="0">
              <a:solidFill>
                <a:srgbClr val="753805"/>
              </a:solidFill>
            </a:endParaRPr>
          </a:p>
        </p:txBody>
      </p:sp>
      <p:sp>
        <p:nvSpPr>
          <p:cNvPr id="57" name="Rectângulo 56"/>
          <p:cNvSpPr/>
          <p:nvPr/>
        </p:nvSpPr>
        <p:spPr>
          <a:xfrm>
            <a:off x="1403648" y="6165304"/>
            <a:ext cx="61206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b="1" dirty="0" smtClean="0">
                <a:solidFill>
                  <a:srgbClr val="753805"/>
                </a:solidFill>
              </a:rPr>
              <a:t>Os sintomas deverão estar presentes mais de um mês</a:t>
            </a:r>
            <a:endParaRPr lang="pt-PT" b="1" dirty="0">
              <a:solidFill>
                <a:srgbClr val="753805"/>
              </a:solidFill>
            </a:endParaRPr>
          </a:p>
        </p:txBody>
      </p:sp>
      <p:sp>
        <p:nvSpPr>
          <p:cNvPr id="58" name="Rectângulo 57"/>
          <p:cNvSpPr/>
          <p:nvPr/>
        </p:nvSpPr>
        <p:spPr>
          <a:xfrm>
            <a:off x="2627784" y="1988840"/>
            <a:ext cx="273850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600" b="1" dirty="0" smtClean="0">
                <a:solidFill>
                  <a:srgbClr val="753805"/>
                </a:solidFill>
              </a:rPr>
              <a:t>De acordo com Ruiloba (2011</a:t>
            </a:r>
            <a:r>
              <a:rPr lang="pt-PT" sz="1600" dirty="0" smtClean="0">
                <a:solidFill>
                  <a:srgbClr val="753805"/>
                </a:solidFill>
              </a:rPr>
              <a:t>)</a:t>
            </a:r>
            <a:endParaRPr lang="pt-PT" sz="1600" dirty="0">
              <a:solidFill>
                <a:srgbClr val="753805"/>
              </a:solidFill>
            </a:endParaRPr>
          </a:p>
        </p:txBody>
      </p:sp>
      <p:cxnSp>
        <p:nvCxnSpPr>
          <p:cNvPr id="29" name="Conexão recta 28"/>
          <p:cNvCxnSpPr/>
          <p:nvPr/>
        </p:nvCxnSpPr>
        <p:spPr>
          <a:xfrm>
            <a:off x="1403648" y="3068960"/>
            <a:ext cx="0" cy="351656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  <a:effectLst>
            <a:outerShdw blurRad="50800" dist="50800" dir="5400000" sx="114000" sy="114000" algn="ctr" rotWithShape="0">
              <a:srgbClr val="F7923F">
                <a:alpha val="37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arredondado 3"/>
          <p:cNvSpPr/>
          <p:nvPr/>
        </p:nvSpPr>
        <p:spPr>
          <a:xfrm>
            <a:off x="3059832" y="260648"/>
            <a:ext cx="2952328" cy="360040"/>
          </a:xfrm>
          <a:prstGeom prst="roundRect">
            <a:avLst/>
          </a:prstGeom>
          <a:noFill/>
          <a:ln>
            <a:solidFill>
              <a:srgbClr val="F7923F"/>
            </a:solidFill>
          </a:ln>
          <a:effectLst>
            <a:outerShdw blurRad="50800" dist="50800" dir="5400000" sx="104000" sy="104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rgbClr val="753805"/>
                </a:solidFill>
                <a:cs typeface="Arial" pitchFamily="34" charset="0"/>
              </a:rPr>
              <a:t>Tipos de esquizofrenia</a:t>
            </a:r>
            <a:endParaRPr lang="pt-PT" sz="2000" b="1" dirty="0">
              <a:solidFill>
                <a:srgbClr val="753805"/>
              </a:solidFill>
              <a:cs typeface="Arial" pitchFamily="34" charset="0"/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467544" y="1196752"/>
            <a:ext cx="2232248" cy="432048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i="1" dirty="0" smtClean="0">
                <a:solidFill>
                  <a:srgbClr val="753805"/>
                </a:solidFill>
                <a:cs typeface="Arial" pitchFamily="34" charset="0"/>
              </a:rPr>
              <a:t>DSM-IV-TR (2002)</a:t>
            </a:r>
            <a:endParaRPr lang="pt-PT" b="1" i="1" dirty="0">
              <a:solidFill>
                <a:srgbClr val="753805"/>
              </a:solidFill>
              <a:cs typeface="Arial" pitchFamily="34" charset="0"/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3275856" y="1196752"/>
            <a:ext cx="4968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 smtClean="0">
                <a:solidFill>
                  <a:srgbClr val="753805"/>
                </a:solidFill>
              </a:rPr>
              <a:t>Classifica a esquizofrenia em </a:t>
            </a:r>
            <a:r>
              <a:rPr lang="pt-PT" b="1" dirty="0" smtClean="0">
                <a:solidFill>
                  <a:srgbClr val="753805"/>
                </a:solidFill>
              </a:rPr>
              <a:t>cinco tipos</a:t>
            </a:r>
            <a:r>
              <a:rPr lang="pt-PT" b="1" dirty="0" smtClean="0"/>
              <a:t>: </a:t>
            </a:r>
            <a:endParaRPr lang="pt-PT" b="1" dirty="0"/>
          </a:p>
        </p:txBody>
      </p:sp>
      <p:cxnSp>
        <p:nvCxnSpPr>
          <p:cNvPr id="8" name="Conexão recta unidireccional 7"/>
          <p:cNvCxnSpPr/>
          <p:nvPr/>
        </p:nvCxnSpPr>
        <p:spPr>
          <a:xfrm>
            <a:off x="2699792" y="1412776"/>
            <a:ext cx="504056" cy="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dist="50800" dir="5400000" sx="130000" sy="130000" algn="ctr" rotWithShape="0">
              <a:srgbClr val="F7923F">
                <a:alpha val="32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xão recta unidireccional 8"/>
          <p:cNvCxnSpPr/>
          <p:nvPr/>
        </p:nvCxnSpPr>
        <p:spPr>
          <a:xfrm>
            <a:off x="611560" y="2852936"/>
            <a:ext cx="720080" cy="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dist="50800" dir="5400000" sx="130000" sy="130000" algn="ctr" rotWithShape="0">
              <a:srgbClr val="F7923F">
                <a:alpha val="32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ângulo 10"/>
          <p:cNvSpPr/>
          <p:nvPr/>
        </p:nvSpPr>
        <p:spPr>
          <a:xfrm>
            <a:off x="899592" y="3140968"/>
            <a:ext cx="770485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753805"/>
                </a:solidFill>
              </a:rPr>
              <a:t> Presença de uma preocupação extrema, com delírios ou alucinações auditivas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673105"/>
                </a:solidFill>
              </a:rPr>
              <a:t> Não se observa proeminência de discurso desorganizado, comportamento catatónico ou desorganizado, nem embotamento afetivo</a:t>
            </a:r>
          </a:p>
          <a:p>
            <a:pPr algn="ctr">
              <a:buFont typeface="Wingdings" pitchFamily="2" charset="2"/>
              <a:buChar char="ü"/>
            </a:pPr>
            <a:endParaRPr lang="pt-PT" dirty="0">
              <a:solidFill>
                <a:srgbClr val="753805"/>
              </a:solidFill>
            </a:endParaRPr>
          </a:p>
        </p:txBody>
      </p:sp>
      <p:sp>
        <p:nvSpPr>
          <p:cNvPr id="12" name="Rectângulo 11"/>
          <p:cNvSpPr/>
          <p:nvPr/>
        </p:nvSpPr>
        <p:spPr>
          <a:xfrm>
            <a:off x="1475656" y="2636912"/>
            <a:ext cx="16866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i="1" dirty="0" smtClean="0">
                <a:solidFill>
                  <a:srgbClr val="753805"/>
                </a:solidFill>
              </a:rPr>
              <a:t>Tipo paranoide</a:t>
            </a:r>
            <a:r>
              <a:rPr lang="pt-PT" i="1" dirty="0" smtClean="0"/>
              <a:t> </a:t>
            </a:r>
            <a:endParaRPr lang="pt-PT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6874519" y="6334780"/>
            <a:ext cx="22694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pt-PT" sz="1400" dirty="0" smtClean="0">
                <a:solidFill>
                  <a:srgbClr val="753805"/>
                </a:solidFill>
                <a:cs typeface="Arial" pitchFamily="34" charset="0"/>
              </a:rPr>
              <a:t>(DSM-IV-TR,2002)</a:t>
            </a:r>
          </a:p>
        </p:txBody>
      </p:sp>
      <p:cxnSp>
        <p:nvCxnSpPr>
          <p:cNvPr id="5" name="Conexão recta unidireccional 4"/>
          <p:cNvCxnSpPr/>
          <p:nvPr/>
        </p:nvCxnSpPr>
        <p:spPr>
          <a:xfrm>
            <a:off x="467544" y="1628800"/>
            <a:ext cx="720080" cy="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dist="50800" dir="5400000" sx="130000" sy="130000" algn="ctr" rotWithShape="0">
              <a:srgbClr val="F7923F">
                <a:alpha val="32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ângulo 5"/>
          <p:cNvSpPr/>
          <p:nvPr/>
        </p:nvSpPr>
        <p:spPr>
          <a:xfrm>
            <a:off x="1259632" y="1412776"/>
            <a:ext cx="16567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i="1" dirty="0" smtClean="0">
                <a:solidFill>
                  <a:schemeClr val="accent6">
                    <a:lumMod val="50000"/>
                  </a:schemeClr>
                </a:solidFill>
              </a:rPr>
              <a:t>Tipo catatónico</a:t>
            </a:r>
            <a:endParaRPr lang="pt-PT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3851920" y="1916832"/>
            <a:ext cx="5112568" cy="3338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endParaRPr lang="pt-PT" dirty="0" smtClean="0">
              <a:solidFill>
                <a:srgbClr val="753805"/>
              </a:solidFill>
            </a:endParaRP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pt-PT" dirty="0" smtClean="0">
                <a:solidFill>
                  <a:srgbClr val="753805"/>
                </a:solidFill>
              </a:rPr>
              <a:t> imobilidade motora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pt-PT" dirty="0" smtClean="0">
                <a:solidFill>
                  <a:srgbClr val="753805"/>
                </a:solidFill>
              </a:rPr>
              <a:t> atividade excessiva sem estímulo aparente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pt-PT" dirty="0" smtClean="0">
                <a:solidFill>
                  <a:srgbClr val="753805"/>
                </a:solidFill>
              </a:rPr>
              <a:t> negativismo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pt-PT" dirty="0" smtClean="0">
                <a:solidFill>
                  <a:srgbClr val="753805"/>
                </a:solidFill>
              </a:rPr>
              <a:t> posturas desadequadas e bizarras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pt-PT" dirty="0" smtClean="0">
                <a:solidFill>
                  <a:srgbClr val="753805"/>
                </a:solidFill>
              </a:rPr>
              <a:t> ecolalia ou ecopraxia</a:t>
            </a:r>
            <a:endParaRPr lang="pt-PT" dirty="0">
              <a:solidFill>
                <a:srgbClr val="753805"/>
              </a:solidFill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1115616" y="3429000"/>
            <a:ext cx="16788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 smtClean="0">
                <a:solidFill>
                  <a:srgbClr val="753805"/>
                </a:solidFill>
              </a:rPr>
              <a:t>Predomínio de: </a:t>
            </a:r>
            <a:endParaRPr lang="pt-PT" dirty="0">
              <a:solidFill>
                <a:srgbClr val="753805"/>
              </a:solidFill>
            </a:endParaRPr>
          </a:p>
        </p:txBody>
      </p:sp>
      <p:sp>
        <p:nvSpPr>
          <p:cNvPr id="10" name="Chaveta à esquerda 9"/>
          <p:cNvSpPr/>
          <p:nvPr/>
        </p:nvSpPr>
        <p:spPr>
          <a:xfrm>
            <a:off x="3491880" y="2276872"/>
            <a:ext cx="360040" cy="3240360"/>
          </a:xfrm>
          <a:prstGeom prst="leftBrace">
            <a:avLst/>
          </a:prstGeom>
          <a:ln>
            <a:solidFill>
              <a:srgbClr val="F7923F"/>
            </a:solidFill>
          </a:ln>
          <a:effectLst>
            <a:outerShdw blurRad="76200" dist="139700" dir="5400000" sx="106000" sy="106000" algn="ctr" rotWithShape="0">
              <a:schemeClr val="accent6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1" name="Rectângulo arredondado 10"/>
          <p:cNvSpPr/>
          <p:nvPr/>
        </p:nvSpPr>
        <p:spPr>
          <a:xfrm>
            <a:off x="3059832" y="260648"/>
            <a:ext cx="2952328" cy="360040"/>
          </a:xfrm>
          <a:prstGeom prst="roundRect">
            <a:avLst/>
          </a:prstGeom>
          <a:noFill/>
          <a:ln>
            <a:solidFill>
              <a:srgbClr val="F7923F"/>
            </a:solidFill>
          </a:ln>
          <a:effectLst>
            <a:outerShdw blurRad="50800" dist="50800" dir="5400000" sx="104000" sy="104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rgbClr val="753805"/>
                </a:solidFill>
                <a:cs typeface="Arial" pitchFamily="34" charset="0"/>
              </a:rPr>
              <a:t>Tipos de esquizofrenia</a:t>
            </a:r>
            <a:endParaRPr lang="pt-PT" sz="2000" b="1" dirty="0">
              <a:solidFill>
                <a:srgbClr val="753805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ângulo arredondado 5"/>
          <p:cNvSpPr/>
          <p:nvPr/>
        </p:nvSpPr>
        <p:spPr>
          <a:xfrm>
            <a:off x="3059832" y="260648"/>
            <a:ext cx="2952328" cy="360040"/>
          </a:xfrm>
          <a:prstGeom prst="roundRect">
            <a:avLst/>
          </a:prstGeom>
          <a:noFill/>
          <a:ln>
            <a:solidFill>
              <a:srgbClr val="F7923F"/>
            </a:solidFill>
          </a:ln>
          <a:effectLst>
            <a:outerShdw blurRad="50800" dist="50800" dir="5400000" sx="104000" sy="104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rgbClr val="753805"/>
                </a:solidFill>
                <a:cs typeface="Arial" pitchFamily="34" charset="0"/>
              </a:rPr>
              <a:t>Tipos de esquizofrenia</a:t>
            </a:r>
            <a:endParaRPr lang="pt-PT" sz="2000" b="1" dirty="0">
              <a:solidFill>
                <a:srgbClr val="753805"/>
              </a:solidFill>
              <a:cs typeface="Arial" pitchFamily="34" charset="0"/>
            </a:endParaRPr>
          </a:p>
        </p:txBody>
      </p:sp>
      <p:cxnSp>
        <p:nvCxnSpPr>
          <p:cNvPr id="10" name="Conexão recta unidireccional 9"/>
          <p:cNvCxnSpPr/>
          <p:nvPr/>
        </p:nvCxnSpPr>
        <p:spPr>
          <a:xfrm>
            <a:off x="395536" y="3933056"/>
            <a:ext cx="720080" cy="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dist="50800" dir="5400000" sx="130000" sy="130000" algn="ctr" rotWithShape="0">
              <a:srgbClr val="F7923F">
                <a:alpha val="32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ângulo 10"/>
          <p:cNvSpPr/>
          <p:nvPr/>
        </p:nvSpPr>
        <p:spPr>
          <a:xfrm>
            <a:off x="1259632" y="3717032"/>
            <a:ext cx="20254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i="1" dirty="0" smtClean="0">
                <a:solidFill>
                  <a:schemeClr val="accent6">
                    <a:lumMod val="50000"/>
                  </a:schemeClr>
                </a:solidFill>
              </a:rPr>
              <a:t>Tipo indiferenciado</a:t>
            </a:r>
            <a:endParaRPr lang="pt-PT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Rectângulo 11"/>
          <p:cNvSpPr/>
          <p:nvPr/>
        </p:nvSpPr>
        <p:spPr>
          <a:xfrm>
            <a:off x="395536" y="4365104"/>
            <a:ext cx="7920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t-PT" dirty="0" smtClean="0">
                <a:solidFill>
                  <a:srgbClr val="753805"/>
                </a:solidFill>
              </a:rPr>
              <a:t>Não satisfaz os critérios para os tipos paranoide, desorganizado ou catatónico </a:t>
            </a:r>
            <a:endParaRPr lang="pt-PT" dirty="0">
              <a:solidFill>
                <a:srgbClr val="753805"/>
              </a:solidFill>
            </a:endParaRPr>
          </a:p>
        </p:txBody>
      </p:sp>
      <p:sp>
        <p:nvSpPr>
          <p:cNvPr id="16" name="Rectângulo 15"/>
          <p:cNvSpPr/>
          <p:nvPr/>
        </p:nvSpPr>
        <p:spPr>
          <a:xfrm>
            <a:off x="1115616" y="1556792"/>
            <a:ext cx="21144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i="1" dirty="0" smtClean="0">
                <a:solidFill>
                  <a:schemeClr val="accent6">
                    <a:lumMod val="50000"/>
                  </a:schemeClr>
                </a:solidFill>
              </a:rPr>
              <a:t>Tipo desorganizado</a:t>
            </a:r>
            <a:endParaRPr lang="pt-PT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Rectângulo 16"/>
          <p:cNvSpPr/>
          <p:nvPr/>
        </p:nvSpPr>
        <p:spPr>
          <a:xfrm>
            <a:off x="395536" y="2060848"/>
            <a:ext cx="8352928" cy="1122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753805"/>
                </a:solidFill>
              </a:rPr>
              <a:t> Predominância de discurso e comportamento desorganizados, embotamento afetivo ou desapropriado</a:t>
            </a:r>
            <a:endParaRPr lang="pt-PT" dirty="0">
              <a:solidFill>
                <a:srgbClr val="753805"/>
              </a:solidFill>
            </a:endParaRPr>
          </a:p>
        </p:txBody>
      </p:sp>
      <p:cxnSp>
        <p:nvCxnSpPr>
          <p:cNvPr id="18" name="Conexão recta unidireccional 17"/>
          <p:cNvCxnSpPr/>
          <p:nvPr/>
        </p:nvCxnSpPr>
        <p:spPr>
          <a:xfrm>
            <a:off x="323528" y="1772816"/>
            <a:ext cx="720080" cy="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dist="50800" dir="5400000" sx="130000" sy="130000" algn="ctr" rotWithShape="0">
              <a:srgbClr val="F7923F">
                <a:alpha val="32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ângulo 14"/>
          <p:cNvSpPr/>
          <p:nvPr/>
        </p:nvSpPr>
        <p:spPr>
          <a:xfrm>
            <a:off x="6874519" y="6334780"/>
            <a:ext cx="22694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pt-PT" sz="1400" dirty="0" smtClean="0">
                <a:solidFill>
                  <a:srgbClr val="753805"/>
                </a:solidFill>
                <a:cs typeface="Arial" pitchFamily="34" charset="0"/>
              </a:rPr>
              <a:t>(DSM-IV-TR,2002)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arredondado 3"/>
          <p:cNvSpPr/>
          <p:nvPr/>
        </p:nvSpPr>
        <p:spPr>
          <a:xfrm>
            <a:off x="3059832" y="260648"/>
            <a:ext cx="2952328" cy="360040"/>
          </a:xfrm>
          <a:prstGeom prst="roundRect">
            <a:avLst/>
          </a:prstGeom>
          <a:noFill/>
          <a:ln>
            <a:solidFill>
              <a:srgbClr val="F7923F"/>
            </a:solidFill>
          </a:ln>
          <a:effectLst>
            <a:outerShdw blurRad="50800" dist="50800" dir="5400000" sx="104000" sy="104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rgbClr val="753805"/>
                </a:solidFill>
                <a:cs typeface="Arial" pitchFamily="34" charset="0"/>
              </a:rPr>
              <a:t>Tipos de esquizofrenia</a:t>
            </a:r>
            <a:endParaRPr lang="pt-PT" sz="2000" b="1" dirty="0">
              <a:solidFill>
                <a:srgbClr val="753805"/>
              </a:solidFill>
              <a:cs typeface="Arial" pitchFamily="34" charset="0"/>
            </a:endParaRPr>
          </a:p>
        </p:txBody>
      </p:sp>
      <p:cxnSp>
        <p:nvCxnSpPr>
          <p:cNvPr id="5" name="Conexão recta unidireccional 4"/>
          <p:cNvCxnSpPr/>
          <p:nvPr/>
        </p:nvCxnSpPr>
        <p:spPr>
          <a:xfrm>
            <a:off x="323528" y="1628800"/>
            <a:ext cx="720080" cy="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dist="50800" dir="5400000" sx="130000" sy="130000" algn="ctr" rotWithShape="0">
              <a:srgbClr val="F7923F">
                <a:alpha val="32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ângulo 5"/>
          <p:cNvSpPr/>
          <p:nvPr/>
        </p:nvSpPr>
        <p:spPr>
          <a:xfrm>
            <a:off x="1259632" y="1412776"/>
            <a:ext cx="14157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i="1" dirty="0" smtClean="0">
                <a:solidFill>
                  <a:schemeClr val="accent6">
                    <a:lumMod val="50000"/>
                  </a:schemeClr>
                </a:solidFill>
              </a:rPr>
              <a:t>Tipo residual</a:t>
            </a:r>
            <a:endParaRPr lang="pt-PT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323528" y="2060848"/>
            <a:ext cx="84249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753805"/>
                </a:solidFill>
              </a:rPr>
              <a:t> Não se observa a presença de delírios ou alucinações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753805"/>
                </a:solidFill>
              </a:rPr>
              <a:t>Comportamento mantém-se desorganizado ou catatónico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753805"/>
                </a:solidFill>
              </a:rPr>
              <a:t>A continuidade da perturbação é evidenciada pela presença de sintoma negativos ou  crenças estranhas e experiências percetivas invulgares </a:t>
            </a:r>
          </a:p>
          <a:p>
            <a:pPr>
              <a:buFont typeface="Wingdings" pitchFamily="2" charset="2"/>
              <a:buChar char="ü"/>
            </a:pPr>
            <a:endParaRPr lang="pt-PT" dirty="0" smtClean="0"/>
          </a:p>
          <a:p>
            <a:pPr>
              <a:buFont typeface="Wingdings" pitchFamily="2" charset="2"/>
              <a:buChar char="ü"/>
            </a:pPr>
            <a:endParaRPr lang="pt-PT" dirty="0">
              <a:solidFill>
                <a:srgbClr val="753805"/>
              </a:solidFill>
            </a:endParaRPr>
          </a:p>
        </p:txBody>
      </p:sp>
      <p:sp>
        <p:nvSpPr>
          <p:cNvPr id="8" name="Rectângulo 7"/>
          <p:cNvSpPr/>
          <p:nvPr/>
        </p:nvSpPr>
        <p:spPr>
          <a:xfrm>
            <a:off x="6874519" y="6334780"/>
            <a:ext cx="22694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pt-PT" sz="1400" dirty="0" smtClean="0">
                <a:solidFill>
                  <a:srgbClr val="753805"/>
                </a:solidFill>
                <a:cs typeface="Arial" pitchFamily="34" charset="0"/>
              </a:rPr>
              <a:t>(DSM-IV-TR,2002)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2339752" y="2420888"/>
            <a:ext cx="3816424" cy="936104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>
            <a:outerShdw blurRad="50800" dist="50800"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i="1" dirty="0" smtClean="0">
                <a:solidFill>
                  <a:schemeClr val="accent6">
                    <a:lumMod val="50000"/>
                  </a:schemeClr>
                </a:solidFill>
              </a:rPr>
              <a:t>Sintomas prodrómicos</a:t>
            </a:r>
            <a:endParaRPr lang="pt-PT" sz="2000" b="1" dirty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4" name="Rectângulo 3"/>
          <p:cNvSpPr/>
          <p:nvPr/>
        </p:nvSpPr>
        <p:spPr>
          <a:xfrm>
            <a:off x="539552" y="908720"/>
            <a:ext cx="2922467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b="1" dirty="0" smtClean="0">
                <a:solidFill>
                  <a:schemeClr val="accent6">
                    <a:lumMod val="50000"/>
                  </a:schemeClr>
                </a:solidFill>
              </a:rPr>
              <a:t>Ruiloba (2011) explica que… </a:t>
            </a:r>
            <a:endParaRPr lang="pt-PT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611560" y="1412776"/>
            <a:ext cx="8748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 smtClean="0">
                <a:solidFill>
                  <a:srgbClr val="753805"/>
                </a:solidFill>
              </a:rPr>
              <a:t>O primeiro episódio de esquizofrenia, geralmente, vem precedido de sinais e sintomas</a:t>
            </a:r>
            <a:endParaRPr lang="pt-PT" dirty="0">
              <a:solidFill>
                <a:srgbClr val="753805"/>
              </a:solidFill>
            </a:endParaRPr>
          </a:p>
        </p:txBody>
      </p:sp>
      <p:cxnSp>
        <p:nvCxnSpPr>
          <p:cNvPr id="9" name="Conexão recta unidireccional 8"/>
          <p:cNvCxnSpPr/>
          <p:nvPr/>
        </p:nvCxnSpPr>
        <p:spPr>
          <a:xfrm flipH="1">
            <a:off x="4572000" y="1916832"/>
            <a:ext cx="504056" cy="36004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dist="50800" dir="5400000" sx="130000" sy="130000" algn="ctr" rotWithShape="0">
              <a:srgbClr val="F7923F">
                <a:alpha val="32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xão recta 9"/>
          <p:cNvCxnSpPr/>
          <p:nvPr/>
        </p:nvCxnSpPr>
        <p:spPr>
          <a:xfrm flipH="1">
            <a:off x="5292080" y="1772816"/>
            <a:ext cx="3528392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  <a:effectLst>
            <a:outerShdw blurRad="50800" dist="50800" sx="1000" sy="1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ângulo 14"/>
          <p:cNvSpPr/>
          <p:nvPr/>
        </p:nvSpPr>
        <p:spPr>
          <a:xfrm>
            <a:off x="1115616" y="3356992"/>
            <a:ext cx="6768752" cy="432048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dirty="0" smtClean="0">
                <a:solidFill>
                  <a:srgbClr val="753805"/>
                </a:solidFill>
                <a:cs typeface="Arial" pitchFamily="34" charset="0"/>
              </a:rPr>
              <a:t>Podem surgir meses ou antes do diagnóstico</a:t>
            </a:r>
            <a:endParaRPr lang="pt-PT" sz="2000" dirty="0">
              <a:solidFill>
                <a:srgbClr val="753805"/>
              </a:solidFill>
              <a:cs typeface="Arial" pitchFamily="34" charset="0"/>
            </a:endParaRPr>
          </a:p>
        </p:txBody>
      </p:sp>
      <p:sp>
        <p:nvSpPr>
          <p:cNvPr id="16" name="Rectângulo 15"/>
          <p:cNvSpPr/>
          <p:nvPr/>
        </p:nvSpPr>
        <p:spPr>
          <a:xfrm>
            <a:off x="395536" y="3933056"/>
            <a:ext cx="2232248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rgbClr val="753805"/>
                </a:solidFill>
                <a:cs typeface="Arial" pitchFamily="34" charset="0"/>
              </a:rPr>
              <a:t>Exemplos:</a:t>
            </a:r>
            <a:endParaRPr lang="pt-PT" dirty="0">
              <a:solidFill>
                <a:srgbClr val="753805"/>
              </a:solidFill>
              <a:cs typeface="Arial" pitchFamily="34" charset="0"/>
            </a:endParaRPr>
          </a:p>
        </p:txBody>
      </p:sp>
      <p:cxnSp>
        <p:nvCxnSpPr>
          <p:cNvPr id="17" name="Conexão recta 16"/>
          <p:cNvCxnSpPr/>
          <p:nvPr/>
        </p:nvCxnSpPr>
        <p:spPr>
          <a:xfrm flipH="1">
            <a:off x="971600" y="4293096"/>
            <a:ext cx="1080120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  <a:effectLst>
            <a:outerShdw blurRad="50800" dist="50800" sx="1000" sy="1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ângulo 18"/>
          <p:cNvSpPr/>
          <p:nvPr/>
        </p:nvSpPr>
        <p:spPr>
          <a:xfrm>
            <a:off x="2843808" y="4221088"/>
            <a:ext cx="48600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753805"/>
                </a:solidFill>
              </a:rPr>
              <a:t> mudanças de comportamento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753805"/>
                </a:solidFill>
              </a:rPr>
              <a:t>desorganização quotidiana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753805"/>
                </a:solidFill>
              </a:rPr>
              <a:t>deterioração do comportamento social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753805"/>
                </a:solidFill>
              </a:rPr>
              <a:t>…</a:t>
            </a:r>
            <a:endParaRPr lang="pt-PT" dirty="0">
              <a:solidFill>
                <a:srgbClr val="753805"/>
              </a:solidFill>
            </a:endParaRPr>
          </a:p>
        </p:txBody>
      </p:sp>
      <p:sp>
        <p:nvSpPr>
          <p:cNvPr id="20" name="Rectângulo 19"/>
          <p:cNvSpPr/>
          <p:nvPr/>
        </p:nvSpPr>
        <p:spPr>
          <a:xfrm>
            <a:off x="971600" y="6165304"/>
            <a:ext cx="7696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i="1" dirty="0" smtClean="0">
                <a:solidFill>
                  <a:schemeClr val="accent6">
                    <a:lumMod val="50000"/>
                  </a:schemeClr>
                </a:solidFill>
              </a:rPr>
              <a:t>Os sintomas prodrómicos, </a:t>
            </a:r>
            <a:r>
              <a:rPr lang="pt-PT" sz="2000" b="1" i="1" dirty="0" smtClean="0">
                <a:solidFill>
                  <a:srgbClr val="753805"/>
                </a:solidFill>
              </a:rPr>
              <a:t>geralmente </a:t>
            </a:r>
            <a:r>
              <a:rPr lang="pt-PT" sz="2000" b="1" dirty="0" smtClean="0">
                <a:solidFill>
                  <a:srgbClr val="753805"/>
                </a:solidFill>
                <a:cs typeface="Arial" pitchFamily="34" charset="0"/>
              </a:rPr>
              <a:t> </a:t>
            </a:r>
            <a:r>
              <a:rPr lang="pt-PT" sz="2000" b="1" dirty="0" smtClean="0">
                <a:solidFill>
                  <a:srgbClr val="753805"/>
                </a:solidFill>
              </a:rPr>
              <a:t>são percebidos por retrospetiva</a:t>
            </a:r>
            <a:endParaRPr lang="pt-PT" sz="2000" b="1" dirty="0">
              <a:solidFill>
                <a:srgbClr val="753805"/>
              </a:solidFill>
            </a:endParaRPr>
          </a:p>
        </p:txBody>
      </p:sp>
      <p:sp>
        <p:nvSpPr>
          <p:cNvPr id="22" name="Rectângulo arredondado 21"/>
          <p:cNvSpPr/>
          <p:nvPr/>
        </p:nvSpPr>
        <p:spPr>
          <a:xfrm>
            <a:off x="3059832" y="260648"/>
            <a:ext cx="2952328" cy="360040"/>
          </a:xfrm>
          <a:prstGeom prst="roundRect">
            <a:avLst/>
          </a:prstGeom>
          <a:noFill/>
          <a:ln>
            <a:solidFill>
              <a:srgbClr val="F7923F"/>
            </a:solidFill>
          </a:ln>
          <a:effectLst>
            <a:outerShdw blurRad="50800" dist="50800" dir="5400000" sx="104000" sy="104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rgbClr val="753805"/>
                </a:solidFill>
                <a:cs typeface="Arial" pitchFamily="34" charset="0"/>
              </a:rPr>
              <a:t>Esquizofrenia</a:t>
            </a:r>
            <a:endParaRPr lang="pt-PT" sz="2000" b="1" dirty="0">
              <a:solidFill>
                <a:srgbClr val="753805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467544" y="1412776"/>
            <a:ext cx="78488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000" b="1" dirty="0" smtClean="0">
                <a:solidFill>
                  <a:srgbClr val="753805"/>
                </a:solidFill>
              </a:rPr>
              <a:t>Sinais prodrómicos maioritariamente citados na literatura:</a:t>
            </a:r>
            <a:endParaRPr lang="pt-PT" sz="2000" b="1" dirty="0">
              <a:solidFill>
                <a:srgbClr val="753805"/>
              </a:solidFill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467544" y="6021288"/>
            <a:ext cx="52565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1400" dirty="0" smtClean="0">
                <a:solidFill>
                  <a:srgbClr val="753805"/>
                </a:solidFill>
              </a:rPr>
              <a:t>(</a:t>
            </a:r>
            <a:r>
              <a:rPr lang="pt-PT" sz="1400" dirty="0" err="1" smtClean="0">
                <a:solidFill>
                  <a:srgbClr val="753805"/>
                </a:solidFill>
              </a:rPr>
              <a:t>Yung</a:t>
            </a:r>
            <a:r>
              <a:rPr lang="pt-PT" sz="1400" dirty="0" smtClean="0">
                <a:solidFill>
                  <a:srgbClr val="753805"/>
                </a:solidFill>
              </a:rPr>
              <a:t> et. al,1996; cit. por, Marcelli &amp; Braconnier,2005,p.334)</a:t>
            </a:r>
            <a:endParaRPr lang="pt-PT" sz="1400" dirty="0">
              <a:solidFill>
                <a:srgbClr val="753805"/>
              </a:solidFill>
            </a:endParaRPr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971600" y="2060848"/>
            <a:ext cx="518356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rgbClr val="753805"/>
                </a:solidFill>
                <a:effectLst/>
                <a:ea typeface="Calibri" pitchFamily="34" charset="0"/>
                <a:cs typeface="Times New Roman" pitchFamily="18" charset="0"/>
              </a:rPr>
              <a:t>diminuição da concentração</a:t>
            </a:r>
          </a:p>
          <a:p>
            <a:pPr marL="0" marR="0" lvl="0" indent="449263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pt-PT" dirty="0" smtClean="0">
                <a:solidFill>
                  <a:srgbClr val="753805"/>
                </a:solidFill>
                <a:ea typeface="Calibri" pitchFamily="34" charset="0"/>
                <a:cs typeface="Times New Roman" pitchFamily="18" charset="0"/>
              </a:rPr>
              <a:t>perda de 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rgbClr val="753805"/>
                </a:solidFill>
                <a:effectLst/>
                <a:ea typeface="Calibri" pitchFamily="34" charset="0"/>
                <a:cs typeface="Times New Roman" pitchFamily="18" charset="0"/>
              </a:rPr>
              <a:t>energia e motivação, </a:t>
            </a:r>
          </a:p>
          <a:p>
            <a:pPr marL="0" marR="0" lvl="0" indent="449263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rgbClr val="753805"/>
                </a:solidFill>
                <a:effectLst/>
                <a:ea typeface="Calibri" pitchFamily="34" charset="0"/>
                <a:cs typeface="Times New Roman" pitchFamily="18" charset="0"/>
              </a:rPr>
              <a:t>humor depressivo</a:t>
            </a:r>
          </a:p>
          <a:p>
            <a:pPr marL="0" marR="0" lvl="0" indent="449263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rgbClr val="753805"/>
                </a:solidFill>
                <a:effectLst/>
                <a:ea typeface="Calibri" pitchFamily="34" charset="0"/>
                <a:cs typeface="Times New Roman" pitchFamily="18" charset="0"/>
              </a:rPr>
              <a:t>perturbações do sono</a:t>
            </a:r>
          </a:p>
          <a:p>
            <a:pPr marL="0" marR="0" lvl="0" indent="449263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pt-PT" dirty="0" smtClean="0">
                <a:solidFill>
                  <a:srgbClr val="753805"/>
                </a:solidFill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rgbClr val="753805"/>
                </a:solidFill>
                <a:effectLst/>
                <a:ea typeface="Calibri" pitchFamily="34" charset="0"/>
                <a:cs typeface="Times New Roman" pitchFamily="18" charset="0"/>
              </a:rPr>
              <a:t>nsiedade</a:t>
            </a:r>
            <a:endParaRPr lang="pt-PT" dirty="0" smtClean="0">
              <a:solidFill>
                <a:srgbClr val="753805"/>
              </a:solidFill>
              <a:ea typeface="Calibri" pitchFamily="34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rgbClr val="753805"/>
                </a:solidFill>
                <a:effectLst/>
                <a:ea typeface="Calibri" pitchFamily="34" charset="0"/>
                <a:cs typeface="Times New Roman" pitchFamily="18" charset="0"/>
              </a:rPr>
              <a:t> retirada social</a:t>
            </a:r>
          </a:p>
          <a:p>
            <a:pPr marL="0" marR="0" lvl="0" indent="449263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rgbClr val="753805"/>
                </a:solidFill>
                <a:effectLst/>
                <a:ea typeface="Calibri" pitchFamily="34" charset="0"/>
                <a:cs typeface="Times New Roman" pitchFamily="18" charset="0"/>
              </a:rPr>
              <a:t>desconfiança </a:t>
            </a:r>
            <a:endParaRPr lang="pt-PT" dirty="0" smtClean="0">
              <a:solidFill>
                <a:srgbClr val="753805"/>
              </a:solidFill>
              <a:ea typeface="Calibri" pitchFamily="34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rgbClr val="753805"/>
                </a:solidFill>
                <a:effectLst/>
                <a:ea typeface="Calibri" pitchFamily="34" charset="0"/>
                <a:cs typeface="Times New Roman" pitchFamily="18" charset="0"/>
              </a:rPr>
              <a:t>irritabilidade</a:t>
            </a:r>
            <a:endParaRPr kumimoji="0" lang="pt-PT" b="0" i="0" u="none" strike="noStrike" cap="none" normalizeH="0" baseline="0" dirty="0" smtClean="0">
              <a:ln>
                <a:noFill/>
              </a:ln>
              <a:solidFill>
                <a:srgbClr val="753805"/>
              </a:solidFill>
              <a:effectLst/>
              <a:cs typeface="Arial" pitchFamily="34" charset="0"/>
            </a:endParaRPr>
          </a:p>
        </p:txBody>
      </p:sp>
      <p:sp>
        <p:nvSpPr>
          <p:cNvPr id="7" name="Rectângulo arredondado 6"/>
          <p:cNvSpPr/>
          <p:nvPr/>
        </p:nvSpPr>
        <p:spPr>
          <a:xfrm>
            <a:off x="3059832" y="260648"/>
            <a:ext cx="2952328" cy="360040"/>
          </a:xfrm>
          <a:prstGeom prst="roundRect">
            <a:avLst/>
          </a:prstGeom>
          <a:noFill/>
          <a:ln>
            <a:solidFill>
              <a:srgbClr val="F7923F"/>
            </a:solidFill>
          </a:ln>
          <a:effectLst>
            <a:outerShdw blurRad="50800" dist="50800" dir="5400000" sx="104000" sy="104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rgbClr val="753805"/>
                </a:solidFill>
                <a:cs typeface="Arial" pitchFamily="34" charset="0"/>
              </a:rPr>
              <a:t>Esquizofrenia</a:t>
            </a:r>
            <a:endParaRPr lang="pt-PT" sz="2000" b="1" dirty="0">
              <a:solidFill>
                <a:srgbClr val="753805"/>
              </a:solidFill>
              <a:cs typeface="Arial" pitchFamily="34" charset="0"/>
            </a:endParaRPr>
          </a:p>
        </p:txBody>
      </p:sp>
      <p:pic>
        <p:nvPicPr>
          <p:cNvPr id="23554" name="Picture 2" descr="http://t1.gstatic.com/images?q=tbn:ANd9GcQfiJxTmgw0ICELXW_w5D1v_SmxQu_OSNwirNOPymxJlvbzEEBthA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415684">
            <a:off x="5779168" y="2205785"/>
            <a:ext cx="2612504" cy="34586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arredondado 3"/>
          <p:cNvSpPr/>
          <p:nvPr/>
        </p:nvSpPr>
        <p:spPr>
          <a:xfrm>
            <a:off x="1187624" y="548680"/>
            <a:ext cx="6768752" cy="648072"/>
          </a:xfrm>
          <a:prstGeom prst="roundRect">
            <a:avLst/>
          </a:prstGeom>
          <a:noFill/>
          <a:ln>
            <a:solidFill>
              <a:srgbClr val="F7923F"/>
            </a:solidFill>
          </a:ln>
          <a:effectLst>
            <a:outerShdw blurRad="50800" dist="50800" dir="5400000" sx="104000" sy="104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rgbClr val="753805"/>
                </a:solidFill>
                <a:cs typeface="Arial" pitchFamily="34" charset="0"/>
              </a:rPr>
              <a:t>Fatores de risco e vulnerabilidade para a Esquizofrenia</a:t>
            </a:r>
            <a:endParaRPr lang="pt-PT" sz="2000" b="1" dirty="0">
              <a:solidFill>
                <a:srgbClr val="753805"/>
              </a:solidFill>
              <a:cs typeface="Arial" pitchFamily="34" charset="0"/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1187624" y="2708920"/>
            <a:ext cx="3207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t-PT" dirty="0" smtClean="0">
                <a:solidFill>
                  <a:schemeClr val="accent6">
                    <a:lumMod val="50000"/>
                  </a:schemeClr>
                </a:solidFill>
              </a:rPr>
              <a:t>forte componente hereditária </a:t>
            </a:r>
            <a:endParaRPr lang="pt-PT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1475656" y="4941168"/>
            <a:ext cx="6947543" cy="1295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 grau de parentesco,(quanto mais próximo maior a vulnerabilidade)</a:t>
            </a:r>
          </a:p>
          <a:p>
            <a:pPr marL="0" marR="0" lvl="0" indent="449263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acontecimentos de vida </a:t>
            </a:r>
          </a:p>
          <a:p>
            <a:pPr marL="0" marR="0" lvl="0" indent="449263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abuso de substâncias tóxicas.</a:t>
            </a:r>
            <a:endParaRPr kumimoji="0" lang="pt-PT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8" name="Rectângulo 7"/>
          <p:cNvSpPr/>
          <p:nvPr/>
        </p:nvSpPr>
        <p:spPr>
          <a:xfrm>
            <a:off x="251520" y="1916832"/>
            <a:ext cx="7740902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b="1" dirty="0" smtClean="0">
                <a:solidFill>
                  <a:schemeClr val="accent6">
                    <a:lumMod val="50000"/>
                  </a:schemeClr>
                </a:solidFill>
              </a:rPr>
              <a:t>De acordo com Ruiloba (2011) o principal fator de risco para a esquizofrenia é</a:t>
            </a:r>
            <a:endParaRPr lang="pt-PT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179512" y="3717032"/>
            <a:ext cx="8784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b="1" dirty="0" smtClean="0">
                <a:solidFill>
                  <a:srgbClr val="753805"/>
                </a:solidFill>
                <a:ea typeface="Calibri" pitchFamily="34" charset="0"/>
                <a:cs typeface="Times New Roman" pitchFamily="18" charset="0"/>
              </a:rPr>
              <a:t>Marcelli e Braconnier (2005), referenciando Edward e colaboradores (2002), destacam três principais fatores de risco para a esquizofrenia</a:t>
            </a:r>
            <a:endParaRPr lang="pt-PT" b="1" dirty="0">
              <a:solidFill>
                <a:srgbClr val="75380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467544" y="1412776"/>
            <a:ext cx="799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 smtClean="0">
                <a:solidFill>
                  <a:schemeClr val="accent6">
                    <a:lumMod val="50000"/>
                  </a:schemeClr>
                </a:solidFill>
              </a:rPr>
              <a:t>Braconnier (2007, p. 181) salienta </a:t>
            </a:r>
            <a:r>
              <a:rPr lang="pt-PT" b="1" dirty="0" smtClean="0">
                <a:solidFill>
                  <a:schemeClr val="accent6">
                    <a:lumMod val="50000"/>
                  </a:schemeClr>
                </a:solidFill>
              </a:rPr>
              <a:t>como sinais de vulnerabilidade à esquizofrenia </a:t>
            </a:r>
            <a:endParaRPr lang="pt-PT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Rectângulo arredondado 4"/>
          <p:cNvSpPr/>
          <p:nvPr/>
        </p:nvSpPr>
        <p:spPr>
          <a:xfrm>
            <a:off x="1043608" y="260648"/>
            <a:ext cx="6768752" cy="648072"/>
          </a:xfrm>
          <a:prstGeom prst="roundRect">
            <a:avLst/>
          </a:prstGeom>
          <a:noFill/>
          <a:ln>
            <a:solidFill>
              <a:srgbClr val="F7923F"/>
            </a:solidFill>
          </a:ln>
          <a:effectLst>
            <a:outerShdw blurRad="50800" dist="50800" dir="5400000" sx="104000" sy="104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rgbClr val="753805"/>
                </a:solidFill>
                <a:cs typeface="Arial" pitchFamily="34" charset="0"/>
              </a:rPr>
              <a:t>Fatores de risco e vulnerabilidade para a Esquizofrenia</a:t>
            </a:r>
            <a:endParaRPr lang="pt-PT" sz="2000" b="1" dirty="0">
              <a:solidFill>
                <a:srgbClr val="753805"/>
              </a:solidFill>
              <a:cs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971600" y="2132856"/>
            <a:ext cx="6811095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rgbClr val="673105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lang="pt-PT" dirty="0" smtClean="0">
                <a:solidFill>
                  <a:srgbClr val="673105"/>
                </a:solidFill>
              </a:rPr>
              <a:t>complicações obstétricas</a:t>
            </a:r>
          </a:p>
          <a:p>
            <a:pPr lvl="0" indent="449263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pt-PT" dirty="0" smtClean="0">
                <a:solidFill>
                  <a:srgbClr val="673105"/>
                </a:solidFill>
              </a:rPr>
              <a:t>tipo de personalidade (paranoide, </a:t>
            </a:r>
            <a:r>
              <a:rPr lang="pt-PT" dirty="0" err="1" smtClean="0">
                <a:solidFill>
                  <a:srgbClr val="673105"/>
                </a:solidFill>
              </a:rPr>
              <a:t>esquizóide</a:t>
            </a:r>
            <a:r>
              <a:rPr lang="pt-PT" dirty="0" smtClean="0">
                <a:solidFill>
                  <a:srgbClr val="673105"/>
                </a:solidFill>
              </a:rPr>
              <a:t>)</a:t>
            </a:r>
          </a:p>
          <a:p>
            <a:pPr lvl="0" indent="449263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pt-PT" dirty="0" smtClean="0">
                <a:solidFill>
                  <a:srgbClr val="673105"/>
                </a:solidFill>
              </a:rPr>
              <a:t>anomalias cognitivas (concentração e lógica)</a:t>
            </a:r>
          </a:p>
          <a:p>
            <a:pPr lvl="0" indent="449263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pt-PT" dirty="0" smtClean="0">
                <a:solidFill>
                  <a:srgbClr val="673105"/>
                </a:solidFill>
              </a:rPr>
              <a:t>perturbações afetivas (frieza, apatia, extravagância)</a:t>
            </a:r>
          </a:p>
          <a:p>
            <a:pPr lvl="0" indent="449263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pt-PT" dirty="0" smtClean="0">
                <a:solidFill>
                  <a:srgbClr val="673105"/>
                </a:solidFill>
              </a:rPr>
              <a:t>perturbações comportamentais (excentricidade incompreensível )</a:t>
            </a:r>
          </a:p>
          <a:p>
            <a:pPr lvl="0" indent="449263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pt-PT" dirty="0" smtClean="0">
                <a:solidFill>
                  <a:srgbClr val="673105"/>
                </a:solidFill>
              </a:rPr>
              <a:t>anomalias neuropsicológicas ou neurofisiológicas</a:t>
            </a:r>
            <a:endParaRPr kumimoji="0" lang="pt-PT" b="0" i="0" u="none" strike="noStrike" cap="none" normalizeH="0" baseline="0" dirty="0" smtClean="0">
              <a:ln>
                <a:noFill/>
              </a:ln>
              <a:solidFill>
                <a:srgbClr val="673105"/>
              </a:solidFill>
              <a:effectLst/>
              <a:cs typeface="Arial" pitchFamily="34" charset="0"/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395536" y="5445224"/>
            <a:ext cx="8424936" cy="72008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rgbClr val="753805"/>
                </a:solidFill>
                <a:cs typeface="Arial" pitchFamily="34" charset="0"/>
              </a:rPr>
              <a:t>Estes aspetos auxiliam ao diagnóstico diferencial pelo que devem ser tidos em conta no desenho da história clínica</a:t>
            </a:r>
            <a:endParaRPr lang="pt-PT" sz="2000" b="1" dirty="0">
              <a:solidFill>
                <a:srgbClr val="753805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arredondado 3"/>
          <p:cNvSpPr/>
          <p:nvPr/>
        </p:nvSpPr>
        <p:spPr>
          <a:xfrm>
            <a:off x="1043608" y="260648"/>
            <a:ext cx="6768752" cy="648072"/>
          </a:xfrm>
          <a:prstGeom prst="roundRect">
            <a:avLst/>
          </a:prstGeom>
          <a:noFill/>
          <a:ln>
            <a:solidFill>
              <a:srgbClr val="F7923F"/>
            </a:solidFill>
          </a:ln>
          <a:effectLst>
            <a:outerShdw blurRad="50800" dist="50800" dir="5400000" sx="104000" sy="104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rgbClr val="753805"/>
                </a:solidFill>
                <a:cs typeface="Arial" pitchFamily="34" charset="0"/>
              </a:rPr>
              <a:t>Intervenção terapêutica na Esquizofrenia</a:t>
            </a:r>
            <a:endParaRPr lang="pt-PT" sz="2000" b="1" dirty="0">
              <a:solidFill>
                <a:srgbClr val="753805"/>
              </a:solidFill>
              <a:cs typeface="Arial" pitchFamily="34" charset="0"/>
            </a:endParaRPr>
          </a:p>
        </p:txBody>
      </p:sp>
      <p:sp>
        <p:nvSpPr>
          <p:cNvPr id="5" name="Rectângulo arredondado 4"/>
          <p:cNvSpPr/>
          <p:nvPr/>
        </p:nvSpPr>
        <p:spPr>
          <a:xfrm>
            <a:off x="827584" y="1988840"/>
            <a:ext cx="3672408" cy="360040"/>
          </a:xfrm>
          <a:prstGeom prst="roundRect">
            <a:avLst/>
          </a:prstGeom>
          <a:noFill/>
          <a:ln>
            <a:solidFill>
              <a:srgbClr val="F7923F"/>
            </a:solidFill>
          </a:ln>
          <a:effectLst>
            <a:outerShdw blurRad="50800" dist="50800"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rgbClr val="753805"/>
                </a:solidFill>
                <a:cs typeface="Arial" pitchFamily="34" charset="0"/>
              </a:rPr>
              <a:t>Tratamento farmacológico</a:t>
            </a:r>
            <a:endParaRPr lang="pt-PT" sz="2000" b="1" dirty="0">
              <a:solidFill>
                <a:srgbClr val="753805"/>
              </a:solidFill>
              <a:cs typeface="Arial" pitchFamily="34" charset="0"/>
            </a:endParaRPr>
          </a:p>
        </p:txBody>
      </p:sp>
      <p:sp>
        <p:nvSpPr>
          <p:cNvPr id="6" name="Rectângulo arredondado 5"/>
          <p:cNvSpPr/>
          <p:nvPr/>
        </p:nvSpPr>
        <p:spPr>
          <a:xfrm>
            <a:off x="899592" y="4437112"/>
            <a:ext cx="3672408" cy="360040"/>
          </a:xfrm>
          <a:prstGeom prst="roundRect">
            <a:avLst/>
          </a:prstGeom>
          <a:noFill/>
          <a:ln>
            <a:solidFill>
              <a:srgbClr val="F7923F"/>
            </a:solidFill>
          </a:ln>
          <a:effectLst>
            <a:outerShdw blurRad="50800" dist="50800"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rgbClr val="753805"/>
                </a:solidFill>
                <a:cs typeface="Arial" pitchFamily="34" charset="0"/>
              </a:rPr>
              <a:t>Psicoterapia</a:t>
            </a:r>
            <a:endParaRPr lang="pt-PT" sz="2000" b="1" dirty="0">
              <a:solidFill>
                <a:srgbClr val="753805"/>
              </a:solidFill>
              <a:cs typeface="Arial" pitchFamily="34" charset="0"/>
            </a:endParaRPr>
          </a:p>
        </p:txBody>
      </p:sp>
      <p:cxnSp>
        <p:nvCxnSpPr>
          <p:cNvPr id="7" name="Conexão recta 6"/>
          <p:cNvCxnSpPr/>
          <p:nvPr/>
        </p:nvCxnSpPr>
        <p:spPr>
          <a:xfrm flipH="1" flipV="1">
            <a:off x="4499992" y="2132856"/>
            <a:ext cx="936104" cy="864096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  <a:effectLst>
            <a:outerShdw blurRad="50800" dist="50800" sx="1000" sy="1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ângulo 8"/>
          <p:cNvSpPr/>
          <p:nvPr/>
        </p:nvSpPr>
        <p:spPr>
          <a:xfrm>
            <a:off x="5436096" y="2852936"/>
            <a:ext cx="3312368" cy="108012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600" dirty="0" smtClean="0">
                <a:solidFill>
                  <a:srgbClr val="753805"/>
                </a:solidFill>
                <a:cs typeface="Arial" pitchFamily="34" charset="0"/>
              </a:rPr>
              <a:t>Essencialmente anti psicóticos</a:t>
            </a:r>
          </a:p>
          <a:p>
            <a:pPr algn="ctr"/>
            <a:r>
              <a:rPr lang="pt-PT" sz="1600" dirty="0" smtClean="0">
                <a:solidFill>
                  <a:srgbClr val="753805"/>
                </a:solidFill>
                <a:cs typeface="Arial" pitchFamily="34" charset="0"/>
              </a:rPr>
              <a:t>Antidepressivos para combater sintomas depressivos</a:t>
            </a:r>
            <a:endParaRPr lang="pt-PT" sz="1600" dirty="0">
              <a:solidFill>
                <a:srgbClr val="753805"/>
              </a:solidFill>
              <a:cs typeface="Arial" pitchFamily="34" charset="0"/>
            </a:endParaRPr>
          </a:p>
        </p:txBody>
      </p:sp>
      <p:cxnSp>
        <p:nvCxnSpPr>
          <p:cNvPr id="11" name="Conexão recta unidireccional 10"/>
          <p:cNvCxnSpPr/>
          <p:nvPr/>
        </p:nvCxnSpPr>
        <p:spPr>
          <a:xfrm>
            <a:off x="2195736" y="2636912"/>
            <a:ext cx="1008112" cy="1296144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sx="1000" sy="1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xão recta unidireccional 14"/>
          <p:cNvCxnSpPr/>
          <p:nvPr/>
        </p:nvCxnSpPr>
        <p:spPr>
          <a:xfrm flipV="1">
            <a:off x="2267744" y="2636912"/>
            <a:ext cx="936104" cy="1296144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sx="1000" sy="1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ângulo 26"/>
          <p:cNvSpPr/>
          <p:nvPr/>
        </p:nvSpPr>
        <p:spPr>
          <a:xfrm>
            <a:off x="683568" y="3068960"/>
            <a:ext cx="15841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1600" dirty="0" smtClean="0">
                <a:solidFill>
                  <a:srgbClr val="753805"/>
                </a:solidFill>
              </a:rPr>
              <a:t>Terapia cruzada</a:t>
            </a:r>
            <a:endParaRPr lang="pt-PT" sz="1600" dirty="0">
              <a:solidFill>
                <a:srgbClr val="753805"/>
              </a:solidFill>
            </a:endParaRPr>
          </a:p>
        </p:txBody>
      </p:sp>
      <p:sp>
        <p:nvSpPr>
          <p:cNvPr id="28" name="Rectângulo 27"/>
          <p:cNvSpPr/>
          <p:nvPr/>
        </p:nvSpPr>
        <p:spPr>
          <a:xfrm>
            <a:off x="683568" y="5805264"/>
            <a:ext cx="8172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 smtClean="0">
                <a:solidFill>
                  <a:schemeClr val="accent6">
                    <a:lumMod val="50000"/>
                  </a:schemeClr>
                </a:solidFill>
              </a:rPr>
              <a:t>Embora a esquizofrenia não tenha cura, a remissão é possível em muitos pacientes</a:t>
            </a:r>
            <a:endParaRPr lang="pt-PT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5652120" y="6165304"/>
            <a:ext cx="266328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200" b="0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(ICD-10; DSM- IV-TR,2002</a:t>
            </a:r>
            <a:r>
              <a:rPr kumimoji="0" lang="pt-PT" sz="1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).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6228184" y="4365104"/>
            <a:ext cx="266328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pt-PT" sz="1200" b="0" i="0" u="none" strike="noStrike" cap="none" normalizeH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 Ruiloba,2011)</a:t>
            </a:r>
            <a:r>
              <a:rPr kumimoji="0" lang="pt-PT" sz="1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.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xão recta 5"/>
          <p:cNvCxnSpPr/>
          <p:nvPr/>
        </p:nvCxnSpPr>
        <p:spPr>
          <a:xfrm>
            <a:off x="1547664" y="692696"/>
            <a:ext cx="0" cy="432048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ângulo 7"/>
          <p:cNvSpPr/>
          <p:nvPr/>
        </p:nvSpPr>
        <p:spPr>
          <a:xfrm>
            <a:off x="467544" y="1124744"/>
            <a:ext cx="2376264" cy="432048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 smtClean="0">
                <a:solidFill>
                  <a:srgbClr val="753805"/>
                </a:solidFill>
                <a:cs typeface="Arial" pitchFamily="34" charset="0"/>
              </a:rPr>
              <a:t>Qualitativa</a:t>
            </a:r>
            <a:endParaRPr lang="pt-PT" b="1" dirty="0">
              <a:solidFill>
                <a:srgbClr val="753805"/>
              </a:solidFill>
              <a:cs typeface="Arial" pitchFamily="34" charset="0"/>
            </a:endParaRPr>
          </a:p>
        </p:txBody>
      </p:sp>
      <p:sp>
        <p:nvSpPr>
          <p:cNvPr id="12" name="Rectângulo 11"/>
          <p:cNvSpPr/>
          <p:nvPr/>
        </p:nvSpPr>
        <p:spPr>
          <a:xfrm>
            <a:off x="3923928" y="1052736"/>
            <a:ext cx="2376264" cy="64807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 smtClean="0">
                <a:solidFill>
                  <a:srgbClr val="753805"/>
                </a:solidFill>
                <a:cs typeface="Arial" pitchFamily="34" charset="0"/>
              </a:rPr>
              <a:t>Revisão de literatura</a:t>
            </a:r>
            <a:endParaRPr lang="pt-PT" b="1" dirty="0">
              <a:solidFill>
                <a:srgbClr val="753805"/>
              </a:solidFill>
              <a:cs typeface="Arial" pitchFamily="34" charset="0"/>
            </a:endParaRPr>
          </a:p>
        </p:txBody>
      </p:sp>
      <p:sp>
        <p:nvSpPr>
          <p:cNvPr id="21" name="Rectângulo 20"/>
          <p:cNvSpPr/>
          <p:nvPr/>
        </p:nvSpPr>
        <p:spPr>
          <a:xfrm>
            <a:off x="1223120" y="2564904"/>
            <a:ext cx="7920880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endParaRPr lang="pt-PT" b="1" dirty="0" smtClean="0">
              <a:solidFill>
                <a:srgbClr val="753805"/>
              </a:solidFill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pt-PT" b="1" dirty="0" smtClean="0">
              <a:solidFill>
                <a:srgbClr val="753805"/>
              </a:solidFill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pt-PT" b="1" dirty="0" smtClean="0">
              <a:solidFill>
                <a:srgbClr val="753805"/>
              </a:solidFill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b="1" dirty="0" smtClean="0">
                <a:solidFill>
                  <a:srgbClr val="753805"/>
                </a:solidFill>
                <a:cs typeface="Arial" pitchFamily="34" charset="0"/>
              </a:rPr>
              <a:t>Bergeret (2000</a:t>
            </a:r>
            <a:r>
              <a:rPr lang="pt-PT" b="1" i="1" dirty="0" smtClean="0">
                <a:solidFill>
                  <a:srgbClr val="753805"/>
                </a:solidFill>
                <a:cs typeface="Arial" pitchFamily="34" charset="0"/>
              </a:rPr>
              <a:t>), </a:t>
            </a:r>
            <a:r>
              <a:rPr lang="pt-PT" i="1" dirty="0" smtClean="0">
                <a:solidFill>
                  <a:srgbClr val="753805"/>
                </a:solidFill>
                <a:cs typeface="Arial" pitchFamily="34" charset="0"/>
              </a:rPr>
              <a:t>Personalidade normal e patológica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b="1" dirty="0" smtClean="0">
                <a:solidFill>
                  <a:srgbClr val="753805"/>
                </a:solidFill>
                <a:cs typeface="Arial" pitchFamily="34" charset="0"/>
              </a:rPr>
              <a:t>Braconnier (2007</a:t>
            </a:r>
            <a:r>
              <a:rPr lang="pt-PT" b="1" i="1" dirty="0" smtClean="0">
                <a:solidFill>
                  <a:srgbClr val="753805"/>
                </a:solidFill>
                <a:cs typeface="Arial" pitchFamily="34" charset="0"/>
              </a:rPr>
              <a:t>), </a:t>
            </a:r>
            <a:r>
              <a:rPr lang="pt-PT" i="1" dirty="0" smtClean="0">
                <a:solidFill>
                  <a:srgbClr val="753805"/>
                </a:solidFill>
                <a:cs typeface="Arial" pitchFamily="34" charset="0"/>
              </a:rPr>
              <a:t>Manual de psicopatologia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b="1" dirty="0" smtClean="0">
                <a:solidFill>
                  <a:srgbClr val="753805"/>
                </a:solidFill>
                <a:cs typeface="Arial" pitchFamily="34" charset="0"/>
              </a:rPr>
              <a:t>Dalgalarrondo (2008) </a:t>
            </a:r>
            <a:r>
              <a:rPr lang="pt-PT" i="1" dirty="0" smtClean="0">
                <a:solidFill>
                  <a:srgbClr val="753805"/>
                </a:solidFill>
                <a:cs typeface="Arial" pitchFamily="34" charset="0"/>
              </a:rPr>
              <a:t>,Psicopatologia e semiologia dos transtornos mentais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b="1" dirty="0" smtClean="0">
                <a:solidFill>
                  <a:srgbClr val="753805"/>
                </a:solidFill>
                <a:cs typeface="Arial" pitchFamily="34" charset="0"/>
              </a:rPr>
              <a:t>Ruiloba (2011), </a:t>
            </a:r>
            <a:r>
              <a:rPr lang="pt-PT" i="1" dirty="0" err="1" smtClean="0">
                <a:solidFill>
                  <a:srgbClr val="753805"/>
                </a:solidFill>
                <a:cs typeface="Arial" pitchFamily="34" charset="0"/>
              </a:rPr>
              <a:t>Introduccíon</a:t>
            </a:r>
            <a:r>
              <a:rPr lang="pt-PT" i="1" dirty="0" smtClean="0">
                <a:solidFill>
                  <a:srgbClr val="753805"/>
                </a:solidFill>
                <a:cs typeface="Arial" pitchFamily="34" charset="0"/>
              </a:rPr>
              <a:t> a la </a:t>
            </a:r>
            <a:r>
              <a:rPr lang="pt-PT" i="1" dirty="0" err="1" smtClean="0">
                <a:solidFill>
                  <a:srgbClr val="753805"/>
                </a:solidFill>
                <a:cs typeface="Arial" pitchFamily="34" charset="0"/>
              </a:rPr>
              <a:t>psicopatología</a:t>
            </a:r>
            <a:r>
              <a:rPr lang="pt-PT" i="1" dirty="0" smtClean="0">
                <a:solidFill>
                  <a:srgbClr val="753805"/>
                </a:solidFill>
                <a:cs typeface="Arial" pitchFamily="34" charset="0"/>
              </a:rPr>
              <a:t> y la </a:t>
            </a:r>
            <a:r>
              <a:rPr lang="pt-PT" i="1" dirty="0" err="1" smtClean="0">
                <a:solidFill>
                  <a:srgbClr val="753805"/>
                </a:solidFill>
                <a:cs typeface="Arial" pitchFamily="34" charset="0"/>
              </a:rPr>
              <a:t>psiquiatría</a:t>
            </a:r>
            <a:endParaRPr lang="pt-PT" i="1" dirty="0" smtClean="0">
              <a:solidFill>
                <a:srgbClr val="753805"/>
              </a:solidFill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b="1" dirty="0" smtClean="0">
                <a:solidFill>
                  <a:srgbClr val="753805"/>
                </a:solidFill>
                <a:cs typeface="Arial" pitchFamily="34" charset="0"/>
              </a:rPr>
              <a:t>Scharfetter (2005), </a:t>
            </a:r>
            <a:r>
              <a:rPr lang="pt-PT" i="1" dirty="0" smtClean="0">
                <a:solidFill>
                  <a:srgbClr val="753805"/>
                </a:solidFill>
                <a:cs typeface="Arial" pitchFamily="34" charset="0"/>
              </a:rPr>
              <a:t>Introdução à psicopatologia geral</a:t>
            </a:r>
          </a:p>
          <a:p>
            <a:endParaRPr lang="pt-PT" sz="1600" i="1" dirty="0" smtClean="0">
              <a:solidFill>
                <a:srgbClr val="753805"/>
              </a:solidFill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pt-PT" sz="1600" i="1" dirty="0" smtClean="0">
              <a:solidFill>
                <a:srgbClr val="753805"/>
              </a:solidFill>
              <a:cs typeface="Arial" pitchFamily="34" charset="0"/>
            </a:endParaRPr>
          </a:p>
          <a:p>
            <a:pPr algn="ctr">
              <a:buFont typeface="Wingdings" pitchFamily="2" charset="2"/>
              <a:buChar char="ü"/>
            </a:pPr>
            <a:endParaRPr lang="pt-PT" sz="1600" i="1" dirty="0" smtClean="0">
              <a:solidFill>
                <a:srgbClr val="753805"/>
              </a:solidFill>
              <a:cs typeface="Arial" pitchFamily="34" charset="0"/>
            </a:endParaRPr>
          </a:p>
          <a:p>
            <a:pPr algn="ctr">
              <a:buFont typeface="Wingdings" pitchFamily="2" charset="2"/>
              <a:buChar char="ü"/>
            </a:pPr>
            <a:endParaRPr lang="pt-PT" sz="1600" i="1" dirty="0">
              <a:solidFill>
                <a:srgbClr val="753805"/>
              </a:solidFill>
              <a:cs typeface="Arial" pitchFamily="34" charset="0"/>
            </a:endParaRPr>
          </a:p>
        </p:txBody>
      </p:sp>
      <p:sp>
        <p:nvSpPr>
          <p:cNvPr id="37" name="Rectângulo 36"/>
          <p:cNvSpPr/>
          <p:nvPr/>
        </p:nvSpPr>
        <p:spPr>
          <a:xfrm>
            <a:off x="539552" y="5157192"/>
            <a:ext cx="8064896" cy="100811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600" i="1" dirty="0" smtClean="0">
                <a:solidFill>
                  <a:srgbClr val="753805"/>
                </a:solidFill>
                <a:cs typeface="Arial" pitchFamily="34" charset="0"/>
              </a:rPr>
              <a:t>Manual diagnóstico e estatístico de transtornos mentais </a:t>
            </a:r>
          </a:p>
          <a:p>
            <a:pPr algn="ctr"/>
            <a:r>
              <a:rPr lang="pt-PT" sz="1600" b="1" i="1" dirty="0" smtClean="0">
                <a:solidFill>
                  <a:srgbClr val="753805"/>
                </a:solidFill>
                <a:cs typeface="Arial" pitchFamily="34" charset="0"/>
              </a:rPr>
              <a:t>(DSM- IV-TR , 2002)</a:t>
            </a:r>
          </a:p>
          <a:p>
            <a:pPr algn="ctr"/>
            <a:r>
              <a:rPr lang="pt-PT" sz="1600" i="1" dirty="0" smtClean="0">
                <a:solidFill>
                  <a:srgbClr val="753805"/>
                </a:solidFill>
                <a:cs typeface="Arial" pitchFamily="34" charset="0"/>
              </a:rPr>
              <a:t>Classificação internacional das doenças </a:t>
            </a:r>
          </a:p>
          <a:p>
            <a:pPr algn="ctr"/>
            <a:r>
              <a:rPr lang="pt-PT" sz="1600" b="1" i="1" dirty="0" smtClean="0">
                <a:solidFill>
                  <a:srgbClr val="753805"/>
                </a:solidFill>
                <a:cs typeface="Arial" pitchFamily="34" charset="0"/>
              </a:rPr>
              <a:t>(ICD-10)</a:t>
            </a:r>
            <a:endParaRPr lang="pt-PT" sz="1600" b="1" i="1" dirty="0">
              <a:solidFill>
                <a:srgbClr val="753805"/>
              </a:solidFill>
              <a:cs typeface="Arial" pitchFamily="34" charset="0"/>
            </a:endParaRPr>
          </a:p>
        </p:txBody>
      </p:sp>
      <p:cxnSp>
        <p:nvCxnSpPr>
          <p:cNvPr id="39" name="Conexão recta unidireccional 38"/>
          <p:cNvCxnSpPr/>
          <p:nvPr/>
        </p:nvCxnSpPr>
        <p:spPr>
          <a:xfrm>
            <a:off x="2843808" y="1412776"/>
            <a:ext cx="1008112" cy="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xão em ângulos rectos 21"/>
          <p:cNvCxnSpPr/>
          <p:nvPr/>
        </p:nvCxnSpPr>
        <p:spPr>
          <a:xfrm rot="16200000" flipH="1">
            <a:off x="3923928" y="1700808"/>
            <a:ext cx="576064" cy="576064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ângulo arredondado 22"/>
          <p:cNvSpPr/>
          <p:nvPr/>
        </p:nvSpPr>
        <p:spPr>
          <a:xfrm>
            <a:off x="755576" y="188640"/>
            <a:ext cx="2736304" cy="504056"/>
          </a:xfrm>
          <a:prstGeom prst="roundRect">
            <a:avLst/>
          </a:prstGeom>
          <a:solidFill>
            <a:schemeClr val="accent6">
              <a:lumMod val="75000"/>
              <a:alpha val="2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 smtClean="0">
                <a:solidFill>
                  <a:srgbClr val="753805"/>
                </a:solidFill>
                <a:cs typeface="Arial" pitchFamily="34" charset="0"/>
              </a:rPr>
              <a:t>Metodologia</a:t>
            </a:r>
            <a:endParaRPr lang="pt-PT" b="1" dirty="0">
              <a:solidFill>
                <a:srgbClr val="753805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arredondado 3"/>
          <p:cNvSpPr/>
          <p:nvPr/>
        </p:nvSpPr>
        <p:spPr>
          <a:xfrm>
            <a:off x="1043608" y="260648"/>
            <a:ext cx="6768752" cy="648072"/>
          </a:xfrm>
          <a:prstGeom prst="roundRect">
            <a:avLst/>
          </a:prstGeom>
          <a:noFill/>
          <a:ln>
            <a:solidFill>
              <a:srgbClr val="F7923F"/>
            </a:solidFill>
          </a:ln>
          <a:effectLst>
            <a:outerShdw blurRad="50800" dist="50800" dir="5400000" sx="104000" sy="104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rgbClr val="753805"/>
                </a:solidFill>
                <a:cs typeface="Arial" pitchFamily="34" charset="0"/>
              </a:rPr>
              <a:t>Diagnóstico diferencial </a:t>
            </a:r>
            <a:endParaRPr lang="pt-PT" sz="2000" b="1" dirty="0">
              <a:solidFill>
                <a:srgbClr val="753805"/>
              </a:solidFill>
              <a:cs typeface="Arial" pitchFamily="34" charset="0"/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2483768" y="1772816"/>
            <a:ext cx="48245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t-PT" b="1" dirty="0" smtClean="0">
                <a:solidFill>
                  <a:srgbClr val="753805"/>
                </a:solidFill>
              </a:rPr>
              <a:t>Sintomas psicóticos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t-PT" b="1" dirty="0" smtClean="0">
                <a:solidFill>
                  <a:srgbClr val="753805"/>
                </a:solidFill>
              </a:rPr>
              <a:t>Conduta exageradamente extravagante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t-PT" b="1" dirty="0" smtClean="0">
                <a:solidFill>
                  <a:srgbClr val="753805"/>
                </a:solidFill>
              </a:rPr>
              <a:t>Alterações da afetividade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t-PT" b="1" dirty="0" smtClean="0">
                <a:solidFill>
                  <a:srgbClr val="753805"/>
                </a:solidFill>
              </a:rPr>
              <a:t>Alterações da atividade </a:t>
            </a:r>
            <a:r>
              <a:rPr lang="pt-PT" b="1" dirty="0" smtClean="0">
                <a:solidFill>
                  <a:srgbClr val="753805"/>
                </a:solidFill>
              </a:rPr>
              <a:t>mental</a:t>
            </a:r>
            <a:endParaRPr lang="pt-PT" b="1" dirty="0" smtClean="0">
              <a:solidFill>
                <a:srgbClr val="753805"/>
              </a:solidFill>
            </a:endParaRP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t-PT" b="1" dirty="0" smtClean="0">
                <a:solidFill>
                  <a:srgbClr val="753805"/>
                </a:solidFill>
              </a:rPr>
              <a:t>Alterações da motivação social </a:t>
            </a:r>
          </a:p>
        </p:txBody>
      </p:sp>
      <p:sp>
        <p:nvSpPr>
          <p:cNvPr id="11" name="Rectângulo 10"/>
          <p:cNvSpPr/>
          <p:nvPr/>
        </p:nvSpPr>
        <p:spPr>
          <a:xfrm>
            <a:off x="971600" y="4869160"/>
            <a:ext cx="5616624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chemeClr val="accent6">
                    <a:lumMod val="75000"/>
                  </a:schemeClr>
                </a:solidFill>
              </a:rPr>
              <a:t>O diagnóstico é feito por exclusão:</a:t>
            </a:r>
            <a:endParaRPr lang="pt-PT" dirty="0" smtClean="0"/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pt-PT" dirty="0" smtClean="0">
                <a:solidFill>
                  <a:srgbClr val="753805"/>
                </a:solidFill>
              </a:rPr>
              <a:t>despistar os transtornos psicóticos de causa orgânica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pt-PT" dirty="0" smtClean="0">
                <a:solidFill>
                  <a:srgbClr val="753805"/>
                </a:solidFill>
              </a:rPr>
              <a:t>excluir as perturbações psicóticas de índole afetiva</a:t>
            </a:r>
            <a:endParaRPr lang="pt-PT" dirty="0">
              <a:solidFill>
                <a:srgbClr val="753805"/>
              </a:solidFill>
            </a:endParaRPr>
          </a:p>
        </p:txBody>
      </p:sp>
      <p:sp>
        <p:nvSpPr>
          <p:cNvPr id="12" name="Rectângulo 11"/>
          <p:cNvSpPr/>
          <p:nvPr/>
        </p:nvSpPr>
        <p:spPr>
          <a:xfrm>
            <a:off x="539552" y="1268760"/>
            <a:ext cx="8028384" cy="568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pt-PT" dirty="0" smtClean="0">
                <a:solidFill>
                  <a:schemeClr val="accent6">
                    <a:lumMod val="75000"/>
                  </a:schemeClr>
                </a:solidFill>
              </a:rPr>
              <a:t>A identificação de um caso de esquizofrenia surge pela </a:t>
            </a:r>
            <a:r>
              <a:rPr lang="pt-PT" b="1" dirty="0" smtClean="0">
                <a:solidFill>
                  <a:schemeClr val="accent6">
                    <a:lumMod val="75000"/>
                  </a:schemeClr>
                </a:solidFill>
              </a:rPr>
              <a:t>observação de</a:t>
            </a:r>
            <a:r>
              <a:rPr lang="pt-PT" dirty="0" smtClean="0"/>
              <a:t>:  </a:t>
            </a:r>
            <a:endParaRPr lang="pt-PT" b="1" dirty="0" smtClean="0">
              <a:solidFill>
                <a:srgbClr val="753805"/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948264" y="6381328"/>
            <a:ext cx="266328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pt-PT" sz="1200" b="0" i="0" u="none" strike="noStrike" cap="none" normalizeH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 Ruiloba,2011)</a:t>
            </a:r>
            <a:r>
              <a:rPr kumimoji="0" lang="pt-PT" sz="1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.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arredondado 3"/>
          <p:cNvSpPr/>
          <p:nvPr/>
        </p:nvSpPr>
        <p:spPr>
          <a:xfrm>
            <a:off x="1043608" y="260648"/>
            <a:ext cx="6768752" cy="648072"/>
          </a:xfrm>
          <a:prstGeom prst="roundRect">
            <a:avLst/>
          </a:prstGeom>
          <a:noFill/>
          <a:ln>
            <a:solidFill>
              <a:srgbClr val="F7923F"/>
            </a:solidFill>
          </a:ln>
          <a:effectLst>
            <a:outerShdw blurRad="50800" dist="50800" dir="5400000" sx="104000" sy="104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rgbClr val="753805"/>
                </a:solidFill>
                <a:cs typeface="Arial" pitchFamily="34" charset="0"/>
              </a:rPr>
              <a:t>Esquizofrenia – caso clínico</a:t>
            </a:r>
            <a:endParaRPr lang="pt-PT" sz="2000" b="1" dirty="0">
              <a:solidFill>
                <a:srgbClr val="753805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http://t2.gstatic.com/images?q=tbn:ANd9GcR70nnc6XGb1eOdtMXElBk5CrPMqpmagW55QRDH2hww8fD10zJTpQ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9719975">
            <a:off x="696055" y="423408"/>
            <a:ext cx="2372190" cy="2651930"/>
          </a:xfrm>
          <a:prstGeom prst="rect">
            <a:avLst/>
          </a:prstGeom>
          <a:noFill/>
        </p:spPr>
      </p:pic>
      <p:sp>
        <p:nvSpPr>
          <p:cNvPr id="4" name="Rectângulo 3"/>
          <p:cNvSpPr/>
          <p:nvPr/>
        </p:nvSpPr>
        <p:spPr>
          <a:xfrm>
            <a:off x="1403648" y="3429000"/>
            <a:ext cx="67687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sz="2000" b="1" dirty="0" smtClean="0">
                <a:solidFill>
                  <a:srgbClr val="753805"/>
                </a:solidFill>
              </a:rPr>
              <a:t>Quais as principais manifestações, apresentadas pelo paciente, que permitem fazer o diagnóstico diferencial entre esquizofrenia e perturbação bipolar?</a:t>
            </a:r>
            <a:endParaRPr lang="pt-PT" sz="2000" b="1" dirty="0">
              <a:solidFill>
                <a:srgbClr val="753805"/>
              </a:solidFill>
            </a:endParaRPr>
          </a:p>
        </p:txBody>
      </p:sp>
      <p:sp>
        <p:nvSpPr>
          <p:cNvPr id="3" name="Rectângulo 2"/>
          <p:cNvSpPr/>
          <p:nvPr/>
        </p:nvSpPr>
        <p:spPr>
          <a:xfrm rot="21407635">
            <a:off x="851304" y="1281359"/>
            <a:ext cx="122619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sz="2000" b="1" dirty="0" smtClean="0">
                <a:solidFill>
                  <a:srgbClr val="753805"/>
                </a:solidFill>
              </a:rPr>
              <a:t>Questão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arredondado 3"/>
          <p:cNvSpPr/>
          <p:nvPr/>
        </p:nvSpPr>
        <p:spPr>
          <a:xfrm>
            <a:off x="1979712" y="548680"/>
            <a:ext cx="4896544" cy="576064"/>
          </a:xfrm>
          <a:prstGeom prst="roundRect">
            <a:avLst/>
          </a:prstGeom>
          <a:noFill/>
          <a:ln>
            <a:solidFill>
              <a:srgbClr val="F7923F"/>
            </a:solidFill>
          </a:ln>
          <a:effectLst>
            <a:outerShdw blurRad="50800" dist="50800" dir="5400000" sx="104000" sy="104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000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pt-PT" sz="2000" b="1" i="1" dirty="0" smtClean="0">
                <a:solidFill>
                  <a:schemeClr val="accent6">
                    <a:lumMod val="50000"/>
                  </a:schemeClr>
                </a:solidFill>
              </a:rPr>
              <a:t>Outras perturbações psicóticas</a:t>
            </a:r>
            <a:r>
              <a:rPr lang="pt-PT" sz="1600" b="1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pt-PT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pt-PT" sz="2000" b="1" dirty="0">
              <a:solidFill>
                <a:srgbClr val="753805"/>
              </a:solidFill>
              <a:cs typeface="Arial" pitchFamily="34" charset="0"/>
            </a:endParaRPr>
          </a:p>
        </p:txBody>
      </p:sp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2491529" y="1556792"/>
            <a:ext cx="39077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ea typeface="Times New Roman" pitchFamily="18" charset="0"/>
                <a:cs typeface="Arial" pitchFamily="34" charset="0"/>
              </a:rPr>
              <a:t>a) Perturbação psicótica breve</a:t>
            </a: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endParaRPr kumimoji="0" lang="pt-PT" sz="20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6" name="Rectângulo 5"/>
          <p:cNvSpPr/>
          <p:nvPr/>
        </p:nvSpPr>
        <p:spPr>
          <a:xfrm>
            <a:off x="539552" y="2564904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t-PT" dirty="0" smtClean="0">
                <a:solidFill>
                  <a:srgbClr val="753805"/>
                </a:solidFill>
              </a:rPr>
              <a:t>Duração de  pelo menos um dia e geralmente com remissão dentro de um mês.</a:t>
            </a:r>
            <a:endParaRPr lang="pt-PT" dirty="0">
              <a:solidFill>
                <a:srgbClr val="753805"/>
              </a:solidFill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1259632" y="3645024"/>
            <a:ext cx="65527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pt-PT" dirty="0" smtClean="0">
                <a:solidFill>
                  <a:schemeClr val="accent6">
                    <a:lumMod val="75000"/>
                  </a:schemeClr>
                </a:solidFill>
              </a:rPr>
              <a:t>Pode ser desencadeada por alterações no contexto como:</a:t>
            </a:r>
            <a:endParaRPr lang="pt-PT" dirty="0"/>
          </a:p>
        </p:txBody>
      </p:sp>
      <p:sp>
        <p:nvSpPr>
          <p:cNvPr id="8" name="Rectângulo 7"/>
          <p:cNvSpPr/>
          <p:nvPr/>
        </p:nvSpPr>
        <p:spPr>
          <a:xfrm>
            <a:off x="2483768" y="4365104"/>
            <a:ext cx="4133119" cy="13388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753805"/>
                </a:solidFill>
              </a:rPr>
              <a:t>fatores contextuais traumáticos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753805"/>
                </a:solidFill>
              </a:rPr>
              <a:t>importante mudança sócio- ocupacional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753805"/>
                </a:solidFill>
              </a:rPr>
              <a:t>início no período pós-parto</a:t>
            </a:r>
            <a:endParaRPr lang="pt-PT" dirty="0">
              <a:solidFill>
                <a:srgbClr val="753805"/>
              </a:solidFill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7143830" y="6488668"/>
            <a:ext cx="15568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PT" sz="1400" dirty="0" smtClean="0">
                <a:solidFill>
                  <a:schemeClr val="accent6">
                    <a:lumMod val="50000"/>
                  </a:schemeClr>
                </a:solidFill>
              </a:rPr>
              <a:t>(DSM-IV-TR, 2002)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339752" y="1052736"/>
            <a:ext cx="385002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ea typeface="Times New Roman" pitchFamily="18" charset="0"/>
                <a:cs typeface="Arial" pitchFamily="34" charset="0"/>
              </a:rPr>
              <a:t>a) Perturbação psicótica breve</a:t>
            </a: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sz="1600" i="1" dirty="0" smtClean="0">
                <a:solidFill>
                  <a:schemeClr val="accent6">
                    <a:lumMod val="75000"/>
                  </a:schemeClr>
                </a:solidFill>
                <a:ea typeface="Times New Roman" pitchFamily="18" charset="0"/>
                <a:cs typeface="Arial" pitchFamily="34" charset="0"/>
              </a:rPr>
              <a:t>(continuação)</a:t>
            </a:r>
            <a:r>
              <a:rPr kumimoji="0" lang="pt-PT" sz="160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endParaRPr kumimoji="0" lang="pt-PT" sz="160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827584" y="3284984"/>
            <a:ext cx="56166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PT" dirty="0" smtClean="0">
                <a:solidFill>
                  <a:schemeClr val="accent6">
                    <a:lumMod val="75000"/>
                  </a:schemeClr>
                </a:solidFill>
              </a:rPr>
              <a:t>Presença de pelo menos um dos seguintes sintomas:</a:t>
            </a:r>
            <a:endParaRPr lang="pt-P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ectângulo 5"/>
          <p:cNvSpPr/>
          <p:nvPr/>
        </p:nvSpPr>
        <p:spPr>
          <a:xfrm>
            <a:off x="251520" y="1628800"/>
            <a:ext cx="85334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b="1" dirty="0" smtClean="0">
                <a:solidFill>
                  <a:srgbClr val="753805"/>
                </a:solidFill>
              </a:rPr>
              <a:t>Importante ter em conta o momento em que ocorreu a mudança contextual, </a:t>
            </a:r>
            <a:r>
              <a:rPr lang="pt-PT" dirty="0" smtClean="0">
                <a:solidFill>
                  <a:srgbClr val="753805"/>
                </a:solidFill>
              </a:rPr>
              <a:t>isto é, se os sintomas surgiram antes ou depois da mudança de contexto.</a:t>
            </a:r>
            <a:endParaRPr lang="pt-PT" dirty="0">
              <a:solidFill>
                <a:srgbClr val="753805"/>
              </a:solidFill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1403648" y="3861048"/>
            <a:ext cx="6768752" cy="1711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i="1" dirty="0" smtClean="0">
                <a:solidFill>
                  <a:srgbClr val="753805"/>
                </a:solidFill>
              </a:rPr>
              <a:t>ideias delirantes,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i="1" dirty="0" smtClean="0">
                <a:solidFill>
                  <a:srgbClr val="753805"/>
                </a:solidFill>
              </a:rPr>
              <a:t>Alucinações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i="1" dirty="0" smtClean="0">
                <a:solidFill>
                  <a:srgbClr val="753805"/>
                </a:solidFill>
              </a:rPr>
              <a:t> linguagem desorganizada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i="1" dirty="0" smtClean="0">
                <a:solidFill>
                  <a:srgbClr val="753805"/>
                </a:solidFill>
              </a:rPr>
              <a:t>comportamento catatónico ou gravemente desorganizado</a:t>
            </a:r>
            <a:endParaRPr lang="pt-PT" i="1" dirty="0">
              <a:solidFill>
                <a:srgbClr val="753805"/>
              </a:solidFill>
            </a:endParaRPr>
          </a:p>
        </p:txBody>
      </p:sp>
      <p:sp>
        <p:nvSpPr>
          <p:cNvPr id="12" name="Rectângulo 11"/>
          <p:cNvSpPr/>
          <p:nvPr/>
        </p:nvSpPr>
        <p:spPr>
          <a:xfrm>
            <a:off x="7143830" y="6488668"/>
            <a:ext cx="15568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PT" sz="1400" dirty="0" smtClean="0">
                <a:solidFill>
                  <a:schemeClr val="accent6">
                    <a:lumMod val="50000"/>
                  </a:schemeClr>
                </a:solidFill>
              </a:rPr>
              <a:t>(DSM-IV-TR, 2002)</a:t>
            </a:r>
          </a:p>
        </p:txBody>
      </p:sp>
      <p:sp>
        <p:nvSpPr>
          <p:cNvPr id="8" name="Rectângulo arredondado 7"/>
          <p:cNvSpPr/>
          <p:nvPr/>
        </p:nvSpPr>
        <p:spPr>
          <a:xfrm>
            <a:off x="1835696" y="188640"/>
            <a:ext cx="4896544" cy="576064"/>
          </a:xfrm>
          <a:prstGeom prst="roundRect">
            <a:avLst/>
          </a:prstGeom>
          <a:noFill/>
          <a:ln>
            <a:solidFill>
              <a:srgbClr val="F7923F"/>
            </a:solidFill>
          </a:ln>
          <a:effectLst>
            <a:outerShdw blurRad="50800" dist="50800" dir="5400000" sx="104000" sy="104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000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pt-PT" sz="2000" b="1" i="1" dirty="0" smtClean="0">
                <a:solidFill>
                  <a:schemeClr val="accent6">
                    <a:lumMod val="50000"/>
                  </a:schemeClr>
                </a:solidFill>
              </a:rPr>
              <a:t>Outras perturbações psicóticas</a:t>
            </a:r>
            <a:r>
              <a:rPr lang="pt-PT" sz="1600" b="1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pt-PT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pt-PT" sz="2000" b="1" dirty="0">
              <a:solidFill>
                <a:srgbClr val="753805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67744" y="1052736"/>
            <a:ext cx="425648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49263"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2000" b="1" i="1" dirty="0" smtClean="0">
                <a:solidFill>
                  <a:schemeClr val="accent6">
                    <a:lumMod val="75000"/>
                  </a:schemeClr>
                </a:solidFill>
              </a:rPr>
              <a:t>b) Perturbação </a:t>
            </a:r>
            <a:r>
              <a:rPr lang="pt-PT" sz="2000" b="1" i="1" dirty="0" err="1" smtClean="0">
                <a:solidFill>
                  <a:schemeClr val="accent6">
                    <a:lumMod val="75000"/>
                  </a:schemeClr>
                </a:solidFill>
              </a:rPr>
              <a:t>esquizofreniforme</a:t>
            </a:r>
            <a:r>
              <a:rPr lang="pt-PT" sz="20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60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755576" y="1628800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pt-PT" dirty="0" smtClean="0">
                <a:solidFill>
                  <a:srgbClr val="753805"/>
                </a:solidFill>
              </a:rPr>
              <a:t> Semelhante à esquizofrenia.</a:t>
            </a:r>
            <a:endParaRPr lang="pt-PT" dirty="0">
              <a:solidFill>
                <a:srgbClr val="753805"/>
              </a:solidFill>
            </a:endParaRPr>
          </a:p>
        </p:txBody>
      </p:sp>
      <p:sp>
        <p:nvSpPr>
          <p:cNvPr id="6" name="Rectângulo 5"/>
          <p:cNvSpPr/>
          <p:nvPr/>
        </p:nvSpPr>
        <p:spPr>
          <a:xfrm>
            <a:off x="755576" y="2060848"/>
            <a:ext cx="13285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 smtClean="0">
                <a:solidFill>
                  <a:srgbClr val="F7923F"/>
                </a:solidFill>
              </a:rPr>
              <a:t>No entanto:</a:t>
            </a:r>
            <a:endParaRPr lang="pt-PT" b="1" dirty="0">
              <a:solidFill>
                <a:srgbClr val="F7923F"/>
              </a:solidFill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323528" y="2492896"/>
            <a:ext cx="8208912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673105"/>
                </a:solidFill>
              </a:rPr>
              <a:t> A duração é  menor, de 1 a 6 meses, e não exige uma deterioração funcional tão acentuada como acontece no caso da esquizofrenia. </a:t>
            </a:r>
            <a:endParaRPr lang="pt-PT" dirty="0">
              <a:solidFill>
                <a:srgbClr val="673105"/>
              </a:solidFill>
            </a:endParaRPr>
          </a:p>
        </p:txBody>
      </p:sp>
      <p:pic>
        <p:nvPicPr>
          <p:cNvPr id="65538" name="Picture 2" descr="http://t3.gstatic.com/images?q=tbn:ANd9GcRvWTbGlxyU4kotIVcvBJ93FC8q8PyvFlmG8eOpAvm0jvEmphl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411760" y="3645024"/>
            <a:ext cx="3953619" cy="2564893"/>
          </a:xfrm>
          <a:prstGeom prst="rect">
            <a:avLst/>
          </a:prstGeom>
          <a:noFill/>
        </p:spPr>
      </p:pic>
      <p:sp>
        <p:nvSpPr>
          <p:cNvPr id="9" name="Rectângulo 8"/>
          <p:cNvSpPr/>
          <p:nvPr/>
        </p:nvSpPr>
        <p:spPr>
          <a:xfrm>
            <a:off x="7143830" y="6488668"/>
            <a:ext cx="15568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PT" sz="1400" dirty="0" smtClean="0">
                <a:solidFill>
                  <a:schemeClr val="accent6">
                    <a:lumMod val="50000"/>
                  </a:schemeClr>
                </a:solidFill>
              </a:rPr>
              <a:t>(DSM-IV-TR, 2002)</a:t>
            </a:r>
          </a:p>
        </p:txBody>
      </p:sp>
      <p:sp>
        <p:nvSpPr>
          <p:cNvPr id="8" name="Rectângulo arredondado 7"/>
          <p:cNvSpPr/>
          <p:nvPr/>
        </p:nvSpPr>
        <p:spPr>
          <a:xfrm>
            <a:off x="1979712" y="260648"/>
            <a:ext cx="4896544" cy="576064"/>
          </a:xfrm>
          <a:prstGeom prst="roundRect">
            <a:avLst/>
          </a:prstGeom>
          <a:noFill/>
          <a:ln>
            <a:solidFill>
              <a:srgbClr val="F7923F"/>
            </a:solidFill>
          </a:ln>
          <a:effectLst>
            <a:outerShdw blurRad="50800" dist="50800" dir="5400000" sx="104000" sy="104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000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pt-PT" sz="2000" b="1" i="1" dirty="0" smtClean="0">
                <a:solidFill>
                  <a:schemeClr val="accent6">
                    <a:lumMod val="50000"/>
                  </a:schemeClr>
                </a:solidFill>
              </a:rPr>
              <a:t>Outras perturbações psicóticas</a:t>
            </a:r>
            <a:r>
              <a:rPr lang="pt-PT" sz="1600" b="1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pt-PT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pt-PT" sz="2000" b="1" dirty="0">
              <a:solidFill>
                <a:srgbClr val="753805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2051720" y="332656"/>
            <a:ext cx="457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263" algn="ctr" fontAlgn="base">
              <a:spcBef>
                <a:spcPct val="0"/>
              </a:spcBef>
              <a:spcAft>
                <a:spcPct val="0"/>
              </a:spcAft>
            </a:pPr>
            <a:endParaRPr lang="pt-PT" b="1" i="1" dirty="0" smtClean="0">
              <a:solidFill>
                <a:srgbClr val="F7923F"/>
              </a:solidFill>
            </a:endParaRPr>
          </a:p>
          <a:p>
            <a:pPr indent="449263" algn="ctr" fontAlgn="base">
              <a:spcBef>
                <a:spcPct val="0"/>
              </a:spcBef>
              <a:spcAft>
                <a:spcPct val="0"/>
              </a:spcAft>
            </a:pPr>
            <a:endParaRPr lang="pt-PT" b="1" i="1" dirty="0" smtClean="0">
              <a:solidFill>
                <a:srgbClr val="F7923F"/>
              </a:solidFill>
            </a:endParaRPr>
          </a:p>
          <a:p>
            <a:pPr indent="449263"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2000" b="1" i="1" dirty="0" smtClean="0">
                <a:solidFill>
                  <a:srgbClr val="F7923F"/>
                </a:solidFill>
              </a:rPr>
              <a:t>c) Perturbação delirante</a:t>
            </a:r>
            <a:r>
              <a:rPr lang="pt-PT" sz="2000" b="1" dirty="0" smtClean="0">
                <a:solidFill>
                  <a:srgbClr val="F7923F"/>
                </a:solidFill>
              </a:rPr>
              <a:t> </a:t>
            </a:r>
          </a:p>
        </p:txBody>
      </p:sp>
      <p:sp>
        <p:nvSpPr>
          <p:cNvPr id="5" name="Rectângulo 4"/>
          <p:cNvSpPr/>
          <p:nvPr/>
        </p:nvSpPr>
        <p:spPr>
          <a:xfrm>
            <a:off x="3923928" y="1268760"/>
            <a:ext cx="1197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i="1" dirty="0" smtClean="0">
                <a:solidFill>
                  <a:schemeClr val="accent6">
                    <a:lumMod val="50000"/>
                  </a:schemeClr>
                </a:solidFill>
              </a:rPr>
              <a:t>(paranoia)</a:t>
            </a:r>
            <a:endParaRPr lang="pt-PT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Rectângulo 5"/>
          <p:cNvSpPr/>
          <p:nvPr/>
        </p:nvSpPr>
        <p:spPr>
          <a:xfrm>
            <a:off x="323528" y="1988840"/>
            <a:ext cx="35974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 smtClean="0">
                <a:solidFill>
                  <a:schemeClr val="accent6">
                    <a:lumMod val="75000"/>
                  </a:schemeClr>
                </a:solidFill>
              </a:rPr>
              <a:t>Segundo Ruiloba (2011,p. 217-220) </a:t>
            </a:r>
            <a:endParaRPr lang="pt-P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179512" y="2276872"/>
            <a:ext cx="8533456" cy="967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sz="2000" b="1" dirty="0" smtClean="0">
                <a:solidFill>
                  <a:srgbClr val="673105"/>
                </a:solidFill>
              </a:rPr>
              <a:t>A sintomatologia paranoide pode ocorrer em diferentes momentos da vida do ser humano</a:t>
            </a:r>
            <a:endParaRPr lang="pt-PT" sz="2000" b="1" dirty="0">
              <a:solidFill>
                <a:srgbClr val="673105"/>
              </a:solidFill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251520" y="3861048"/>
            <a:ext cx="2304256" cy="72008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600" b="1" dirty="0" smtClean="0">
                <a:solidFill>
                  <a:srgbClr val="753805"/>
                </a:solidFill>
                <a:cs typeface="Arial" pitchFamily="34" charset="0"/>
              </a:rPr>
              <a:t>Distorção de perceções sensoriais</a:t>
            </a:r>
            <a:endParaRPr lang="pt-PT" sz="1600" b="1" dirty="0">
              <a:solidFill>
                <a:srgbClr val="753805"/>
              </a:solidFill>
              <a:cs typeface="Arial" pitchFamily="34" charset="0"/>
            </a:endParaRPr>
          </a:p>
        </p:txBody>
      </p:sp>
      <p:cxnSp>
        <p:nvCxnSpPr>
          <p:cNvPr id="10" name="Conexão recta unidireccional 9"/>
          <p:cNvCxnSpPr/>
          <p:nvPr/>
        </p:nvCxnSpPr>
        <p:spPr>
          <a:xfrm>
            <a:off x="2699792" y="4149080"/>
            <a:ext cx="432048" cy="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sx="1000" sy="1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ângulo 11"/>
          <p:cNvSpPr/>
          <p:nvPr/>
        </p:nvSpPr>
        <p:spPr>
          <a:xfrm>
            <a:off x="3203848" y="3861048"/>
            <a:ext cx="2520280" cy="72008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600" b="1" dirty="0" smtClean="0">
                <a:solidFill>
                  <a:srgbClr val="753805"/>
                </a:solidFill>
                <a:cs typeface="Arial" pitchFamily="34" charset="0"/>
              </a:rPr>
              <a:t>Elaboração anormal do processamento secundário</a:t>
            </a:r>
            <a:endParaRPr lang="pt-PT" sz="1600" b="1" dirty="0">
              <a:solidFill>
                <a:srgbClr val="753805"/>
              </a:solidFill>
              <a:cs typeface="Arial" pitchFamily="34" charset="0"/>
            </a:endParaRPr>
          </a:p>
        </p:txBody>
      </p:sp>
      <p:cxnSp>
        <p:nvCxnSpPr>
          <p:cNvPr id="13" name="Conexão recta unidireccional 12"/>
          <p:cNvCxnSpPr/>
          <p:nvPr/>
        </p:nvCxnSpPr>
        <p:spPr>
          <a:xfrm>
            <a:off x="2051720" y="4869160"/>
            <a:ext cx="720080" cy="36004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sx="1000" sy="1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ângulo 14"/>
          <p:cNvSpPr/>
          <p:nvPr/>
        </p:nvSpPr>
        <p:spPr>
          <a:xfrm>
            <a:off x="6407696" y="3861048"/>
            <a:ext cx="2520280" cy="72008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600" b="1" dirty="0" smtClean="0">
                <a:solidFill>
                  <a:srgbClr val="753805"/>
                </a:solidFill>
                <a:cs typeface="Arial" pitchFamily="34" charset="0"/>
              </a:rPr>
              <a:t>Dificuldade para organizar a informação</a:t>
            </a:r>
            <a:endParaRPr lang="pt-PT" sz="1600" b="1" dirty="0">
              <a:solidFill>
                <a:srgbClr val="753805"/>
              </a:solidFill>
              <a:cs typeface="Arial" pitchFamily="34" charset="0"/>
            </a:endParaRPr>
          </a:p>
        </p:txBody>
      </p:sp>
      <p:cxnSp>
        <p:nvCxnSpPr>
          <p:cNvPr id="16" name="Conexão recta unidireccional 15"/>
          <p:cNvCxnSpPr/>
          <p:nvPr/>
        </p:nvCxnSpPr>
        <p:spPr>
          <a:xfrm flipH="1">
            <a:off x="6228184" y="4941168"/>
            <a:ext cx="504056" cy="432048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sx="1000" sy="1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ângulo 18"/>
          <p:cNvSpPr/>
          <p:nvPr/>
        </p:nvSpPr>
        <p:spPr>
          <a:xfrm>
            <a:off x="3419872" y="5517232"/>
            <a:ext cx="2304256" cy="72008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600" b="1" dirty="0" smtClean="0">
                <a:solidFill>
                  <a:srgbClr val="753805"/>
                </a:solidFill>
                <a:cs typeface="Arial" pitchFamily="34" charset="0"/>
              </a:rPr>
              <a:t>Interpretação errada da realidade</a:t>
            </a:r>
            <a:endParaRPr lang="pt-PT" sz="1600" b="1" dirty="0">
              <a:solidFill>
                <a:srgbClr val="753805"/>
              </a:solidFill>
              <a:cs typeface="Arial" pitchFamily="34" charset="0"/>
            </a:endParaRPr>
          </a:p>
        </p:txBody>
      </p:sp>
      <p:cxnSp>
        <p:nvCxnSpPr>
          <p:cNvPr id="21" name="Conexão recta unidireccional 20"/>
          <p:cNvCxnSpPr/>
          <p:nvPr/>
        </p:nvCxnSpPr>
        <p:spPr>
          <a:xfrm>
            <a:off x="5796136" y="4149080"/>
            <a:ext cx="432048" cy="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sx="1000" sy="1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xão recta unidireccional 23"/>
          <p:cNvCxnSpPr/>
          <p:nvPr/>
        </p:nvCxnSpPr>
        <p:spPr>
          <a:xfrm>
            <a:off x="4499992" y="4725144"/>
            <a:ext cx="0" cy="576064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sx="1000" sy="1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ângulo arredondado 16"/>
          <p:cNvSpPr/>
          <p:nvPr/>
        </p:nvSpPr>
        <p:spPr>
          <a:xfrm>
            <a:off x="1979712" y="188640"/>
            <a:ext cx="4896544" cy="576064"/>
          </a:xfrm>
          <a:prstGeom prst="roundRect">
            <a:avLst/>
          </a:prstGeom>
          <a:noFill/>
          <a:ln>
            <a:solidFill>
              <a:srgbClr val="F7923F"/>
            </a:solidFill>
          </a:ln>
          <a:effectLst>
            <a:outerShdw blurRad="50800" dist="50800" dir="5400000" sx="104000" sy="104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000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pt-PT" sz="2000" b="1" i="1" dirty="0" smtClean="0">
                <a:solidFill>
                  <a:schemeClr val="accent6">
                    <a:lumMod val="50000"/>
                  </a:schemeClr>
                </a:solidFill>
              </a:rPr>
              <a:t>Outras perturbações psicóticas</a:t>
            </a:r>
            <a:r>
              <a:rPr lang="pt-PT" sz="1600" b="1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pt-PT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pt-PT" sz="2000" b="1" dirty="0">
              <a:solidFill>
                <a:srgbClr val="753805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979712" y="-315416"/>
            <a:ext cx="45720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263" algn="ctr" fontAlgn="base">
              <a:spcBef>
                <a:spcPct val="0"/>
              </a:spcBef>
              <a:spcAft>
                <a:spcPct val="0"/>
              </a:spcAft>
            </a:pPr>
            <a:endParaRPr lang="pt-PT" b="1" i="1" dirty="0" smtClean="0">
              <a:solidFill>
                <a:srgbClr val="F7923F"/>
              </a:solidFill>
            </a:endParaRPr>
          </a:p>
          <a:p>
            <a:pPr indent="449263" algn="ctr" fontAlgn="base">
              <a:spcBef>
                <a:spcPct val="0"/>
              </a:spcBef>
              <a:spcAft>
                <a:spcPct val="0"/>
              </a:spcAft>
            </a:pPr>
            <a:endParaRPr lang="pt-PT" b="1" i="1" dirty="0" smtClean="0">
              <a:solidFill>
                <a:srgbClr val="F7923F"/>
              </a:solidFill>
            </a:endParaRPr>
          </a:p>
          <a:p>
            <a:pPr indent="449263"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2000" b="1" i="1" dirty="0" smtClean="0">
                <a:solidFill>
                  <a:srgbClr val="F7923F"/>
                </a:solidFill>
              </a:rPr>
              <a:t>c) Perturbação delirante</a:t>
            </a:r>
          </a:p>
          <a:p>
            <a:pPr indent="449263" algn="ctr" fontAlgn="base">
              <a:spcBef>
                <a:spcPct val="0"/>
              </a:spcBef>
              <a:spcAft>
                <a:spcPct val="0"/>
              </a:spcAft>
            </a:pPr>
            <a:r>
              <a:rPr lang="pt-PT" i="1" dirty="0" smtClean="0">
                <a:solidFill>
                  <a:srgbClr val="F7923F"/>
                </a:solidFill>
              </a:rPr>
              <a:t>(continuação)</a:t>
            </a:r>
            <a:r>
              <a:rPr lang="pt-PT" dirty="0" smtClean="0">
                <a:solidFill>
                  <a:srgbClr val="F7923F"/>
                </a:solidFill>
              </a:rPr>
              <a:t> </a:t>
            </a:r>
          </a:p>
        </p:txBody>
      </p:sp>
      <p:sp>
        <p:nvSpPr>
          <p:cNvPr id="5" name="Rectângulo 4"/>
          <p:cNvSpPr/>
          <p:nvPr/>
        </p:nvSpPr>
        <p:spPr>
          <a:xfrm>
            <a:off x="6588224" y="6381328"/>
            <a:ext cx="21627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400" dirty="0" smtClean="0">
                <a:solidFill>
                  <a:schemeClr val="accent6">
                    <a:lumMod val="75000"/>
                  </a:schemeClr>
                </a:solidFill>
              </a:rPr>
              <a:t>(Ruiloba ,2011,p. 217-220) </a:t>
            </a:r>
            <a:endParaRPr lang="pt-PT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ectângulo 5"/>
          <p:cNvSpPr/>
          <p:nvPr/>
        </p:nvSpPr>
        <p:spPr>
          <a:xfrm>
            <a:off x="323528" y="1124744"/>
            <a:ext cx="7992888" cy="3892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673105"/>
                </a:solidFill>
              </a:rPr>
              <a:t> Ocorre maioritariamente entre mulheres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673105"/>
                </a:solidFill>
              </a:rPr>
              <a:t>  Normalmente surge na vida adulta atingindo um pico entre os 35 e 50 anos de idade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673105"/>
                </a:solidFill>
              </a:rPr>
              <a:t> Pode coincidir com desintegrações orgânicas da personalidade ou desintegrações sociais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673105"/>
                </a:solidFill>
              </a:rPr>
              <a:t>Manifesta-se  com mais intensidade em personalidades predispostas (paranoide, esquizoide)</a:t>
            </a:r>
            <a:endParaRPr lang="pt-PT" dirty="0">
              <a:solidFill>
                <a:srgbClr val="673105"/>
              </a:solidFill>
            </a:endParaRPr>
          </a:p>
        </p:txBody>
      </p:sp>
      <p:cxnSp>
        <p:nvCxnSpPr>
          <p:cNvPr id="7" name="Conexão recta unidireccional 6"/>
          <p:cNvCxnSpPr/>
          <p:nvPr/>
        </p:nvCxnSpPr>
        <p:spPr>
          <a:xfrm>
            <a:off x="4355976" y="4437112"/>
            <a:ext cx="0" cy="648072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sx="1000" sy="1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xão recta 7"/>
          <p:cNvCxnSpPr/>
          <p:nvPr/>
        </p:nvCxnSpPr>
        <p:spPr>
          <a:xfrm flipH="1">
            <a:off x="4355976" y="4437112"/>
            <a:ext cx="2592288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  <a:effectLst>
            <a:outerShdw blurRad="50800" dist="50800" sx="1000" sy="1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ângulo 10"/>
          <p:cNvSpPr/>
          <p:nvPr/>
        </p:nvSpPr>
        <p:spPr>
          <a:xfrm>
            <a:off x="1187624" y="5373216"/>
            <a:ext cx="6840760" cy="72008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1600" dirty="0" smtClean="0">
                <a:solidFill>
                  <a:srgbClr val="673105"/>
                </a:solidFill>
              </a:rPr>
              <a:t>Prognóstico poderá ser menos favorável podendo conduzir ao delírio crónico</a:t>
            </a:r>
            <a:endParaRPr lang="pt-PT" sz="1600" b="1" dirty="0">
              <a:solidFill>
                <a:srgbClr val="673105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979712" y="-315416"/>
            <a:ext cx="45720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263" algn="ctr" fontAlgn="base">
              <a:spcBef>
                <a:spcPct val="0"/>
              </a:spcBef>
              <a:spcAft>
                <a:spcPct val="0"/>
              </a:spcAft>
            </a:pPr>
            <a:endParaRPr lang="pt-PT" b="1" i="1" dirty="0" smtClean="0">
              <a:solidFill>
                <a:srgbClr val="F7923F"/>
              </a:solidFill>
            </a:endParaRPr>
          </a:p>
          <a:p>
            <a:pPr indent="449263" algn="ctr" fontAlgn="base">
              <a:spcBef>
                <a:spcPct val="0"/>
              </a:spcBef>
              <a:spcAft>
                <a:spcPct val="0"/>
              </a:spcAft>
            </a:pPr>
            <a:endParaRPr lang="pt-PT" b="1" i="1" dirty="0" smtClean="0">
              <a:solidFill>
                <a:srgbClr val="F7923F"/>
              </a:solidFill>
            </a:endParaRPr>
          </a:p>
          <a:p>
            <a:pPr indent="449263"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2000" b="1" i="1" dirty="0" smtClean="0">
                <a:solidFill>
                  <a:srgbClr val="F7923F"/>
                </a:solidFill>
              </a:rPr>
              <a:t>c) Perturbação delirante</a:t>
            </a:r>
          </a:p>
          <a:p>
            <a:pPr indent="449263" algn="ctr" fontAlgn="base">
              <a:spcBef>
                <a:spcPct val="0"/>
              </a:spcBef>
              <a:spcAft>
                <a:spcPct val="0"/>
              </a:spcAft>
            </a:pPr>
            <a:r>
              <a:rPr lang="pt-PT" i="1" dirty="0" smtClean="0">
                <a:solidFill>
                  <a:srgbClr val="F7923F"/>
                </a:solidFill>
              </a:rPr>
              <a:t>(continuação)</a:t>
            </a:r>
            <a:r>
              <a:rPr lang="pt-PT" dirty="0" smtClean="0">
                <a:solidFill>
                  <a:srgbClr val="F7923F"/>
                </a:solidFill>
              </a:rPr>
              <a:t> </a:t>
            </a:r>
          </a:p>
        </p:txBody>
      </p:sp>
      <p:sp>
        <p:nvSpPr>
          <p:cNvPr id="5" name="Rectângulo 4"/>
          <p:cNvSpPr/>
          <p:nvPr/>
        </p:nvSpPr>
        <p:spPr>
          <a:xfrm>
            <a:off x="467544" y="1484784"/>
            <a:ext cx="36994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 smtClean="0">
                <a:solidFill>
                  <a:schemeClr val="accent6">
                    <a:lumMod val="75000"/>
                  </a:schemeClr>
                </a:solidFill>
              </a:rPr>
              <a:t>De acordo com o </a:t>
            </a:r>
            <a:r>
              <a:rPr lang="pt-PT" b="1" i="1" dirty="0" smtClean="0">
                <a:solidFill>
                  <a:schemeClr val="accent6">
                    <a:lumMod val="75000"/>
                  </a:schemeClr>
                </a:solidFill>
              </a:rPr>
              <a:t>DSM-IV-TR</a:t>
            </a:r>
            <a:r>
              <a:rPr lang="pt-PT" dirty="0" smtClean="0">
                <a:solidFill>
                  <a:schemeClr val="accent6">
                    <a:lumMod val="75000"/>
                  </a:schemeClr>
                </a:solidFill>
              </a:rPr>
              <a:t> (2002)…</a:t>
            </a:r>
            <a:endParaRPr lang="pt-P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ectângulo 5"/>
          <p:cNvSpPr/>
          <p:nvPr/>
        </p:nvSpPr>
        <p:spPr>
          <a:xfrm>
            <a:off x="144016" y="2276872"/>
            <a:ext cx="9361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pt-PT" dirty="0" smtClean="0">
                <a:solidFill>
                  <a:srgbClr val="753805"/>
                </a:solidFill>
              </a:rPr>
              <a:t>Caracterizada por delírios com diversas caraterísticas (persecutórios, erotomaníaco, etc.)</a:t>
            </a:r>
            <a:endParaRPr lang="pt-PT" dirty="0">
              <a:solidFill>
                <a:srgbClr val="753805"/>
              </a:solidFill>
            </a:endParaRPr>
          </a:p>
        </p:txBody>
      </p:sp>
      <p:cxnSp>
        <p:nvCxnSpPr>
          <p:cNvPr id="7" name="Conexão recta 6"/>
          <p:cNvCxnSpPr/>
          <p:nvPr/>
        </p:nvCxnSpPr>
        <p:spPr>
          <a:xfrm flipH="1">
            <a:off x="2555776" y="2636912"/>
            <a:ext cx="3168352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  <a:effectLst>
            <a:outerShdw blurRad="50800" dist="50800" sx="1000" sy="1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xão recta unidireccional 8"/>
          <p:cNvCxnSpPr/>
          <p:nvPr/>
        </p:nvCxnSpPr>
        <p:spPr>
          <a:xfrm>
            <a:off x="3995936" y="2636912"/>
            <a:ext cx="0" cy="1008112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sx="1000" sy="1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2051720" y="3861048"/>
            <a:ext cx="4032448" cy="1080120"/>
          </a:xfrm>
          <a:prstGeom prst="ellipse">
            <a:avLst/>
          </a:prstGeom>
          <a:noFill/>
          <a:ln>
            <a:solidFill>
              <a:srgbClr val="F7923F"/>
            </a:solidFill>
          </a:ln>
          <a:effectLst>
            <a:outerShdw blurRad="50800" dist="50800"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000" b="1" dirty="0" smtClean="0">
              <a:solidFill>
                <a:srgbClr val="673105"/>
              </a:solidFill>
              <a:cs typeface="Arial" pitchFamily="34" charset="0"/>
            </a:endParaRPr>
          </a:p>
          <a:p>
            <a:pPr algn="ctr"/>
            <a:r>
              <a:rPr lang="pt-PT" sz="2000" b="1" dirty="0" smtClean="0">
                <a:solidFill>
                  <a:srgbClr val="673105"/>
                </a:solidFill>
                <a:cs typeface="Arial" pitchFamily="34" charset="0"/>
              </a:rPr>
              <a:t>Percebidas pelo discurso do paciente</a:t>
            </a:r>
          </a:p>
          <a:p>
            <a:pPr algn="ctr"/>
            <a:endParaRPr lang="pt-PT" sz="2000" b="1" dirty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17" name="Rectângulo 16"/>
          <p:cNvSpPr/>
          <p:nvPr/>
        </p:nvSpPr>
        <p:spPr>
          <a:xfrm>
            <a:off x="2483768" y="5373216"/>
            <a:ext cx="3816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 smtClean="0">
                <a:solidFill>
                  <a:srgbClr val="753805"/>
                </a:solidFill>
              </a:rPr>
              <a:t>Exemplo de classificação diagnóstica:</a:t>
            </a:r>
            <a:endParaRPr lang="pt-PT" dirty="0">
              <a:solidFill>
                <a:srgbClr val="753805"/>
              </a:solidFill>
            </a:endParaRPr>
          </a:p>
        </p:txBody>
      </p:sp>
      <p:sp>
        <p:nvSpPr>
          <p:cNvPr id="18" name="Rectângulo 17"/>
          <p:cNvSpPr/>
          <p:nvPr/>
        </p:nvSpPr>
        <p:spPr>
          <a:xfrm>
            <a:off x="2123728" y="5949280"/>
            <a:ext cx="42601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i="1" dirty="0" smtClean="0">
                <a:solidFill>
                  <a:srgbClr val="753805"/>
                </a:solidFill>
              </a:rPr>
              <a:t>Perturbação delirante do tipo persecutório</a:t>
            </a:r>
            <a:endParaRPr lang="pt-PT" dirty="0">
              <a:solidFill>
                <a:srgbClr val="75380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979712" y="-315416"/>
            <a:ext cx="45720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263" algn="ctr" fontAlgn="base">
              <a:spcBef>
                <a:spcPct val="0"/>
              </a:spcBef>
              <a:spcAft>
                <a:spcPct val="0"/>
              </a:spcAft>
            </a:pPr>
            <a:endParaRPr lang="pt-PT" b="1" i="1" dirty="0" smtClean="0">
              <a:solidFill>
                <a:srgbClr val="F7923F"/>
              </a:solidFill>
            </a:endParaRPr>
          </a:p>
          <a:p>
            <a:pPr indent="449263" algn="ctr" fontAlgn="base">
              <a:spcBef>
                <a:spcPct val="0"/>
              </a:spcBef>
              <a:spcAft>
                <a:spcPct val="0"/>
              </a:spcAft>
            </a:pPr>
            <a:endParaRPr lang="pt-PT" b="1" i="1" dirty="0" smtClean="0">
              <a:solidFill>
                <a:srgbClr val="F7923F"/>
              </a:solidFill>
            </a:endParaRPr>
          </a:p>
          <a:p>
            <a:pPr indent="449263"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2000" b="1" i="1" dirty="0" smtClean="0">
                <a:solidFill>
                  <a:srgbClr val="F7923F"/>
                </a:solidFill>
              </a:rPr>
              <a:t>c) Perturbação delirante</a:t>
            </a:r>
          </a:p>
          <a:p>
            <a:pPr indent="449263" algn="ctr" fontAlgn="base">
              <a:spcBef>
                <a:spcPct val="0"/>
              </a:spcBef>
              <a:spcAft>
                <a:spcPct val="0"/>
              </a:spcAft>
            </a:pPr>
            <a:r>
              <a:rPr lang="pt-PT" i="1" dirty="0" smtClean="0">
                <a:solidFill>
                  <a:srgbClr val="F7923F"/>
                </a:solidFill>
              </a:rPr>
              <a:t>(continuação)</a:t>
            </a:r>
            <a:r>
              <a:rPr lang="pt-PT" dirty="0" smtClean="0">
                <a:solidFill>
                  <a:srgbClr val="F7923F"/>
                </a:solidFill>
              </a:rPr>
              <a:t> </a:t>
            </a:r>
          </a:p>
        </p:txBody>
      </p:sp>
      <p:sp>
        <p:nvSpPr>
          <p:cNvPr id="5" name="Rectângulo 4"/>
          <p:cNvSpPr/>
          <p:nvPr/>
        </p:nvSpPr>
        <p:spPr>
          <a:xfrm>
            <a:off x="395536" y="1412776"/>
            <a:ext cx="8028384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753805"/>
                </a:solidFill>
              </a:rPr>
              <a:t> Os delírios não são bizarros, normalmente implicam situações quotidianas como ser seguido, envenenado, ou traído.</a:t>
            </a:r>
            <a:endParaRPr lang="pt-PT" dirty="0">
              <a:solidFill>
                <a:srgbClr val="753805"/>
              </a:solidFill>
            </a:endParaRPr>
          </a:p>
        </p:txBody>
      </p:sp>
      <p:sp>
        <p:nvSpPr>
          <p:cNvPr id="6" name="Rectângulo 5"/>
          <p:cNvSpPr/>
          <p:nvPr/>
        </p:nvSpPr>
        <p:spPr>
          <a:xfrm>
            <a:off x="323528" y="2564904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t-PT" dirty="0" smtClean="0">
                <a:solidFill>
                  <a:srgbClr val="753805"/>
                </a:solidFill>
              </a:rPr>
              <a:t>Não é hábito a existência de alucinações, e caso presentes não são elevadas</a:t>
            </a:r>
            <a:endParaRPr lang="pt-PT" dirty="0">
              <a:solidFill>
                <a:srgbClr val="753805"/>
              </a:solidFill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323528" y="3501008"/>
            <a:ext cx="45074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t-PT" dirty="0" smtClean="0">
                <a:solidFill>
                  <a:srgbClr val="753805"/>
                </a:solidFill>
              </a:rPr>
              <a:t> Não se observa incoerência de pensamento</a:t>
            </a:r>
            <a:endParaRPr lang="pt-PT" dirty="0">
              <a:solidFill>
                <a:srgbClr val="753805"/>
              </a:solidFill>
            </a:endParaRPr>
          </a:p>
        </p:txBody>
      </p:sp>
      <p:sp>
        <p:nvSpPr>
          <p:cNvPr id="8" name="Rectângulo 7"/>
          <p:cNvSpPr/>
          <p:nvPr/>
        </p:nvSpPr>
        <p:spPr>
          <a:xfrm>
            <a:off x="395536" y="4509120"/>
            <a:ext cx="8136904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753805"/>
                </a:solidFill>
              </a:rPr>
              <a:t> Os sintomas devem estar presentes pelo menos um mês, sem outros sinais da fase aguda da esquizofrenia</a:t>
            </a:r>
            <a:endParaRPr lang="pt-PT" dirty="0">
              <a:solidFill>
                <a:srgbClr val="753805"/>
              </a:solidFill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7143830" y="6488668"/>
            <a:ext cx="15568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PT" sz="1400" dirty="0" smtClean="0">
                <a:solidFill>
                  <a:schemeClr val="accent6">
                    <a:lumMod val="50000"/>
                  </a:schemeClr>
                </a:solidFill>
              </a:rPr>
              <a:t>(DSM-IV-TR, 2002)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ângulo 4"/>
          <p:cNvSpPr/>
          <p:nvPr/>
        </p:nvSpPr>
        <p:spPr>
          <a:xfrm>
            <a:off x="1115616" y="764704"/>
            <a:ext cx="6408712" cy="64807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rgbClr val="673105"/>
                </a:solidFill>
                <a:cs typeface="Arial" pitchFamily="34" charset="0"/>
              </a:rPr>
              <a:t>Feuchterseleben (1840)</a:t>
            </a:r>
            <a:endParaRPr lang="pt-PT" sz="2000" b="1" dirty="0">
              <a:solidFill>
                <a:srgbClr val="673105"/>
              </a:solidFill>
              <a:cs typeface="Arial" pitchFamily="34" charset="0"/>
            </a:endParaRPr>
          </a:p>
        </p:txBody>
      </p:sp>
      <p:cxnSp>
        <p:nvCxnSpPr>
          <p:cNvPr id="7" name="Conexão em ângulos rectos 6"/>
          <p:cNvCxnSpPr/>
          <p:nvPr/>
        </p:nvCxnSpPr>
        <p:spPr>
          <a:xfrm rot="16200000" flipH="1">
            <a:off x="3707904" y="1772816"/>
            <a:ext cx="1080120" cy="1080120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ângulo arredondado 8"/>
          <p:cNvSpPr/>
          <p:nvPr/>
        </p:nvSpPr>
        <p:spPr>
          <a:xfrm>
            <a:off x="2051720" y="3212976"/>
            <a:ext cx="3240360" cy="720080"/>
          </a:xfrm>
          <a:prstGeom prst="roundRect">
            <a:avLst/>
          </a:prstGeom>
          <a:noFill/>
          <a:ln>
            <a:solidFill>
              <a:srgbClr val="FF0000"/>
            </a:solidFill>
          </a:ln>
          <a:effectLst>
            <a:outerShdw blurRad="50800" dist="50800" dir="5400000" sx="110000" sy="11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400" b="1" i="1" dirty="0" smtClean="0">
                <a:solidFill>
                  <a:srgbClr val="FF3300"/>
                </a:solidFill>
                <a:cs typeface="Arial" pitchFamily="34" charset="0"/>
              </a:rPr>
              <a:t>Psicose</a:t>
            </a:r>
            <a:endParaRPr lang="pt-PT" sz="2400" b="1" i="1" dirty="0">
              <a:solidFill>
                <a:srgbClr val="FF3300"/>
              </a:solidFill>
              <a:cs typeface="Arial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3923928" y="3789040"/>
            <a:ext cx="3528392" cy="1080120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rgbClr val="673105"/>
                </a:solidFill>
                <a:cs typeface="Arial" pitchFamily="34" charset="0"/>
              </a:rPr>
              <a:t>“Doença do espírito”</a:t>
            </a:r>
            <a:endParaRPr lang="pt-PT" sz="2000" b="1" dirty="0">
              <a:solidFill>
                <a:srgbClr val="673105"/>
              </a:solidFill>
              <a:cs typeface="Arial" pitchFamily="34" charset="0"/>
            </a:endParaRPr>
          </a:p>
        </p:txBody>
      </p:sp>
      <p:sp>
        <p:nvSpPr>
          <p:cNvPr id="13" name="Rectângulo 12"/>
          <p:cNvSpPr/>
          <p:nvPr/>
        </p:nvSpPr>
        <p:spPr>
          <a:xfrm>
            <a:off x="2699792" y="1412776"/>
            <a:ext cx="2232248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600" b="1" dirty="0" smtClean="0">
                <a:solidFill>
                  <a:srgbClr val="673105"/>
                </a:solidFill>
                <a:cs typeface="Arial" pitchFamily="34" charset="0"/>
              </a:rPr>
              <a:t>Introduz o conceito </a:t>
            </a:r>
            <a:endParaRPr lang="pt-PT" sz="1600" b="1" dirty="0">
              <a:solidFill>
                <a:srgbClr val="673105"/>
              </a:solidFill>
              <a:cs typeface="Arial" pitchFamily="34" charset="0"/>
            </a:endParaRPr>
          </a:p>
        </p:txBody>
      </p:sp>
      <p:sp>
        <p:nvSpPr>
          <p:cNvPr id="16" name="Rectângulo 15"/>
          <p:cNvSpPr/>
          <p:nvPr/>
        </p:nvSpPr>
        <p:spPr>
          <a:xfrm>
            <a:off x="6911752" y="6425952"/>
            <a:ext cx="2232248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PT" sz="1400" dirty="0" smtClean="0">
                <a:solidFill>
                  <a:srgbClr val="673105"/>
                </a:solidFill>
                <a:cs typeface="Arial" pitchFamily="34" charset="0"/>
              </a:rPr>
              <a:t>(Braconnier, 2007,p.178)</a:t>
            </a:r>
            <a:endParaRPr lang="pt-PT" sz="1400" dirty="0">
              <a:solidFill>
                <a:srgbClr val="673105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95736" y="1268760"/>
            <a:ext cx="385605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49263"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2000" b="1" i="1" dirty="0" smtClean="0">
                <a:solidFill>
                  <a:schemeClr val="accent6">
                    <a:lumMod val="75000"/>
                  </a:schemeClr>
                </a:solidFill>
                <a:ea typeface="Times New Roman" pitchFamily="18" charset="0"/>
                <a:cs typeface="Arial" pitchFamily="34" charset="0"/>
              </a:rPr>
              <a:t>d</a:t>
            </a:r>
            <a:r>
              <a:rPr kumimoji="0" lang="pt-PT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ea typeface="Times New Roman" pitchFamily="18" charset="0"/>
                <a:cs typeface="Arial" pitchFamily="34" charset="0"/>
              </a:rPr>
              <a:t>)</a:t>
            </a:r>
            <a:r>
              <a:rPr lang="pt-PT" sz="2000" b="1" i="1" dirty="0" smtClean="0">
                <a:solidFill>
                  <a:schemeClr val="accent6">
                    <a:lumMod val="75000"/>
                  </a:schemeClr>
                </a:solidFill>
              </a:rPr>
              <a:t> Perturbação </a:t>
            </a:r>
            <a:r>
              <a:rPr lang="pt-PT" sz="2000" b="1" i="1" dirty="0" err="1" smtClean="0">
                <a:solidFill>
                  <a:schemeClr val="accent6">
                    <a:lumMod val="75000"/>
                  </a:schemeClr>
                </a:solidFill>
              </a:rPr>
              <a:t>esquizoafetiva</a:t>
            </a:r>
            <a:endParaRPr lang="pt-PT" sz="20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60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2771800" y="2060848"/>
            <a:ext cx="37444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t-PT" sz="2000" dirty="0" smtClean="0">
                <a:solidFill>
                  <a:srgbClr val="753805"/>
                </a:solidFill>
              </a:rPr>
              <a:t>Diagnóstico de exceção</a:t>
            </a:r>
            <a:r>
              <a:rPr lang="pt-PT" dirty="0" smtClean="0">
                <a:solidFill>
                  <a:srgbClr val="753805"/>
                </a:solidFill>
              </a:rPr>
              <a:t>.</a:t>
            </a:r>
            <a:endParaRPr lang="pt-PT" dirty="0">
              <a:solidFill>
                <a:srgbClr val="753805"/>
              </a:solidFill>
            </a:endParaRPr>
          </a:p>
        </p:txBody>
      </p:sp>
      <p:cxnSp>
        <p:nvCxnSpPr>
          <p:cNvPr id="6" name="Conexão recta 5"/>
          <p:cNvCxnSpPr/>
          <p:nvPr/>
        </p:nvCxnSpPr>
        <p:spPr>
          <a:xfrm flipH="1">
            <a:off x="3059832" y="2420888"/>
            <a:ext cx="2376264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  <a:effectLst>
            <a:outerShdw blurRad="50800" dist="50800" sx="1000" sy="1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xão recta unidireccional 8"/>
          <p:cNvCxnSpPr/>
          <p:nvPr/>
        </p:nvCxnSpPr>
        <p:spPr>
          <a:xfrm>
            <a:off x="4211960" y="2492896"/>
            <a:ext cx="0" cy="792088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sx="1000" sy="1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ângulo 12"/>
          <p:cNvSpPr/>
          <p:nvPr/>
        </p:nvSpPr>
        <p:spPr>
          <a:xfrm>
            <a:off x="755576" y="3501008"/>
            <a:ext cx="7416824" cy="136815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pt-PT" dirty="0" smtClean="0">
                <a:solidFill>
                  <a:srgbClr val="753805"/>
                </a:solidFill>
              </a:rPr>
              <a:t>Quando não puder ser feito o diagnóstico diferencial entre esquizofrenia e transtorno afetivo maior com manifestações psicóticas</a:t>
            </a:r>
            <a:endParaRPr lang="pt-PT" b="1" dirty="0">
              <a:solidFill>
                <a:srgbClr val="753805"/>
              </a:solidFill>
              <a:cs typeface="Arial" pitchFamily="34" charset="0"/>
            </a:endParaRPr>
          </a:p>
        </p:txBody>
      </p:sp>
      <p:sp>
        <p:nvSpPr>
          <p:cNvPr id="22" name="Rectângulo arredondado 21"/>
          <p:cNvSpPr/>
          <p:nvPr/>
        </p:nvSpPr>
        <p:spPr>
          <a:xfrm>
            <a:off x="1835696" y="188640"/>
            <a:ext cx="4896544" cy="504056"/>
          </a:xfrm>
          <a:prstGeom prst="roundRect">
            <a:avLst/>
          </a:prstGeom>
          <a:noFill/>
          <a:ln>
            <a:solidFill>
              <a:srgbClr val="F7923F"/>
            </a:solidFill>
          </a:ln>
          <a:effectLst>
            <a:outerShdw blurRad="50800" dist="50800" dir="5400000" sx="104000" sy="104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000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pt-PT" sz="2000" b="1" i="1" dirty="0" smtClean="0">
                <a:solidFill>
                  <a:schemeClr val="accent6">
                    <a:lumMod val="50000"/>
                  </a:schemeClr>
                </a:solidFill>
              </a:rPr>
              <a:t>Outras perturbações psicóticas</a:t>
            </a:r>
            <a:r>
              <a:rPr lang="pt-PT" sz="1600" b="1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pt-PT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pt-PT" sz="2000" b="1" dirty="0">
              <a:solidFill>
                <a:srgbClr val="753805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ângulo 4"/>
          <p:cNvSpPr/>
          <p:nvPr/>
        </p:nvSpPr>
        <p:spPr>
          <a:xfrm>
            <a:off x="179512" y="1700808"/>
            <a:ext cx="8748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t-PT" dirty="0" smtClean="0"/>
              <a:t>O episódio de humor e os sintomas da fase ativa da esquizofrenia ocorrem em simultâneo</a:t>
            </a:r>
            <a:endParaRPr lang="pt-PT" dirty="0"/>
          </a:p>
        </p:txBody>
      </p:sp>
      <p:cxnSp>
        <p:nvCxnSpPr>
          <p:cNvPr id="6" name="Conexão recta 5"/>
          <p:cNvCxnSpPr/>
          <p:nvPr/>
        </p:nvCxnSpPr>
        <p:spPr>
          <a:xfrm flipH="1">
            <a:off x="395536" y="2132856"/>
            <a:ext cx="2160240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  <a:effectLst>
            <a:outerShdw blurRad="50800" dist="50800" sx="1000" sy="1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xão recta unidireccional 6"/>
          <p:cNvCxnSpPr/>
          <p:nvPr/>
        </p:nvCxnSpPr>
        <p:spPr>
          <a:xfrm>
            <a:off x="1403648" y="2420888"/>
            <a:ext cx="0" cy="1008112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sx="1000" sy="1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ângulo 7"/>
          <p:cNvSpPr/>
          <p:nvPr/>
        </p:nvSpPr>
        <p:spPr>
          <a:xfrm>
            <a:off x="395536" y="4005064"/>
            <a:ext cx="2232248" cy="576064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600" b="1" dirty="0" smtClean="0">
                <a:solidFill>
                  <a:srgbClr val="753805"/>
                </a:solidFill>
                <a:cs typeface="Arial" pitchFamily="34" charset="0"/>
              </a:rPr>
              <a:t>2 subtipos: </a:t>
            </a:r>
            <a:endParaRPr lang="pt-PT" sz="1600" b="1" dirty="0">
              <a:solidFill>
                <a:srgbClr val="753805"/>
              </a:solidFill>
              <a:cs typeface="Arial" pitchFamily="34" charset="0"/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3275856" y="2996952"/>
            <a:ext cx="5400600" cy="1295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PT" b="1" i="1" dirty="0" smtClean="0">
                <a:solidFill>
                  <a:srgbClr val="F7923F"/>
                </a:solidFill>
              </a:rPr>
              <a:t>tipo bipolar</a:t>
            </a:r>
          </a:p>
          <a:p>
            <a:pPr>
              <a:lnSpc>
                <a:spcPct val="150000"/>
              </a:lnSpc>
            </a:pPr>
            <a:r>
              <a:rPr lang="pt-PT" dirty="0" smtClean="0"/>
              <a:t> </a:t>
            </a:r>
            <a:r>
              <a:rPr lang="pt-PT" dirty="0" smtClean="0">
                <a:solidFill>
                  <a:srgbClr val="753805"/>
                </a:solidFill>
              </a:rPr>
              <a:t>Quando ocorrem episódios maníacos, depressivos maiores ou misto</a:t>
            </a:r>
            <a:endParaRPr lang="pt-PT" dirty="0">
              <a:solidFill>
                <a:srgbClr val="753805"/>
              </a:solidFill>
            </a:endParaRPr>
          </a:p>
        </p:txBody>
      </p:sp>
      <p:sp>
        <p:nvSpPr>
          <p:cNvPr id="10" name="Rectângulo 9"/>
          <p:cNvSpPr/>
          <p:nvPr/>
        </p:nvSpPr>
        <p:spPr>
          <a:xfrm>
            <a:off x="3167336" y="4437112"/>
            <a:ext cx="5976664" cy="1295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PT" b="1" i="1" dirty="0" smtClean="0">
                <a:solidFill>
                  <a:srgbClr val="F7923F"/>
                </a:solidFill>
              </a:rPr>
              <a:t>tipo depressivo</a:t>
            </a:r>
            <a:endParaRPr lang="pt-PT" b="1" dirty="0" smtClean="0">
              <a:solidFill>
                <a:srgbClr val="F7923F"/>
              </a:solidFill>
            </a:endParaRPr>
          </a:p>
          <a:p>
            <a:pPr>
              <a:lnSpc>
                <a:spcPct val="150000"/>
              </a:lnSpc>
            </a:pPr>
            <a:r>
              <a:rPr lang="pt-PT" dirty="0" smtClean="0">
                <a:solidFill>
                  <a:srgbClr val="753805"/>
                </a:solidFill>
              </a:rPr>
              <a:t> Quando somente os episódios depressivos maiores (humor deprimido) fazem pare do quadro </a:t>
            </a:r>
            <a:endParaRPr lang="pt-PT" dirty="0">
              <a:solidFill>
                <a:srgbClr val="753805"/>
              </a:solidFill>
            </a:endParaRPr>
          </a:p>
        </p:txBody>
      </p:sp>
      <p:sp>
        <p:nvSpPr>
          <p:cNvPr id="11" name="Chaveta à esquerda 10"/>
          <p:cNvSpPr/>
          <p:nvPr/>
        </p:nvSpPr>
        <p:spPr>
          <a:xfrm>
            <a:off x="2915816" y="2708920"/>
            <a:ext cx="396552" cy="3528392"/>
          </a:xfrm>
          <a:prstGeom prst="leftBrace">
            <a:avLst/>
          </a:prstGeom>
          <a:ln w="22225">
            <a:solidFill>
              <a:srgbClr val="F7923F"/>
            </a:solidFill>
          </a:ln>
          <a:effectLst>
            <a:outerShdw dist="139700" sx="1000" sy="1000" algn="ctr" rotWithShape="0">
              <a:schemeClr val="accent6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Rectângulo 11"/>
          <p:cNvSpPr/>
          <p:nvPr/>
        </p:nvSpPr>
        <p:spPr>
          <a:xfrm>
            <a:off x="6948264" y="6237312"/>
            <a:ext cx="18264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49263"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1200" i="1" dirty="0" smtClean="0">
                <a:solidFill>
                  <a:schemeClr val="accent6">
                    <a:lumMod val="75000"/>
                  </a:schemeClr>
                </a:solidFill>
              </a:rPr>
              <a:t>( DSM-IV-TR</a:t>
            </a:r>
            <a:r>
              <a:rPr lang="pt-PT" sz="1200" dirty="0" smtClean="0">
                <a:solidFill>
                  <a:schemeClr val="accent6">
                    <a:lumMod val="75000"/>
                  </a:schemeClr>
                </a:solidFill>
              </a:rPr>
              <a:t> ,2002)</a:t>
            </a:r>
            <a:endParaRPr lang="pt-PT" sz="1200" dirty="0" smtClean="0"/>
          </a:p>
        </p:txBody>
      </p:sp>
      <p:sp>
        <p:nvSpPr>
          <p:cNvPr id="13" name="Rectângulo 12"/>
          <p:cNvSpPr/>
          <p:nvPr/>
        </p:nvSpPr>
        <p:spPr>
          <a:xfrm>
            <a:off x="2051720" y="476672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263" algn="ctr" fontAlgn="base">
              <a:spcBef>
                <a:spcPct val="0"/>
              </a:spcBef>
              <a:spcAft>
                <a:spcPct val="0"/>
              </a:spcAft>
            </a:pPr>
            <a:r>
              <a:rPr lang="pt-PT" b="1" i="1" dirty="0" smtClean="0">
                <a:solidFill>
                  <a:schemeClr val="accent6">
                    <a:lumMod val="75000"/>
                  </a:schemeClr>
                </a:solidFill>
                <a:ea typeface="Times New Roman" pitchFamily="18" charset="0"/>
                <a:cs typeface="Arial" pitchFamily="34" charset="0"/>
              </a:rPr>
              <a:t>d)</a:t>
            </a:r>
            <a:r>
              <a:rPr lang="pt-PT" b="1" i="1" dirty="0" smtClean="0">
                <a:solidFill>
                  <a:schemeClr val="accent6">
                    <a:lumMod val="75000"/>
                  </a:schemeClr>
                </a:solidFill>
              </a:rPr>
              <a:t> Perturbação </a:t>
            </a:r>
            <a:r>
              <a:rPr lang="pt-PT" b="1" i="1" dirty="0" err="1" smtClean="0">
                <a:solidFill>
                  <a:schemeClr val="accent6">
                    <a:lumMod val="75000"/>
                  </a:schemeClr>
                </a:solidFill>
              </a:rPr>
              <a:t>esquizoafetiva</a:t>
            </a:r>
            <a:endParaRPr lang="pt-PT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indent="449263"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1400" dirty="0" smtClean="0">
                <a:solidFill>
                  <a:schemeClr val="accent6">
                    <a:lumMod val="75000"/>
                  </a:schemeClr>
                </a:solidFill>
              </a:rPr>
              <a:t>(continuação)</a:t>
            </a:r>
            <a:r>
              <a:rPr lang="pt-PT" sz="1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979712" y="1340768"/>
            <a:ext cx="43651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49263"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2000" b="1" i="1" dirty="0" smtClean="0">
                <a:solidFill>
                  <a:schemeClr val="accent6">
                    <a:lumMod val="75000"/>
                  </a:schemeClr>
                </a:solidFill>
                <a:ea typeface="Times New Roman" pitchFamily="18" charset="0"/>
                <a:cs typeface="Arial" pitchFamily="34" charset="0"/>
              </a:rPr>
              <a:t>d</a:t>
            </a:r>
            <a:r>
              <a:rPr kumimoji="0" lang="pt-PT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ea typeface="Times New Roman" pitchFamily="18" charset="0"/>
                <a:cs typeface="Arial" pitchFamily="34" charset="0"/>
              </a:rPr>
              <a:t>)</a:t>
            </a:r>
            <a:r>
              <a:rPr lang="pt-PT" sz="2000" b="1" i="1" dirty="0" smtClean="0">
                <a:solidFill>
                  <a:schemeClr val="accent6">
                    <a:lumMod val="75000"/>
                  </a:schemeClr>
                </a:solidFill>
              </a:rPr>
              <a:t> Perturbação psicótica partilhada</a:t>
            </a:r>
            <a:endParaRPr lang="pt-PT" sz="20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611560" y="2060848"/>
            <a:ext cx="79928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753805"/>
                </a:solidFill>
              </a:rPr>
              <a:t> A ideia delirante surge no sujeito pelo contato com outra (s) pessoa (s) que já possuíam a perturbação e o conteúdo dessas ideias é muito parecido ou idêntico.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endParaRPr lang="pt-PT" dirty="0" smtClean="0">
              <a:solidFill>
                <a:srgbClr val="753805"/>
              </a:solidFill>
            </a:endParaRP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chemeClr val="accent6">
                    <a:lumMod val="50000"/>
                  </a:schemeClr>
                </a:solidFill>
              </a:rPr>
              <a:t>Esta alteração não se observa devido à presença de outro transtorno nem por causas fisiológicas</a:t>
            </a:r>
            <a:endParaRPr lang="pt-PT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Rectângulo 12"/>
          <p:cNvSpPr/>
          <p:nvPr/>
        </p:nvSpPr>
        <p:spPr>
          <a:xfrm>
            <a:off x="7143830" y="6488668"/>
            <a:ext cx="15568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PT" sz="1400" dirty="0" smtClean="0">
                <a:solidFill>
                  <a:schemeClr val="accent6">
                    <a:lumMod val="50000"/>
                  </a:schemeClr>
                </a:solidFill>
              </a:rPr>
              <a:t>(DSM-IV-TR, 2002)</a:t>
            </a:r>
          </a:p>
        </p:txBody>
      </p:sp>
      <p:sp>
        <p:nvSpPr>
          <p:cNvPr id="6" name="Rectângulo arredondado 5"/>
          <p:cNvSpPr/>
          <p:nvPr/>
        </p:nvSpPr>
        <p:spPr>
          <a:xfrm>
            <a:off x="1835696" y="332656"/>
            <a:ext cx="4896544" cy="504056"/>
          </a:xfrm>
          <a:prstGeom prst="roundRect">
            <a:avLst/>
          </a:prstGeom>
          <a:noFill/>
          <a:ln>
            <a:solidFill>
              <a:srgbClr val="F7923F"/>
            </a:solidFill>
          </a:ln>
          <a:effectLst>
            <a:outerShdw blurRad="50800" dist="50800" dir="5400000" sx="104000" sy="104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000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pt-PT" sz="2000" b="1" i="1" dirty="0" smtClean="0">
                <a:solidFill>
                  <a:schemeClr val="accent6">
                    <a:lumMod val="50000"/>
                  </a:schemeClr>
                </a:solidFill>
              </a:rPr>
              <a:t>Outras perturbações psicóticas</a:t>
            </a:r>
            <a:r>
              <a:rPr lang="pt-PT" sz="1600" b="1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pt-PT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pt-PT" sz="2000" b="1" dirty="0">
              <a:solidFill>
                <a:srgbClr val="753805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2123728" y="260648"/>
            <a:ext cx="4572000" cy="61555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263" algn="ctr" fontAlgn="base">
              <a:spcBef>
                <a:spcPct val="0"/>
              </a:spcBef>
              <a:spcAft>
                <a:spcPct val="0"/>
              </a:spcAft>
            </a:pPr>
            <a:r>
              <a:rPr lang="pt-PT" b="1" i="1" dirty="0" smtClean="0">
                <a:solidFill>
                  <a:schemeClr val="accent6">
                    <a:lumMod val="75000"/>
                  </a:schemeClr>
                </a:solidFill>
                <a:ea typeface="Times New Roman" pitchFamily="18" charset="0"/>
                <a:cs typeface="Arial" pitchFamily="34" charset="0"/>
              </a:rPr>
              <a:t>d)</a:t>
            </a:r>
            <a:r>
              <a:rPr lang="pt-PT" b="1" i="1" dirty="0" smtClean="0">
                <a:solidFill>
                  <a:schemeClr val="accent6">
                    <a:lumMod val="75000"/>
                  </a:schemeClr>
                </a:solidFill>
              </a:rPr>
              <a:t> Perturbação psicótica partilhada</a:t>
            </a:r>
          </a:p>
          <a:p>
            <a:pPr indent="449263"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1600" dirty="0" smtClean="0">
                <a:solidFill>
                  <a:schemeClr val="accent6">
                    <a:lumMod val="75000"/>
                  </a:schemeClr>
                </a:solidFill>
              </a:rPr>
              <a:t>(continuação)</a:t>
            </a:r>
          </a:p>
        </p:txBody>
      </p:sp>
      <p:sp>
        <p:nvSpPr>
          <p:cNvPr id="5" name="Rectângulo 4"/>
          <p:cNvSpPr/>
          <p:nvPr/>
        </p:nvSpPr>
        <p:spPr>
          <a:xfrm>
            <a:off x="467544" y="1124744"/>
            <a:ext cx="799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dirty="0" smtClean="0">
                <a:solidFill>
                  <a:schemeClr val="accent6">
                    <a:lumMod val="75000"/>
                  </a:schemeClr>
                </a:solidFill>
              </a:rPr>
              <a:t>Segundo Ruiloba (2011,p.223) podem-se destacar três grupos de díades:</a:t>
            </a:r>
            <a:endParaRPr lang="pt-P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ectângulo 5"/>
          <p:cNvSpPr/>
          <p:nvPr/>
        </p:nvSpPr>
        <p:spPr>
          <a:xfrm>
            <a:off x="539552" y="1628800"/>
            <a:ext cx="22413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 smtClean="0">
                <a:solidFill>
                  <a:srgbClr val="F7923F"/>
                </a:solidFill>
              </a:rPr>
              <a:t>1) Psicose</a:t>
            </a:r>
            <a:r>
              <a:rPr lang="pt-PT" b="1" i="1" dirty="0" smtClean="0">
                <a:solidFill>
                  <a:srgbClr val="F7923F"/>
                </a:solidFill>
              </a:rPr>
              <a:t> simultânea</a:t>
            </a:r>
            <a:endParaRPr lang="pt-PT" b="1" dirty="0">
              <a:solidFill>
                <a:srgbClr val="F7923F"/>
              </a:solidFill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467544" y="3284984"/>
            <a:ext cx="19443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pt-PT" b="1" dirty="0" smtClean="0">
                <a:solidFill>
                  <a:srgbClr val="F7923F"/>
                </a:solidFill>
              </a:rPr>
              <a:t>2) </a:t>
            </a:r>
            <a:r>
              <a:rPr lang="pt-PT" b="1" i="1" dirty="0" smtClean="0">
                <a:solidFill>
                  <a:srgbClr val="F7923F"/>
                </a:solidFill>
              </a:rPr>
              <a:t>Psicose imposta</a:t>
            </a:r>
          </a:p>
        </p:txBody>
      </p:sp>
      <p:sp>
        <p:nvSpPr>
          <p:cNvPr id="8" name="Rectângulo 7"/>
          <p:cNvSpPr/>
          <p:nvPr/>
        </p:nvSpPr>
        <p:spPr>
          <a:xfrm>
            <a:off x="179512" y="2060848"/>
            <a:ext cx="8748464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 smtClean="0">
                <a:solidFill>
                  <a:srgbClr val="753805"/>
                </a:solidFill>
              </a:rPr>
              <a:t>Ocorre ao mesmo tempo em pessoas que convivem e apresentam igual disposição para a perturbação</a:t>
            </a:r>
            <a:endParaRPr lang="pt-PT" dirty="0">
              <a:solidFill>
                <a:srgbClr val="753805"/>
              </a:solidFill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179512" y="3717032"/>
            <a:ext cx="8964488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 smtClean="0">
                <a:solidFill>
                  <a:srgbClr val="753805"/>
                </a:solidFill>
              </a:rPr>
              <a:t>A perturbação surge inicialmente na pessoa doente e passa para o indivíduo são, interrompendo o seu curso no indivíduo saudável aquando da separação</a:t>
            </a:r>
            <a:endParaRPr lang="pt-PT" dirty="0">
              <a:solidFill>
                <a:srgbClr val="753805"/>
              </a:solidFill>
            </a:endParaRPr>
          </a:p>
        </p:txBody>
      </p:sp>
      <p:sp>
        <p:nvSpPr>
          <p:cNvPr id="10" name="Rectângulo 9"/>
          <p:cNvSpPr/>
          <p:nvPr/>
        </p:nvSpPr>
        <p:spPr>
          <a:xfrm>
            <a:off x="467544" y="4941168"/>
            <a:ext cx="2328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pt-PT" b="1" i="1" dirty="0" smtClean="0">
                <a:solidFill>
                  <a:srgbClr val="F7923F"/>
                </a:solidFill>
              </a:rPr>
              <a:t>3) Psicose comunicada</a:t>
            </a:r>
          </a:p>
        </p:txBody>
      </p:sp>
      <p:sp>
        <p:nvSpPr>
          <p:cNvPr id="11" name="Rectângulo 10"/>
          <p:cNvSpPr/>
          <p:nvPr/>
        </p:nvSpPr>
        <p:spPr>
          <a:xfrm>
            <a:off x="539552" y="5373216"/>
            <a:ext cx="7884368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 smtClean="0">
                <a:solidFill>
                  <a:srgbClr val="753805"/>
                </a:solidFill>
              </a:rPr>
              <a:t>O sujeito que possui a perturbação transmite-a a um recetor e esta desenvolve-se neste de modo autónomo não desaparecendo quando separados </a:t>
            </a:r>
            <a:endParaRPr lang="pt-PT" dirty="0">
              <a:solidFill>
                <a:srgbClr val="75380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835696" y="1412776"/>
            <a:ext cx="544642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PT" sz="2000" b="1" i="1" dirty="0" smtClean="0"/>
              <a:t>  </a:t>
            </a:r>
            <a:endParaRPr lang="pt-PT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pt-PT" sz="2000" b="1" i="1" dirty="0" smtClean="0">
                <a:solidFill>
                  <a:schemeClr val="accent6">
                    <a:lumMod val="75000"/>
                  </a:schemeClr>
                </a:solidFill>
              </a:rPr>
              <a:t>e) Perturbação psicótica associada a uma doença</a:t>
            </a:r>
            <a:r>
              <a:rPr lang="pt-PT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60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467544" y="2626459"/>
            <a:ext cx="84604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t-PT" dirty="0" smtClean="0">
                <a:solidFill>
                  <a:srgbClr val="673105"/>
                </a:solidFill>
              </a:rPr>
              <a:t> Os sintomas psicóticos são considerados como decorrentes de uma condição médica geral. </a:t>
            </a:r>
            <a:endParaRPr lang="pt-PT" dirty="0">
              <a:solidFill>
                <a:srgbClr val="673105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75656" y="3706579"/>
            <a:ext cx="6296532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49263" algn="ctr" fontAlgn="base">
              <a:spcBef>
                <a:spcPct val="0"/>
              </a:spcBef>
              <a:spcAft>
                <a:spcPct val="0"/>
              </a:spcAft>
            </a:pPr>
            <a:endParaRPr lang="pt-PT" sz="2000" b="1" i="1" dirty="0" smtClean="0">
              <a:solidFill>
                <a:schemeClr val="accent6">
                  <a:lumMod val="75000"/>
                </a:schemeClr>
              </a:solidFill>
              <a:ea typeface="Times New Roman" pitchFamily="18" charset="0"/>
              <a:cs typeface="Arial" pitchFamily="34" charset="0"/>
            </a:endParaRPr>
          </a:p>
          <a:p>
            <a:pPr indent="449263"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2000" b="1" i="1" dirty="0" smtClean="0">
                <a:solidFill>
                  <a:schemeClr val="accent6">
                    <a:lumMod val="75000"/>
                  </a:schemeClr>
                </a:solidFill>
                <a:ea typeface="Times New Roman" pitchFamily="18" charset="0"/>
                <a:cs typeface="Arial" pitchFamily="34" charset="0"/>
              </a:rPr>
              <a:t>f</a:t>
            </a:r>
            <a:r>
              <a:rPr kumimoji="0" lang="pt-PT" sz="2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ea typeface="Times New Roman" pitchFamily="18" charset="0"/>
                <a:cs typeface="Arial" pitchFamily="34" charset="0"/>
              </a:rPr>
              <a:t>)</a:t>
            </a:r>
            <a:r>
              <a:rPr lang="pt-PT" sz="2000" b="1" i="1" dirty="0" smtClean="0">
                <a:solidFill>
                  <a:schemeClr val="accent6">
                    <a:lumMod val="75000"/>
                  </a:schemeClr>
                </a:solidFill>
              </a:rPr>
              <a:t> Perturbação psicótica induzida por uma substância</a:t>
            </a:r>
            <a:r>
              <a:rPr lang="pt-PT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indent="449263" algn="ctr" fontAlgn="base">
              <a:spcBef>
                <a:spcPct val="0"/>
              </a:spcBef>
              <a:spcAft>
                <a:spcPct val="0"/>
              </a:spcAft>
            </a:pPr>
            <a:endParaRPr lang="pt-PT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indent="449263" algn="ctr" fontAlgn="base">
              <a:spcBef>
                <a:spcPct val="0"/>
              </a:spcBef>
              <a:spcAft>
                <a:spcPct val="0"/>
              </a:spcAft>
            </a:pPr>
            <a:endParaRPr kumimoji="0" lang="pt-PT" sz="160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67544" y="4714691"/>
            <a:ext cx="7956376" cy="878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pt-PT" dirty="0" smtClean="0">
                <a:solidFill>
                  <a:srgbClr val="753805"/>
                </a:solidFill>
                <a:ea typeface="Times New Roman" pitchFamily="18" charset="0"/>
                <a:cs typeface="Arial" pitchFamily="34" charset="0"/>
              </a:rPr>
              <a:t>O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rgbClr val="753805"/>
                </a:solidFill>
                <a:effectLst/>
                <a:ea typeface="Times New Roman" pitchFamily="18" charset="0"/>
                <a:cs typeface="Arial" pitchFamily="34" charset="0"/>
              </a:rPr>
              <a:t>s sintomas psicóticos são considerados uma consequência fisiológica direta de uma droga de abuso, de medicação, ou exposição a determinada substância. </a:t>
            </a:r>
            <a:endParaRPr kumimoji="0" lang="pt-PT" b="0" i="0" u="none" strike="noStrike" cap="none" normalizeH="0" baseline="0" dirty="0" smtClean="0">
              <a:ln>
                <a:noFill/>
              </a:ln>
              <a:solidFill>
                <a:srgbClr val="753805"/>
              </a:solidFill>
              <a:effectLst/>
              <a:cs typeface="Arial" pitchFamily="34" charset="0"/>
            </a:endParaRPr>
          </a:p>
        </p:txBody>
      </p:sp>
      <p:sp>
        <p:nvSpPr>
          <p:cNvPr id="10" name="Rectângulo 9"/>
          <p:cNvSpPr/>
          <p:nvPr/>
        </p:nvSpPr>
        <p:spPr>
          <a:xfrm>
            <a:off x="7143830" y="6550223"/>
            <a:ext cx="15568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PT" sz="1400" dirty="0" smtClean="0">
                <a:solidFill>
                  <a:schemeClr val="accent6">
                    <a:lumMod val="50000"/>
                  </a:schemeClr>
                </a:solidFill>
              </a:rPr>
              <a:t>(DSM-IV-TR, 2002)</a:t>
            </a:r>
          </a:p>
        </p:txBody>
      </p:sp>
      <p:sp>
        <p:nvSpPr>
          <p:cNvPr id="7" name="Rectângulo arredondado 6"/>
          <p:cNvSpPr/>
          <p:nvPr/>
        </p:nvSpPr>
        <p:spPr>
          <a:xfrm>
            <a:off x="2051720" y="404664"/>
            <a:ext cx="4896544" cy="504056"/>
          </a:xfrm>
          <a:prstGeom prst="roundRect">
            <a:avLst/>
          </a:prstGeom>
          <a:noFill/>
          <a:ln>
            <a:solidFill>
              <a:srgbClr val="F7923F"/>
            </a:solidFill>
          </a:ln>
          <a:effectLst>
            <a:outerShdw blurRad="50800" dist="50800" dir="5400000" sx="104000" sy="104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000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pt-PT" sz="2000" b="1" i="1" dirty="0" smtClean="0">
                <a:solidFill>
                  <a:schemeClr val="accent6">
                    <a:lumMod val="50000"/>
                  </a:schemeClr>
                </a:solidFill>
              </a:rPr>
              <a:t>Outras perturbações psicóticas</a:t>
            </a:r>
            <a:r>
              <a:rPr lang="pt-PT" sz="1600" b="1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pt-PT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pt-PT" sz="2000" b="1" dirty="0">
              <a:solidFill>
                <a:srgbClr val="753805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979712" y="1484784"/>
            <a:ext cx="53450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i="1" dirty="0" smtClean="0">
                <a:solidFill>
                  <a:schemeClr val="accent6">
                    <a:lumMod val="75000"/>
                  </a:schemeClr>
                </a:solidFill>
              </a:rPr>
              <a:t>g) Perturbação psicótica sem outra especificação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899592" y="2132856"/>
            <a:ext cx="770485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49263" algn="just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pt-PT" dirty="0" smtClean="0">
                <a:solidFill>
                  <a:srgbClr val="673105"/>
                </a:solidFill>
                <a:cs typeface="Arial" pitchFamily="34" charset="0"/>
              </a:rPr>
              <a:t>Trata-se de uma categoria residual</a:t>
            </a:r>
          </a:p>
          <a:p>
            <a:pPr marL="0" marR="0" lvl="0" indent="449263" algn="just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endParaRPr lang="pt-PT" dirty="0" smtClean="0">
              <a:solidFill>
                <a:srgbClr val="673105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pt-PT" dirty="0" smtClean="0">
                <a:solidFill>
                  <a:srgbClr val="673105"/>
                </a:solidFill>
                <a:ea typeface="Times New Roman" pitchFamily="18" charset="0"/>
                <a:cs typeface="Arial" pitchFamily="34" charset="0"/>
              </a:rPr>
              <a:t>I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rgbClr val="673105"/>
                </a:solidFill>
                <a:effectLst/>
                <a:ea typeface="Times New Roman" pitchFamily="18" charset="0"/>
                <a:cs typeface="Arial" pitchFamily="34" charset="0"/>
              </a:rPr>
              <a:t>ncluída para classificar os quadros psicóticos que não satisfaçam os critérios para nenhuma das outras</a:t>
            </a:r>
            <a:r>
              <a:rPr kumimoji="0" lang="pt-PT" b="0" i="0" u="none" strike="noStrike" cap="none" normalizeH="0" dirty="0" smtClean="0">
                <a:ln>
                  <a:noFill/>
                </a:ln>
                <a:solidFill>
                  <a:srgbClr val="673105"/>
                </a:solidFill>
                <a:effectLst/>
                <a:ea typeface="Times New Roman" pitchFamily="18" charset="0"/>
                <a:cs typeface="Arial" pitchFamily="34" charset="0"/>
              </a:rPr>
              <a:t> condições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rgbClr val="673105"/>
                </a:solidFill>
                <a:effectLst/>
                <a:ea typeface="Times New Roman" pitchFamily="18" charset="0"/>
                <a:cs typeface="Arial" pitchFamily="34" charset="0"/>
              </a:rPr>
              <a:t>, ou então para aquelas sobre as quais não existam informações em quantidade e qualidade necessárias para o diagnóstico. </a:t>
            </a:r>
          </a:p>
        </p:txBody>
      </p:sp>
      <p:sp>
        <p:nvSpPr>
          <p:cNvPr id="6" name="Rectângulo 5"/>
          <p:cNvSpPr/>
          <p:nvPr/>
        </p:nvSpPr>
        <p:spPr>
          <a:xfrm>
            <a:off x="7587164" y="6309320"/>
            <a:ext cx="15568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PT" sz="1400" dirty="0" smtClean="0">
                <a:solidFill>
                  <a:schemeClr val="accent6">
                    <a:lumMod val="50000"/>
                  </a:schemeClr>
                </a:solidFill>
              </a:rPr>
              <a:t>(DSM-IV-TR, 2002)</a:t>
            </a:r>
          </a:p>
        </p:txBody>
      </p:sp>
      <p:sp>
        <p:nvSpPr>
          <p:cNvPr id="7" name="Rectângulo arredondado 6"/>
          <p:cNvSpPr/>
          <p:nvPr/>
        </p:nvSpPr>
        <p:spPr>
          <a:xfrm>
            <a:off x="1835696" y="332656"/>
            <a:ext cx="4896544" cy="504056"/>
          </a:xfrm>
          <a:prstGeom prst="roundRect">
            <a:avLst/>
          </a:prstGeom>
          <a:noFill/>
          <a:ln>
            <a:solidFill>
              <a:srgbClr val="F7923F"/>
            </a:solidFill>
          </a:ln>
          <a:effectLst>
            <a:outerShdw blurRad="50800" dist="50800" dir="5400000" sx="104000" sy="104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000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pt-PT" sz="2000" b="1" i="1" dirty="0" smtClean="0">
                <a:solidFill>
                  <a:schemeClr val="accent6">
                    <a:lumMod val="50000"/>
                  </a:schemeClr>
                </a:solidFill>
              </a:rPr>
              <a:t>Outras perturbações psicóticas</a:t>
            </a:r>
            <a:r>
              <a:rPr lang="pt-PT" sz="1600" b="1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pt-PT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pt-PT" sz="2000" b="1" dirty="0">
              <a:solidFill>
                <a:srgbClr val="753805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ângulo 4"/>
          <p:cNvSpPr/>
          <p:nvPr/>
        </p:nvSpPr>
        <p:spPr>
          <a:xfrm>
            <a:off x="467544" y="1196752"/>
            <a:ext cx="8208912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b="1" dirty="0" smtClean="0">
                <a:solidFill>
                  <a:srgbClr val="753805"/>
                </a:solidFill>
              </a:rPr>
              <a:t>A intervenção de tratamento nas perturbações psicóticas vai  depender do tipo de psicose</a:t>
            </a:r>
            <a:endParaRPr lang="pt-PT" b="1" dirty="0">
              <a:solidFill>
                <a:srgbClr val="753805"/>
              </a:solidFill>
            </a:endParaRPr>
          </a:p>
        </p:txBody>
      </p:sp>
      <p:cxnSp>
        <p:nvCxnSpPr>
          <p:cNvPr id="4" name="Conexão recta unidireccional 3"/>
          <p:cNvCxnSpPr/>
          <p:nvPr/>
        </p:nvCxnSpPr>
        <p:spPr>
          <a:xfrm>
            <a:off x="2267744" y="2060848"/>
            <a:ext cx="0" cy="72008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sx="1000" sy="1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xão recta 5"/>
          <p:cNvCxnSpPr/>
          <p:nvPr/>
        </p:nvCxnSpPr>
        <p:spPr>
          <a:xfrm flipH="1">
            <a:off x="2267744" y="2060848"/>
            <a:ext cx="2664296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  <a:effectLst>
            <a:outerShdw blurRad="50800" dist="50800" sx="1000" sy="1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ângulo 7"/>
          <p:cNvSpPr/>
          <p:nvPr/>
        </p:nvSpPr>
        <p:spPr>
          <a:xfrm>
            <a:off x="2627784" y="2060848"/>
            <a:ext cx="10093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PT" sz="1400" dirty="0" smtClean="0">
                <a:solidFill>
                  <a:schemeClr val="accent6">
                    <a:lumMod val="50000"/>
                  </a:schemeClr>
                </a:solidFill>
              </a:rPr>
              <a:t>No entanto</a:t>
            </a:r>
          </a:p>
        </p:txBody>
      </p:sp>
      <p:sp>
        <p:nvSpPr>
          <p:cNvPr id="9" name="Rectângulo 8"/>
          <p:cNvSpPr/>
          <p:nvPr/>
        </p:nvSpPr>
        <p:spPr>
          <a:xfrm>
            <a:off x="395536" y="2996952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dirty="0" smtClean="0">
                <a:solidFill>
                  <a:srgbClr val="753805"/>
                </a:solidFill>
              </a:rPr>
              <a:t>Em todos os casos há o cruzamento entre o tratamento medicamentoso e as intervenções psicossociais</a:t>
            </a:r>
            <a:endParaRPr lang="pt-PT" dirty="0">
              <a:solidFill>
                <a:srgbClr val="753805"/>
              </a:solidFill>
            </a:endParaRPr>
          </a:p>
        </p:txBody>
      </p:sp>
      <p:sp>
        <p:nvSpPr>
          <p:cNvPr id="10" name="Rectângulo 9"/>
          <p:cNvSpPr/>
          <p:nvPr/>
        </p:nvSpPr>
        <p:spPr>
          <a:xfrm>
            <a:off x="395536" y="4221088"/>
            <a:ext cx="58539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PT" b="1" dirty="0" smtClean="0">
                <a:solidFill>
                  <a:srgbClr val="753805"/>
                </a:solidFill>
              </a:rPr>
              <a:t>Tratamento farmacológico</a:t>
            </a:r>
            <a:r>
              <a:rPr lang="pt-PT" dirty="0" smtClean="0">
                <a:solidFill>
                  <a:srgbClr val="753805"/>
                </a:solidFill>
              </a:rPr>
              <a:t>: neurolépticos ou anti psicóticos</a:t>
            </a:r>
            <a:endParaRPr lang="pt-PT" dirty="0">
              <a:solidFill>
                <a:srgbClr val="753805"/>
              </a:solidFill>
            </a:endParaRPr>
          </a:p>
        </p:txBody>
      </p:sp>
      <p:cxnSp>
        <p:nvCxnSpPr>
          <p:cNvPr id="11" name="Conexão recta 10"/>
          <p:cNvCxnSpPr/>
          <p:nvPr/>
        </p:nvCxnSpPr>
        <p:spPr>
          <a:xfrm flipH="1">
            <a:off x="611560" y="4581128"/>
            <a:ext cx="2376264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  <a:effectLst>
            <a:outerShdw blurRad="50800" dist="50800" sx="1000" sy="1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xão recta unidireccional 12"/>
          <p:cNvCxnSpPr/>
          <p:nvPr/>
        </p:nvCxnSpPr>
        <p:spPr>
          <a:xfrm>
            <a:off x="2987824" y="4581128"/>
            <a:ext cx="0" cy="36004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sx="1000" sy="1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ângulo 14"/>
          <p:cNvSpPr/>
          <p:nvPr/>
        </p:nvSpPr>
        <p:spPr>
          <a:xfrm>
            <a:off x="2771800" y="5085184"/>
            <a:ext cx="4572000" cy="88036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753805"/>
                </a:solidFill>
              </a:rPr>
              <a:t>Evitar evolução desfavorável da doença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753805"/>
                </a:solidFill>
              </a:rPr>
              <a:t>Efeito sobre as manifestações, atenuando-as</a:t>
            </a:r>
            <a:endParaRPr lang="pt-PT" dirty="0">
              <a:solidFill>
                <a:srgbClr val="753805"/>
              </a:solidFill>
            </a:endParaRPr>
          </a:p>
        </p:txBody>
      </p:sp>
      <p:sp>
        <p:nvSpPr>
          <p:cNvPr id="16" name="Rectângulo 15"/>
          <p:cNvSpPr/>
          <p:nvPr/>
        </p:nvSpPr>
        <p:spPr>
          <a:xfrm>
            <a:off x="7524328" y="6237312"/>
            <a:ext cx="13805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400" dirty="0" smtClean="0">
                <a:solidFill>
                  <a:srgbClr val="753805"/>
                </a:solidFill>
              </a:rPr>
              <a:t>(Ruiloba, 2011). </a:t>
            </a:r>
            <a:endParaRPr lang="pt-PT" sz="1400" dirty="0">
              <a:solidFill>
                <a:srgbClr val="753805"/>
              </a:solidFill>
            </a:endParaRPr>
          </a:p>
        </p:txBody>
      </p:sp>
      <p:sp>
        <p:nvSpPr>
          <p:cNvPr id="22" name="Rectângulo arredondado 21"/>
          <p:cNvSpPr/>
          <p:nvPr/>
        </p:nvSpPr>
        <p:spPr>
          <a:xfrm>
            <a:off x="1331640" y="332656"/>
            <a:ext cx="6768752" cy="504056"/>
          </a:xfrm>
          <a:prstGeom prst="roundRect">
            <a:avLst/>
          </a:prstGeom>
          <a:noFill/>
          <a:ln>
            <a:solidFill>
              <a:srgbClr val="F7923F"/>
            </a:solidFill>
          </a:ln>
          <a:effectLst>
            <a:outerShdw blurRad="50800" dist="50800" dir="5400000" sx="104000" sy="104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2000" b="1" dirty="0" smtClean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Intervenções terapêuticas para as </a:t>
            </a:r>
            <a:r>
              <a:rPr lang="pt-PT" sz="2000" b="1" i="1" dirty="0" smtClean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perturbações psicóticas</a:t>
            </a:r>
            <a:endParaRPr lang="pt-PT" sz="2000" i="1" dirty="0" smtClean="0">
              <a:solidFill>
                <a:schemeClr val="accent6">
                  <a:lumMod val="75000"/>
                </a:schemeClr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ângulo 4"/>
          <p:cNvSpPr/>
          <p:nvPr/>
        </p:nvSpPr>
        <p:spPr>
          <a:xfrm>
            <a:off x="611560" y="1340768"/>
            <a:ext cx="68651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PT" b="1" dirty="0" smtClean="0">
                <a:solidFill>
                  <a:srgbClr val="753805"/>
                </a:solidFill>
              </a:rPr>
              <a:t>Abordagens psicossociais: </a:t>
            </a:r>
            <a:r>
              <a:rPr lang="pt-PT" dirty="0" smtClean="0">
                <a:solidFill>
                  <a:srgbClr val="753805"/>
                </a:solidFill>
              </a:rPr>
              <a:t>psicoterapia, terapia ocupacional e familiar </a:t>
            </a:r>
            <a:endParaRPr lang="pt-PT" dirty="0">
              <a:solidFill>
                <a:srgbClr val="753805"/>
              </a:solidFill>
            </a:endParaRPr>
          </a:p>
        </p:txBody>
      </p:sp>
      <p:cxnSp>
        <p:nvCxnSpPr>
          <p:cNvPr id="6" name="Conexão recta 5"/>
          <p:cNvCxnSpPr/>
          <p:nvPr/>
        </p:nvCxnSpPr>
        <p:spPr>
          <a:xfrm flipH="1">
            <a:off x="755576" y="1700808"/>
            <a:ext cx="2376264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  <a:effectLst>
            <a:outerShdw blurRad="50800" dist="50800" sx="1000" sy="1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xão recta unidireccional 6"/>
          <p:cNvCxnSpPr/>
          <p:nvPr/>
        </p:nvCxnSpPr>
        <p:spPr>
          <a:xfrm>
            <a:off x="3131840" y="1700808"/>
            <a:ext cx="0" cy="36004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sx="1000" sy="1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ângulo 7"/>
          <p:cNvSpPr/>
          <p:nvPr/>
        </p:nvSpPr>
        <p:spPr>
          <a:xfrm>
            <a:off x="2987824" y="2204864"/>
            <a:ext cx="50223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t-PT" dirty="0" smtClean="0">
                <a:solidFill>
                  <a:srgbClr val="753805"/>
                </a:solidFill>
              </a:rPr>
              <a:t>Promoção da evolução favorável da perturbação</a:t>
            </a:r>
          </a:p>
          <a:p>
            <a:endParaRPr lang="pt-PT" dirty="0" smtClean="0">
              <a:solidFill>
                <a:srgbClr val="753805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pt-PT" dirty="0" smtClean="0">
                <a:solidFill>
                  <a:srgbClr val="753805"/>
                </a:solidFill>
              </a:rPr>
              <a:t>Ajustamento social do paciente</a:t>
            </a:r>
            <a:endParaRPr lang="pt-PT" dirty="0">
              <a:solidFill>
                <a:srgbClr val="753805"/>
              </a:solidFill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755576" y="5445224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t-PT" dirty="0" smtClean="0">
                <a:solidFill>
                  <a:srgbClr val="673105"/>
                </a:solidFill>
              </a:rPr>
              <a:t>O tempo de hospitalização depende do caráter da gravidade da situação</a:t>
            </a:r>
            <a:endParaRPr lang="pt-PT" dirty="0">
              <a:solidFill>
                <a:srgbClr val="673105"/>
              </a:solidFill>
            </a:endParaRPr>
          </a:p>
        </p:txBody>
      </p:sp>
      <p:sp>
        <p:nvSpPr>
          <p:cNvPr id="10" name="Rectângulo 9"/>
          <p:cNvSpPr/>
          <p:nvPr/>
        </p:nvSpPr>
        <p:spPr>
          <a:xfrm>
            <a:off x="899592" y="3429000"/>
            <a:ext cx="69847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b="1" dirty="0" smtClean="0">
                <a:solidFill>
                  <a:srgbClr val="753805"/>
                </a:solidFill>
              </a:rPr>
              <a:t>Intervenção em regime ambulatório</a:t>
            </a:r>
          </a:p>
          <a:p>
            <a:endParaRPr lang="pt-PT" dirty="0" smtClean="0"/>
          </a:p>
          <a:p>
            <a:endParaRPr lang="pt-PT" dirty="0"/>
          </a:p>
        </p:txBody>
      </p:sp>
      <p:cxnSp>
        <p:nvCxnSpPr>
          <p:cNvPr id="11" name="Conexão recta 10"/>
          <p:cNvCxnSpPr/>
          <p:nvPr/>
        </p:nvCxnSpPr>
        <p:spPr>
          <a:xfrm flipH="1">
            <a:off x="2771800" y="3717032"/>
            <a:ext cx="3312368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  <a:effectLst>
            <a:outerShdw blurRad="50800" dist="50800" sx="1000" sy="1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ângulo 13"/>
          <p:cNvSpPr/>
          <p:nvPr/>
        </p:nvSpPr>
        <p:spPr>
          <a:xfrm>
            <a:off x="3923928" y="3789040"/>
            <a:ext cx="8129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PT" sz="1400" dirty="0" smtClean="0">
                <a:solidFill>
                  <a:schemeClr val="accent6">
                    <a:lumMod val="50000"/>
                  </a:schemeClr>
                </a:solidFill>
              </a:rPr>
              <a:t>Contudo</a:t>
            </a:r>
          </a:p>
        </p:txBody>
      </p:sp>
      <p:sp>
        <p:nvSpPr>
          <p:cNvPr id="15" name="Rectângulo 14"/>
          <p:cNvSpPr/>
          <p:nvPr/>
        </p:nvSpPr>
        <p:spPr>
          <a:xfrm>
            <a:off x="683568" y="4509120"/>
            <a:ext cx="7632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dirty="0" smtClean="0">
                <a:solidFill>
                  <a:srgbClr val="673105"/>
                </a:solidFill>
              </a:rPr>
              <a:t>O internamento é necessário em fases agudas ou de descompensação</a:t>
            </a:r>
          </a:p>
        </p:txBody>
      </p:sp>
      <p:cxnSp>
        <p:nvCxnSpPr>
          <p:cNvPr id="16" name="Conexão recta unidireccional 15"/>
          <p:cNvCxnSpPr/>
          <p:nvPr/>
        </p:nvCxnSpPr>
        <p:spPr>
          <a:xfrm>
            <a:off x="4355976" y="4077072"/>
            <a:ext cx="0" cy="36004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sx="1000" sy="1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xão recta unidireccional 16"/>
          <p:cNvCxnSpPr/>
          <p:nvPr/>
        </p:nvCxnSpPr>
        <p:spPr>
          <a:xfrm>
            <a:off x="2699792" y="4869160"/>
            <a:ext cx="0" cy="36004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sx="1000" sy="1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xão recta 17"/>
          <p:cNvCxnSpPr/>
          <p:nvPr/>
        </p:nvCxnSpPr>
        <p:spPr>
          <a:xfrm flipH="1">
            <a:off x="1331640" y="4869160"/>
            <a:ext cx="1368152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  <a:effectLst>
            <a:outerShdw blurRad="50800" dist="50800" sx="1000" sy="1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ângulo arredondado 19"/>
          <p:cNvSpPr/>
          <p:nvPr/>
        </p:nvSpPr>
        <p:spPr>
          <a:xfrm>
            <a:off x="1331640" y="332656"/>
            <a:ext cx="6768752" cy="504056"/>
          </a:xfrm>
          <a:prstGeom prst="roundRect">
            <a:avLst/>
          </a:prstGeom>
          <a:noFill/>
          <a:ln>
            <a:solidFill>
              <a:srgbClr val="F7923F"/>
            </a:solidFill>
          </a:ln>
          <a:effectLst>
            <a:outerShdw blurRad="50800" dist="50800" dir="5400000" sx="104000" sy="104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2000" b="1" dirty="0" smtClean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Intervenções terapêuticas para as </a:t>
            </a:r>
            <a:r>
              <a:rPr lang="pt-PT" sz="2000" b="1" i="1" dirty="0" smtClean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perturbações psicóticas</a:t>
            </a:r>
            <a:endParaRPr lang="pt-PT" sz="2000" i="1" dirty="0" smtClean="0">
              <a:solidFill>
                <a:schemeClr val="accent6">
                  <a:lumMod val="75000"/>
                </a:schemeClr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ângulo arredondado 4"/>
          <p:cNvSpPr/>
          <p:nvPr/>
        </p:nvSpPr>
        <p:spPr>
          <a:xfrm>
            <a:off x="1763688" y="332656"/>
            <a:ext cx="5040560" cy="432048"/>
          </a:xfrm>
          <a:prstGeom prst="roundRect">
            <a:avLst/>
          </a:prstGeom>
          <a:noFill/>
          <a:ln>
            <a:solidFill>
              <a:srgbClr val="F7923F"/>
            </a:solidFill>
          </a:ln>
          <a:effectLst>
            <a:outerShdw blurRad="50800" dist="50800" dir="5400000" sx="104000" sy="104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t-PT" sz="2000" b="1" dirty="0" smtClean="0">
              <a:solidFill>
                <a:srgbClr val="DD6909"/>
              </a:solidFill>
              <a:ea typeface="Calibri" pitchFamily="34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2000" b="1" dirty="0" smtClean="0">
                <a:solidFill>
                  <a:srgbClr val="DD6909"/>
                </a:solidFill>
                <a:ea typeface="Calibri" pitchFamily="34" charset="0"/>
                <a:cs typeface="Times New Roman" pitchFamily="18" charset="0"/>
              </a:rPr>
              <a:t>Família e doença mental</a:t>
            </a:r>
            <a:endParaRPr lang="pt-PT" sz="2000" dirty="0" smtClean="0">
              <a:solidFill>
                <a:srgbClr val="DD6909"/>
              </a:solidFill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pt-PT" sz="2000" i="1" dirty="0" smtClean="0">
              <a:solidFill>
                <a:schemeClr val="accent6">
                  <a:lumMod val="75000"/>
                </a:schemeClr>
              </a:solidFill>
              <a:cs typeface="Arial" pitchFamily="34" charset="0"/>
            </a:endParaRPr>
          </a:p>
        </p:txBody>
      </p:sp>
      <p:sp>
        <p:nvSpPr>
          <p:cNvPr id="6" name="Rectângulo 5"/>
          <p:cNvSpPr/>
          <p:nvPr/>
        </p:nvSpPr>
        <p:spPr>
          <a:xfrm>
            <a:off x="2483768" y="1628800"/>
            <a:ext cx="3940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 smtClean="0">
                <a:solidFill>
                  <a:srgbClr val="673105"/>
                </a:solidFill>
              </a:rPr>
              <a:t>Representação social da doença mental </a:t>
            </a:r>
            <a:endParaRPr lang="pt-PT" dirty="0">
              <a:solidFill>
                <a:srgbClr val="673105"/>
              </a:solidFill>
            </a:endParaRPr>
          </a:p>
        </p:txBody>
      </p:sp>
      <p:sp>
        <p:nvSpPr>
          <p:cNvPr id="7" name="Chaveta à esquerda 6"/>
          <p:cNvSpPr/>
          <p:nvPr/>
        </p:nvSpPr>
        <p:spPr>
          <a:xfrm rot="16200000">
            <a:off x="4126260" y="130324"/>
            <a:ext cx="423428" cy="3996444"/>
          </a:xfrm>
          <a:prstGeom prst="leftBrace">
            <a:avLst/>
          </a:prstGeom>
          <a:ln w="22225">
            <a:solidFill>
              <a:srgbClr val="F7923F"/>
            </a:solidFill>
          </a:ln>
          <a:effectLst>
            <a:outerShdw dist="139700" sx="1000" sy="1000" algn="ctr" rotWithShape="0">
              <a:schemeClr val="accent6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Rectângulo 7"/>
          <p:cNvSpPr/>
          <p:nvPr/>
        </p:nvSpPr>
        <p:spPr>
          <a:xfrm>
            <a:off x="3419872" y="2492896"/>
            <a:ext cx="2088232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673105"/>
                </a:solidFill>
              </a:rPr>
              <a:t>Negativismo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673105"/>
                </a:solidFill>
              </a:rPr>
              <a:t>Fraqueza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673105"/>
                </a:solidFill>
              </a:rPr>
              <a:t> agressividade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673105"/>
                </a:solidFill>
              </a:rPr>
              <a:t> perigo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673105"/>
                </a:solidFill>
              </a:rPr>
              <a:t>Incompreensão</a:t>
            </a:r>
            <a:endParaRPr lang="pt-PT" dirty="0">
              <a:solidFill>
                <a:srgbClr val="673105"/>
              </a:solidFill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395536" y="5517232"/>
            <a:ext cx="8532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 smtClean="0">
                <a:solidFill>
                  <a:srgbClr val="673105"/>
                </a:solidFill>
              </a:rPr>
              <a:t>Mesmo os mais próximos do indivíduo doente têm dificuldade em perceber a situação</a:t>
            </a:r>
            <a:endParaRPr lang="pt-PT" b="1" dirty="0">
              <a:solidFill>
                <a:srgbClr val="67310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arredondado 3"/>
          <p:cNvSpPr/>
          <p:nvPr/>
        </p:nvSpPr>
        <p:spPr>
          <a:xfrm>
            <a:off x="1763688" y="332656"/>
            <a:ext cx="5040560" cy="432048"/>
          </a:xfrm>
          <a:prstGeom prst="roundRect">
            <a:avLst/>
          </a:prstGeom>
          <a:noFill/>
          <a:ln>
            <a:solidFill>
              <a:srgbClr val="F7923F"/>
            </a:solidFill>
          </a:ln>
          <a:effectLst>
            <a:outerShdw blurRad="50800" dist="50800" dir="5400000" sx="104000" sy="104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t-PT" sz="2000" b="1" dirty="0" smtClean="0">
              <a:solidFill>
                <a:srgbClr val="DD6909"/>
              </a:solidFill>
              <a:ea typeface="Calibri" pitchFamily="34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2000" b="1" dirty="0" smtClean="0">
                <a:solidFill>
                  <a:srgbClr val="DD6909"/>
                </a:solidFill>
                <a:ea typeface="Calibri" pitchFamily="34" charset="0"/>
                <a:cs typeface="Times New Roman" pitchFamily="18" charset="0"/>
              </a:rPr>
              <a:t>Família e doença mental</a:t>
            </a:r>
            <a:endParaRPr lang="pt-PT" sz="2000" dirty="0" smtClean="0">
              <a:solidFill>
                <a:srgbClr val="DD6909"/>
              </a:solidFill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pt-PT" sz="2000" i="1" dirty="0" smtClean="0">
              <a:solidFill>
                <a:schemeClr val="accent6">
                  <a:lumMod val="75000"/>
                </a:schemeClr>
              </a:solidFill>
              <a:cs typeface="Arial" pitchFamily="34" charset="0"/>
            </a:endParaRPr>
          </a:p>
        </p:txBody>
      </p:sp>
      <p:sp>
        <p:nvSpPr>
          <p:cNvPr id="6" name="Rectângulo 5"/>
          <p:cNvSpPr/>
          <p:nvPr/>
        </p:nvSpPr>
        <p:spPr>
          <a:xfrm>
            <a:off x="467544" y="3573016"/>
            <a:ext cx="790262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dirty="0" smtClean="0">
                <a:solidFill>
                  <a:srgbClr val="673105"/>
                </a:solidFill>
              </a:rPr>
              <a:t>“ (…) parceiro singular e fundamental para o cuidado dispensado ao doente(…)”</a:t>
            </a:r>
          </a:p>
          <a:p>
            <a:pPr algn="ctr"/>
            <a:r>
              <a:rPr lang="pt-PT" sz="1400" dirty="0" smtClean="0">
                <a:solidFill>
                  <a:srgbClr val="673105"/>
                </a:solidFill>
              </a:rPr>
              <a:t> </a:t>
            </a:r>
            <a:endParaRPr lang="pt-PT" sz="1400" dirty="0" smtClean="0">
              <a:solidFill>
                <a:srgbClr val="673105"/>
              </a:solidFill>
            </a:endParaRPr>
          </a:p>
          <a:p>
            <a:pPr algn="ctr"/>
            <a:r>
              <a:rPr lang="pt-PT" dirty="0" smtClean="0">
                <a:solidFill>
                  <a:srgbClr val="673105"/>
                </a:solidFill>
              </a:rPr>
              <a:t> </a:t>
            </a:r>
            <a:endParaRPr lang="pt-PT" dirty="0">
              <a:solidFill>
                <a:srgbClr val="673105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843808" y="1196752"/>
            <a:ext cx="2880320" cy="864096"/>
          </a:xfrm>
          <a:prstGeom prst="ellipse">
            <a:avLst/>
          </a:prstGeom>
          <a:noFill/>
          <a:ln>
            <a:solidFill>
              <a:srgbClr val="F7923F"/>
            </a:solidFill>
          </a:ln>
          <a:effectLst>
            <a:outerShdw blurRad="50800" dist="50800"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400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Família</a:t>
            </a:r>
            <a:endParaRPr lang="pt-PT" sz="2400" b="1" dirty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</p:txBody>
      </p:sp>
      <p:cxnSp>
        <p:nvCxnSpPr>
          <p:cNvPr id="8" name="Conexão recta unidireccional 7"/>
          <p:cNvCxnSpPr/>
          <p:nvPr/>
        </p:nvCxnSpPr>
        <p:spPr>
          <a:xfrm>
            <a:off x="4283968" y="2060848"/>
            <a:ext cx="0" cy="648072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sx="1000" sy="1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ângulo 8"/>
          <p:cNvSpPr/>
          <p:nvPr/>
        </p:nvSpPr>
        <p:spPr>
          <a:xfrm>
            <a:off x="1547664" y="2996952"/>
            <a:ext cx="58463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800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Meio </a:t>
            </a:r>
            <a:r>
              <a:rPr lang="pt-PT" sz="2800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natural de terapia e </a:t>
            </a:r>
            <a:r>
              <a:rPr lang="pt-PT" sz="2800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recuperaçã</a:t>
            </a:r>
            <a:r>
              <a:rPr lang="pt-PT" sz="2800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o</a:t>
            </a:r>
            <a:r>
              <a:rPr lang="pt-PT" sz="2800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 </a:t>
            </a:r>
            <a:endParaRPr lang="pt-PT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Rectângulo 9"/>
          <p:cNvSpPr/>
          <p:nvPr/>
        </p:nvSpPr>
        <p:spPr>
          <a:xfrm>
            <a:off x="1187624" y="4725144"/>
            <a:ext cx="6984776" cy="64807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600" b="1" dirty="0" smtClean="0">
                <a:solidFill>
                  <a:srgbClr val="753805"/>
                </a:solidFill>
                <a:cs typeface="Arial" pitchFamily="34" charset="0"/>
              </a:rPr>
              <a:t>A família também sofre, não só pela exaustão dos cuidados prestados mas também por não compreender as manifestações da doença</a:t>
            </a:r>
            <a:endParaRPr lang="pt-PT" sz="1600" b="1" dirty="0">
              <a:solidFill>
                <a:srgbClr val="753805"/>
              </a:solidFill>
              <a:cs typeface="Arial" pitchFamily="34" charset="0"/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627784" y="5805264"/>
            <a:ext cx="398827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sz="1600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P</a:t>
            </a: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rocura de auxilio e de respostas  nítida.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sz="1600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Importante um apoio especializado</a:t>
            </a:r>
            <a:endParaRPr kumimoji="0" lang="pt-PT" sz="16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cs typeface="Arial" pitchFamily="34" charset="0"/>
            </a:endParaRPr>
          </a:p>
        </p:txBody>
      </p:sp>
      <p:cxnSp>
        <p:nvCxnSpPr>
          <p:cNvPr id="11" name="Conexão recta unidireccional 10"/>
          <p:cNvCxnSpPr/>
          <p:nvPr/>
        </p:nvCxnSpPr>
        <p:spPr>
          <a:xfrm>
            <a:off x="1187624" y="5373216"/>
            <a:ext cx="1224136" cy="648072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sx="1000" sy="1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haveta à esquerda 14"/>
          <p:cNvSpPr/>
          <p:nvPr/>
        </p:nvSpPr>
        <p:spPr>
          <a:xfrm>
            <a:off x="2987824" y="5661248"/>
            <a:ext cx="144016" cy="836712"/>
          </a:xfrm>
          <a:prstGeom prst="leftBrace">
            <a:avLst/>
          </a:prstGeom>
          <a:ln w="22225">
            <a:solidFill>
              <a:srgbClr val="F7923F"/>
            </a:solidFill>
          </a:ln>
          <a:effectLst>
            <a:outerShdw dist="139700" sx="1000" sy="1000" algn="ctr" rotWithShape="0">
              <a:schemeClr val="accent6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6" name="Rectângulo 15"/>
          <p:cNvSpPr/>
          <p:nvPr/>
        </p:nvSpPr>
        <p:spPr>
          <a:xfrm>
            <a:off x="6516358" y="6550223"/>
            <a:ext cx="26276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400" dirty="0" smtClean="0">
                <a:solidFill>
                  <a:srgbClr val="673105"/>
                </a:solidFill>
              </a:rPr>
              <a:t>(</a:t>
            </a:r>
            <a:r>
              <a:rPr lang="pt-PT" sz="1400" dirty="0" err="1" smtClean="0">
                <a:solidFill>
                  <a:srgbClr val="673105"/>
                </a:solidFill>
              </a:rPr>
              <a:t>Colver</a:t>
            </a:r>
            <a:r>
              <a:rPr lang="pt-PT" sz="1400" dirty="0" smtClean="0">
                <a:solidFill>
                  <a:srgbClr val="673105"/>
                </a:solidFill>
              </a:rPr>
              <a:t>, Ide, &amp; Rolim,2004.p. 198)</a:t>
            </a:r>
            <a:endParaRPr lang="pt-PT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xão recta 4"/>
          <p:cNvCxnSpPr/>
          <p:nvPr/>
        </p:nvCxnSpPr>
        <p:spPr>
          <a:xfrm>
            <a:off x="1187624" y="620688"/>
            <a:ext cx="6048672" cy="0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xão recta 5"/>
          <p:cNvCxnSpPr/>
          <p:nvPr/>
        </p:nvCxnSpPr>
        <p:spPr>
          <a:xfrm>
            <a:off x="4211960" y="404664"/>
            <a:ext cx="0" cy="1008112"/>
          </a:xfrm>
          <a:prstGeom prst="line">
            <a:avLst/>
          </a:prstGeom>
          <a:ln w="412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ângulo arredondado 6"/>
          <p:cNvSpPr/>
          <p:nvPr/>
        </p:nvSpPr>
        <p:spPr>
          <a:xfrm>
            <a:off x="1043608" y="1052736"/>
            <a:ext cx="2160240" cy="432048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rgbClr val="753805"/>
                </a:solidFill>
                <a:cs typeface="Arial" pitchFamily="34" charset="0"/>
              </a:rPr>
              <a:t>Neurose</a:t>
            </a:r>
            <a:endParaRPr lang="pt-PT" sz="2000" b="1" dirty="0">
              <a:solidFill>
                <a:srgbClr val="753805"/>
              </a:solidFill>
              <a:cs typeface="Arial" pitchFamily="34" charset="0"/>
            </a:endParaRPr>
          </a:p>
        </p:txBody>
      </p:sp>
      <p:sp>
        <p:nvSpPr>
          <p:cNvPr id="9" name="Rectângulo arredondado 8"/>
          <p:cNvSpPr/>
          <p:nvPr/>
        </p:nvSpPr>
        <p:spPr>
          <a:xfrm>
            <a:off x="5364088" y="1052736"/>
            <a:ext cx="2160240" cy="432048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rgbClr val="753805"/>
                </a:solidFill>
                <a:cs typeface="Arial" pitchFamily="34" charset="0"/>
              </a:rPr>
              <a:t>Psicose</a:t>
            </a:r>
            <a:endParaRPr lang="pt-PT" sz="2000" b="1" dirty="0">
              <a:solidFill>
                <a:srgbClr val="753805"/>
              </a:solidFill>
              <a:cs typeface="Arial" pitchFamily="34" charset="0"/>
            </a:endParaRPr>
          </a:p>
        </p:txBody>
      </p:sp>
      <p:sp>
        <p:nvSpPr>
          <p:cNvPr id="8" name="Rectângulo 7"/>
          <p:cNvSpPr/>
          <p:nvPr/>
        </p:nvSpPr>
        <p:spPr>
          <a:xfrm>
            <a:off x="683568" y="2276872"/>
            <a:ext cx="7776864" cy="864096"/>
          </a:xfrm>
          <a:prstGeom prst="rect">
            <a:avLst/>
          </a:prstGeom>
          <a:noFill/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pt-PT" dirty="0" smtClean="0">
                <a:solidFill>
                  <a:srgbClr val="3B1C03"/>
                </a:solidFill>
                <a:cs typeface="Arial" pitchFamily="34" charset="0"/>
              </a:rPr>
              <a:t>Braconnier (2007,p. 178) refere que gradualmente a psicose foi sendo definida por oposição à neurose tendo em conta duas dimensões:</a:t>
            </a:r>
            <a:endParaRPr lang="pt-PT" dirty="0">
              <a:solidFill>
                <a:srgbClr val="3B1C03"/>
              </a:solidFill>
              <a:cs typeface="Arial" pitchFamily="34" charset="0"/>
            </a:endParaRPr>
          </a:p>
        </p:txBody>
      </p:sp>
      <p:sp>
        <p:nvSpPr>
          <p:cNvPr id="11" name="Rectângulo arredondado 10"/>
          <p:cNvSpPr/>
          <p:nvPr/>
        </p:nvSpPr>
        <p:spPr>
          <a:xfrm>
            <a:off x="971600" y="4149080"/>
            <a:ext cx="2664296" cy="432048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 smtClean="0">
                <a:solidFill>
                  <a:srgbClr val="753805"/>
                </a:solidFill>
                <a:cs typeface="Arial" pitchFamily="34" charset="0"/>
              </a:rPr>
              <a:t>Dimensão quantitativa</a:t>
            </a:r>
            <a:endParaRPr lang="pt-PT" b="1" dirty="0">
              <a:solidFill>
                <a:srgbClr val="753805"/>
              </a:solidFill>
              <a:cs typeface="Arial" pitchFamily="34" charset="0"/>
            </a:endParaRPr>
          </a:p>
        </p:txBody>
      </p:sp>
      <p:sp>
        <p:nvSpPr>
          <p:cNvPr id="12" name="Rectângulo 11"/>
          <p:cNvSpPr/>
          <p:nvPr/>
        </p:nvSpPr>
        <p:spPr>
          <a:xfrm>
            <a:off x="899592" y="4581128"/>
            <a:ext cx="2880320" cy="1080120"/>
          </a:xfrm>
          <a:prstGeom prst="rect">
            <a:avLst/>
          </a:prstGeom>
          <a:noFill/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pt-PT" sz="1600" dirty="0" smtClean="0">
                <a:solidFill>
                  <a:srgbClr val="3B1C03"/>
                </a:solidFill>
                <a:cs typeface="Arial" pitchFamily="34" charset="0"/>
              </a:rPr>
              <a:t>“(…) noção de gravidade da situação”</a:t>
            </a:r>
            <a:endParaRPr lang="pt-PT" sz="1600" dirty="0">
              <a:solidFill>
                <a:srgbClr val="3B1C03"/>
              </a:solidFill>
              <a:cs typeface="Arial" pitchFamily="34" charset="0"/>
            </a:endParaRPr>
          </a:p>
        </p:txBody>
      </p:sp>
      <p:sp>
        <p:nvSpPr>
          <p:cNvPr id="14" name="Rectângulo arredondado 13"/>
          <p:cNvSpPr/>
          <p:nvPr/>
        </p:nvSpPr>
        <p:spPr>
          <a:xfrm>
            <a:off x="5436096" y="4221088"/>
            <a:ext cx="2664296" cy="432048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 smtClean="0">
                <a:solidFill>
                  <a:srgbClr val="753805"/>
                </a:solidFill>
                <a:cs typeface="Arial" pitchFamily="34" charset="0"/>
              </a:rPr>
              <a:t>Dimensão qualitativa</a:t>
            </a:r>
            <a:endParaRPr lang="pt-PT" b="1" dirty="0">
              <a:solidFill>
                <a:srgbClr val="753805"/>
              </a:solidFill>
              <a:cs typeface="Arial" pitchFamily="34" charset="0"/>
            </a:endParaRPr>
          </a:p>
        </p:txBody>
      </p:sp>
      <p:sp>
        <p:nvSpPr>
          <p:cNvPr id="15" name="Rectângulo 14"/>
          <p:cNvSpPr/>
          <p:nvPr/>
        </p:nvSpPr>
        <p:spPr>
          <a:xfrm>
            <a:off x="5292080" y="4653136"/>
            <a:ext cx="2880320" cy="108012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600" dirty="0" smtClean="0">
                <a:solidFill>
                  <a:srgbClr val="3B1C03"/>
                </a:solidFill>
                <a:cs typeface="Arial" pitchFamily="34" charset="0"/>
              </a:rPr>
              <a:t>Desconhecimento, por parte da pessoa, da perturbação</a:t>
            </a:r>
            <a:endParaRPr lang="pt-PT" sz="1600" dirty="0">
              <a:solidFill>
                <a:srgbClr val="3B1C03"/>
              </a:solidFill>
              <a:cs typeface="Arial" pitchFamily="34" charset="0"/>
            </a:endParaRPr>
          </a:p>
        </p:txBody>
      </p:sp>
      <p:sp>
        <p:nvSpPr>
          <p:cNvPr id="16" name="Seta para a esquerda e para cima 15"/>
          <p:cNvSpPr/>
          <p:nvPr/>
        </p:nvSpPr>
        <p:spPr>
          <a:xfrm rot="13605840">
            <a:off x="3910799" y="3083056"/>
            <a:ext cx="1178299" cy="1264125"/>
          </a:xfrm>
          <a:prstGeom prst="leftUpArrow">
            <a:avLst>
              <a:gd name="adj1" fmla="val 0"/>
              <a:gd name="adj2" fmla="val 25000"/>
              <a:gd name="adj3" fmla="val 25000"/>
            </a:avLst>
          </a:prstGeom>
          <a:solidFill>
            <a:schemeClr val="accent6">
              <a:lumMod val="75000"/>
              <a:alpha val="72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139700" dir="5400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cxnSp>
        <p:nvCxnSpPr>
          <p:cNvPr id="13" name="Conexão recta unidireccional 12"/>
          <p:cNvCxnSpPr/>
          <p:nvPr/>
        </p:nvCxnSpPr>
        <p:spPr>
          <a:xfrm flipH="1">
            <a:off x="1403648" y="1700808"/>
            <a:ext cx="1368152" cy="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dist="50800" dir="5400000" sx="130000" sy="130000" algn="ctr" rotWithShape="0">
              <a:srgbClr val="F7923F">
                <a:alpha val="32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xão recta unidireccional 17"/>
          <p:cNvCxnSpPr/>
          <p:nvPr/>
        </p:nvCxnSpPr>
        <p:spPr>
          <a:xfrm>
            <a:off x="5868144" y="1700808"/>
            <a:ext cx="1440160" cy="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dist="50800" dir="5400000" sx="130000" sy="130000" algn="ctr" rotWithShape="0">
              <a:srgbClr val="F7923F">
                <a:alpha val="32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arredondado 3"/>
          <p:cNvSpPr/>
          <p:nvPr/>
        </p:nvSpPr>
        <p:spPr>
          <a:xfrm>
            <a:off x="3059832" y="404664"/>
            <a:ext cx="2736304" cy="504056"/>
          </a:xfrm>
          <a:prstGeom prst="roundRect">
            <a:avLst/>
          </a:prstGeom>
          <a:solidFill>
            <a:schemeClr val="accent6">
              <a:lumMod val="75000"/>
              <a:alpha val="2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 smtClean="0">
                <a:solidFill>
                  <a:srgbClr val="673105"/>
                </a:solidFill>
                <a:cs typeface="Arial" pitchFamily="34" charset="0"/>
              </a:rPr>
              <a:t>Reflexão final</a:t>
            </a:r>
            <a:endParaRPr lang="pt-PT" b="1" dirty="0">
              <a:solidFill>
                <a:srgbClr val="673105"/>
              </a:solidFill>
              <a:cs typeface="Arial" pitchFamily="34" charset="0"/>
            </a:endParaRPr>
          </a:p>
        </p:txBody>
      </p:sp>
      <p:sp>
        <p:nvSpPr>
          <p:cNvPr id="56321" name="Rectangle 1"/>
          <p:cNvSpPr>
            <a:spLocks noChangeArrowheads="1"/>
          </p:cNvSpPr>
          <p:nvPr/>
        </p:nvSpPr>
        <p:spPr bwMode="auto">
          <a:xfrm>
            <a:off x="683568" y="1756787"/>
            <a:ext cx="7380312" cy="1852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A vida humana é marcada por</a:t>
            </a:r>
            <a:r>
              <a:rPr kumimoji="0" lang="pt-PT" sz="2000" b="0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 crises</a:t>
            </a: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, estas quando superadas ajudam a processar e a estabilizar condições de sofrimento conduzindo a uma mudança, a um amadurecimento. </a:t>
            </a:r>
          </a:p>
        </p:txBody>
      </p:sp>
      <p:sp>
        <p:nvSpPr>
          <p:cNvPr id="5" name="Rectângulo 4"/>
          <p:cNvSpPr/>
          <p:nvPr/>
        </p:nvSpPr>
        <p:spPr>
          <a:xfrm>
            <a:off x="827584" y="4797152"/>
            <a:ext cx="59766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000" b="1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Mas nem sempre tal acontece</a:t>
            </a:r>
            <a:r>
              <a:rPr lang="pt-PT" sz="2000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… </a:t>
            </a:r>
            <a:endParaRPr lang="pt-P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611560" y="2204864"/>
            <a:ext cx="727280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ctr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pt-PT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…por vezes o conflito psíquico pode afetar profundamente a pessoa originando a um corte total com a realidade, provocando um investimento narcísico de tal ordem que a pessoa acaba por ruir, fragmentar-se desencadeando um </a:t>
            </a:r>
            <a:r>
              <a:rPr lang="pt-PT" b="1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estado de confusão interna ao qual chamamos de </a:t>
            </a:r>
            <a:r>
              <a:rPr lang="pt-PT" b="1" i="1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psicose</a:t>
            </a:r>
            <a:r>
              <a:rPr lang="pt-PT" b="1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. </a:t>
            </a:r>
            <a:endParaRPr lang="pt-PT" b="1" dirty="0" smtClean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5" name="Rectângulo arredondado 4"/>
          <p:cNvSpPr/>
          <p:nvPr/>
        </p:nvSpPr>
        <p:spPr>
          <a:xfrm>
            <a:off x="2987824" y="548680"/>
            <a:ext cx="2736304" cy="504056"/>
          </a:xfrm>
          <a:prstGeom prst="roundRect">
            <a:avLst/>
          </a:prstGeom>
          <a:solidFill>
            <a:schemeClr val="accent6">
              <a:lumMod val="75000"/>
              <a:alpha val="2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smtClean="0">
                <a:solidFill>
                  <a:srgbClr val="673105"/>
                </a:solidFill>
                <a:cs typeface="Arial" pitchFamily="34" charset="0"/>
              </a:rPr>
              <a:t>Reflexão final</a:t>
            </a:r>
            <a:endParaRPr lang="pt-PT" b="1" dirty="0">
              <a:solidFill>
                <a:srgbClr val="673105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arredondado 3"/>
          <p:cNvSpPr/>
          <p:nvPr/>
        </p:nvSpPr>
        <p:spPr>
          <a:xfrm>
            <a:off x="2987824" y="404664"/>
            <a:ext cx="2736304" cy="504056"/>
          </a:xfrm>
          <a:prstGeom prst="roundRect">
            <a:avLst/>
          </a:prstGeom>
          <a:solidFill>
            <a:schemeClr val="accent6">
              <a:lumMod val="75000"/>
              <a:alpha val="2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smtClean="0">
                <a:solidFill>
                  <a:srgbClr val="673105"/>
                </a:solidFill>
                <a:cs typeface="Arial" pitchFamily="34" charset="0"/>
              </a:rPr>
              <a:t>Reflexão final</a:t>
            </a:r>
            <a:endParaRPr lang="pt-PT" b="1" dirty="0">
              <a:solidFill>
                <a:srgbClr val="673105"/>
              </a:solidFill>
              <a:cs typeface="Arial" pitchFamily="34" charset="0"/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539552" y="1052736"/>
            <a:ext cx="8064896" cy="568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pt-PT" b="1" dirty="0" smtClean="0">
                <a:solidFill>
                  <a:schemeClr val="accent6">
                    <a:lumMod val="50000"/>
                  </a:schemeClr>
                </a:solidFill>
              </a:rPr>
              <a:t> As perturbações psicóticas caraterizam-se essencialmente por </a:t>
            </a:r>
            <a:r>
              <a:rPr lang="pt-PT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</a:p>
        </p:txBody>
      </p:sp>
      <p:sp>
        <p:nvSpPr>
          <p:cNvPr id="6" name="Rectângulo 5"/>
          <p:cNvSpPr/>
          <p:nvPr/>
        </p:nvSpPr>
        <p:spPr>
          <a:xfrm>
            <a:off x="2843808" y="2132856"/>
            <a:ext cx="457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chemeClr val="accent6">
                    <a:lumMod val="50000"/>
                  </a:schemeClr>
                </a:solidFill>
              </a:rPr>
              <a:t>corte com a realidade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chemeClr val="accent6">
                    <a:lumMod val="50000"/>
                  </a:schemeClr>
                </a:solidFill>
              </a:rPr>
              <a:t> perda da identidade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chemeClr val="accent6">
                    <a:lumMod val="50000"/>
                  </a:schemeClr>
                </a:solidFill>
              </a:rPr>
              <a:t> não-aceitação da condição</a:t>
            </a:r>
          </a:p>
          <a:p>
            <a:pPr>
              <a:lnSpc>
                <a:spcPct val="200000"/>
              </a:lnSpc>
            </a:pPr>
            <a:r>
              <a:rPr lang="pt-PT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pt-PT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467544" y="5085184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dirty="0" smtClean="0">
                <a:solidFill>
                  <a:schemeClr val="accent6">
                    <a:lumMod val="50000"/>
                  </a:schemeClr>
                </a:solidFill>
              </a:rPr>
              <a:t>Estes aspetos manifestam-se essencialmente através de </a:t>
            </a:r>
            <a:r>
              <a:rPr lang="pt-PT" b="1" dirty="0" smtClean="0">
                <a:solidFill>
                  <a:schemeClr val="accent6">
                    <a:lumMod val="50000"/>
                  </a:schemeClr>
                </a:solidFill>
              </a:rPr>
              <a:t>ideias delirantes e alterações comportamentais</a:t>
            </a:r>
            <a:endParaRPr lang="pt-PT" b="1" dirty="0"/>
          </a:p>
        </p:txBody>
      </p:sp>
      <p:sp>
        <p:nvSpPr>
          <p:cNvPr id="8" name="Chaveta à esquerda 7"/>
          <p:cNvSpPr/>
          <p:nvPr/>
        </p:nvSpPr>
        <p:spPr>
          <a:xfrm rot="5400000" flipH="1">
            <a:off x="4103948" y="1304764"/>
            <a:ext cx="504056" cy="5904656"/>
          </a:xfrm>
          <a:prstGeom prst="leftBrace">
            <a:avLst/>
          </a:prstGeom>
          <a:ln w="25400">
            <a:solidFill>
              <a:srgbClr val="DD6909"/>
            </a:solidFill>
          </a:ln>
          <a:effectLst>
            <a:outerShdw sx="1000" sy="1000" algn="ctr" rotWithShape="0">
              <a:schemeClr val="accent6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611560" y="1556792"/>
            <a:ext cx="8101408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PT" b="1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Os sintomas psicóticos podem surgir associados a diversas psicopatologias, como perturbações da ansiedade ou do humor, demências.</a:t>
            </a:r>
          </a:p>
          <a:p>
            <a:pPr lvl="0" indent="449263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pt-PT" b="1" dirty="0" smtClean="0">
              <a:solidFill>
                <a:schemeClr val="accent6">
                  <a:lumMod val="50000"/>
                </a:schemeClr>
              </a:solidFill>
              <a:ea typeface="Calibri" pitchFamily="34" charset="0"/>
              <a:cs typeface="Times New Roman" pitchFamily="18" charset="0"/>
            </a:endParaRPr>
          </a:p>
          <a:p>
            <a:pPr lvl="0" indent="449263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pt-PT" b="1" dirty="0" smtClean="0">
              <a:solidFill>
                <a:schemeClr val="accent6">
                  <a:lumMod val="50000"/>
                </a:schemeClr>
              </a:solidFill>
              <a:ea typeface="Calibri" pitchFamily="34" charset="0"/>
              <a:cs typeface="Times New Roman" pitchFamily="18" charset="0"/>
            </a:endParaRPr>
          </a:p>
          <a:p>
            <a:pPr lvl="0" indent="449263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PT" b="1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É de suma importância identificar a sua natureza, o seu curso, manifestações, presença, ou não, de fatores desencadeastes, para que se possa elaborar um bom diagnóstico diferencial.</a:t>
            </a:r>
            <a:endParaRPr lang="pt-PT" b="1" dirty="0" smtClean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arredondado 3"/>
          <p:cNvSpPr/>
          <p:nvPr/>
        </p:nvSpPr>
        <p:spPr>
          <a:xfrm>
            <a:off x="3059832" y="404664"/>
            <a:ext cx="2736304" cy="504056"/>
          </a:xfrm>
          <a:prstGeom prst="roundRect">
            <a:avLst/>
          </a:prstGeom>
          <a:solidFill>
            <a:schemeClr val="accent6">
              <a:lumMod val="75000"/>
              <a:alpha val="2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smtClean="0">
                <a:solidFill>
                  <a:srgbClr val="673105"/>
                </a:solidFill>
                <a:cs typeface="Arial" pitchFamily="34" charset="0"/>
              </a:rPr>
              <a:t>Reflexão final</a:t>
            </a:r>
            <a:endParaRPr lang="pt-PT" b="1" dirty="0">
              <a:solidFill>
                <a:srgbClr val="673105"/>
              </a:solidFill>
              <a:cs typeface="Arial" pitchFamily="34" charset="0"/>
            </a:endParaRPr>
          </a:p>
        </p:txBody>
      </p:sp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323528" y="2060848"/>
            <a:ext cx="8604448" cy="278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49263" algn="just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pt-PT" dirty="0" smtClean="0">
                <a:solidFill>
                  <a:schemeClr val="accent6">
                    <a:lumMod val="50000"/>
                  </a:schemeClr>
                </a:solidFill>
              </a:rPr>
              <a:t>Em suma, as perturbações psicóticas podem ser compreendidas como manifestações resultantes de grande sofrimento a nível individual, familiar ou social intenso, não podendo ser interpretadas como perturbações fechadas, mas sim como resultantes de determinados contextos, tanto a nível individual como relacional</a:t>
            </a:r>
            <a:r>
              <a:rPr lang="pt-PT" dirty="0" smtClean="0"/>
              <a:t>. </a:t>
            </a:r>
          </a:p>
          <a:p>
            <a:pPr marL="0" marR="0" lvl="0" indent="449263" algn="just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395536" y="741469"/>
            <a:ext cx="7344816" cy="54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b="0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ea typeface="Calibri" pitchFamily="34" charset="0"/>
                <a:cs typeface="TimesNewRomanPS-BoldMT"/>
              </a:rPr>
              <a:t>Amerycan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ea typeface="Calibri" pitchFamily="34" charset="0"/>
                <a:cs typeface="TimesNewRomanPS-BoldMT"/>
              </a:rPr>
              <a:t> </a:t>
            </a:r>
            <a:r>
              <a:rPr kumimoji="0" lang="pt-PT" b="0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ea typeface="Calibri" pitchFamily="34" charset="0"/>
                <a:cs typeface="TimesNewRomanPS-BoldMT"/>
              </a:rPr>
              <a:t>Psychological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ea typeface="Calibri" pitchFamily="34" charset="0"/>
                <a:cs typeface="TimesNewRomanPS-BoldMT"/>
              </a:rPr>
              <a:t> </a:t>
            </a:r>
            <a:r>
              <a:rPr kumimoji="0" lang="pt-PT" b="0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ea typeface="Calibri" pitchFamily="34" charset="0"/>
                <a:cs typeface="TimesNewRomanPS-BoldMT"/>
              </a:rPr>
              <a:t>Association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ea typeface="Calibri" pitchFamily="34" charset="0"/>
                <a:cs typeface="TimesNewRomanPS-BoldMT"/>
              </a:rPr>
              <a:t>- APA (2002). Esquizofrenia e outras perturbações </a:t>
            </a:r>
            <a:endParaRPr kumimoji="0" lang="pt-PT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ea typeface="Calibri" pitchFamily="34" charset="0"/>
                <a:cs typeface="TimesNewRomanPS-BoldMT"/>
              </a:rPr>
              <a:t>psicóticas. In Cláudia </a:t>
            </a:r>
            <a:r>
              <a:rPr kumimoji="0" lang="pt-PT" b="0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ea typeface="Calibri" pitchFamily="34" charset="0"/>
                <a:cs typeface="TimesNewRomanPS-BoldMT"/>
              </a:rPr>
              <a:t>Dornelles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ea typeface="Calibri" pitchFamily="34" charset="0"/>
                <a:cs typeface="TimesNewRomanPS-BoldMT"/>
              </a:rPr>
              <a:t> (4 Ed.), </a:t>
            </a:r>
            <a:r>
              <a:rPr kumimoji="0" lang="pt-PT" b="0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ea typeface="Calibri" pitchFamily="34" charset="0"/>
                <a:cs typeface="TimesNewRomanPS-BoldMT"/>
              </a:rPr>
              <a:t>Manual diagnóstico e estatístico de transtornos mentais-DSM-IV-TR 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ea typeface="Calibri" pitchFamily="34" charset="0"/>
                <a:cs typeface="TimesNewRomanPS-BoldMT"/>
              </a:rPr>
              <a:t>(333-343</a:t>
            </a:r>
            <a:r>
              <a:rPr kumimoji="0" lang="pt-PT" b="0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ea typeface="Calibri" pitchFamily="34" charset="0"/>
                <a:cs typeface="TimesNewRomanPS-BoldMT"/>
              </a:rPr>
              <a:t>). 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ea typeface="Calibri" pitchFamily="34" charset="0"/>
                <a:cs typeface="TimesNewRomanPS-BoldMT"/>
              </a:rPr>
              <a:t>Porto Alegre: Artmed</a:t>
            </a:r>
            <a:endParaRPr kumimoji="0" lang="pt-PT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Bergeret, J. (2000). </a:t>
            </a:r>
            <a:r>
              <a:rPr kumimoji="0" lang="pt-PT" b="0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A personalidade normal e patológica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. Lisboa: Climepsi.</a:t>
            </a:r>
            <a:endParaRPr kumimoji="0" lang="pt-PT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Braconnier, A. (2007). </a:t>
            </a:r>
            <a:r>
              <a:rPr kumimoji="0" lang="pt-PT" b="0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Manual de psicopatologia. 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Lisboa: Climepsi</a:t>
            </a:r>
            <a:endParaRPr kumimoji="0" lang="pt-PT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Colvero, L.A.; Ide, C.A.P., &amp; Rolim, M.A. (2004). Família e doença mental: a difícil </a:t>
            </a:r>
            <a:endParaRPr kumimoji="0" lang="pt-PT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convivência com a diferença. </a:t>
            </a:r>
            <a:r>
              <a:rPr kumimoji="0" lang="pt-PT" b="0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Revista Escola Enfermagem USP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, 38 (2),197-205. </a:t>
            </a:r>
            <a:endParaRPr kumimoji="0" lang="pt-PT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Consultado online a 6/10/2012 em: http://www.scielo.br/pdf/reeusp/v38n2/11.pdf</a:t>
            </a:r>
            <a:endParaRPr kumimoji="0" lang="pt-PT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251520" y="908720"/>
            <a:ext cx="8568952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PT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Dalgalarrondo, P. (2008). </a:t>
            </a:r>
            <a:r>
              <a:rPr lang="pt-PT" i="1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Psicopatologia e semiologia dos transtornos mentais</a:t>
            </a:r>
            <a:r>
              <a:rPr lang="pt-PT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. Porto </a:t>
            </a:r>
            <a:endParaRPr lang="pt-PT" dirty="0" smtClean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  <a:p>
            <a:pPr lvl="0" indent="449263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PT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Alegre: Artmed.</a:t>
            </a:r>
            <a:endParaRPr lang="pt-PT" dirty="0" smtClean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  <a:p>
            <a:pPr lvl="0" indent="449263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PT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Freud, S. (1924). A perda da realidade na neurose e na psicose. In S. Freud (XIX), </a:t>
            </a:r>
            <a:r>
              <a:rPr lang="pt-PT" i="1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O </a:t>
            </a:r>
            <a:endParaRPr lang="pt-PT" dirty="0" smtClean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  <a:p>
            <a:pPr lvl="0" indent="449263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PT" i="1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Ego e o Id </a:t>
            </a:r>
            <a:r>
              <a:rPr lang="pt-PT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(111-114). Consultado </a:t>
            </a:r>
            <a:r>
              <a:rPr lang="pt-PT" i="1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online</a:t>
            </a:r>
            <a:r>
              <a:rPr lang="pt-PT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 a 8/10/2012 em:</a:t>
            </a:r>
            <a:endParaRPr lang="pt-PT" dirty="0" smtClean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  <a:p>
            <a:pPr lvl="0" indent="449263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PT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http://pt.scribd.com/doc/49808834/24/A-PERDA-DA-REALIDADE-NA-NEUROSE-E-NA-PSICOSE</a:t>
            </a:r>
            <a:endParaRPr lang="pt-PT" dirty="0" smtClean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  <a:p>
            <a:pPr lvl="0" indent="449263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PT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Foucault, M. (1975). </a:t>
            </a:r>
            <a:r>
              <a:rPr lang="pt-PT" i="1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Doença mental e psicologia</a:t>
            </a:r>
            <a:r>
              <a:rPr lang="pt-PT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. Rio de Janeiro: Tempo Brasileiro, </a:t>
            </a:r>
            <a:endParaRPr lang="pt-PT" dirty="0" smtClean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  <a:p>
            <a:pPr lvl="0" indent="449263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PT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	Ltda. </a:t>
            </a:r>
            <a:endParaRPr lang="pt-PT" dirty="0" smtClean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  <a:p>
            <a:pPr lvl="0" indent="449263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PT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Marcelli, D., &amp; Braconnier, A. (2005). </a:t>
            </a:r>
            <a:r>
              <a:rPr lang="pt-PT" i="1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Adolescência e psicopatologia</a:t>
            </a:r>
            <a:r>
              <a:rPr lang="pt-PT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. Lisboa: </a:t>
            </a:r>
            <a:endParaRPr lang="pt-PT" dirty="0" smtClean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  <a:p>
            <a:pPr lvl="0" indent="449263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PT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Climepsi.</a:t>
            </a:r>
            <a:endParaRPr lang="pt-PT" dirty="0" smtClean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  <a:p>
            <a:pPr lvl="0" indent="449263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PT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Ruiloba, J.V. (2011). </a:t>
            </a:r>
            <a:r>
              <a:rPr lang="pt-PT" i="1" dirty="0" err="1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Introducción</a:t>
            </a:r>
            <a:r>
              <a:rPr lang="pt-PT" i="1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 a la psicopatologia y la psiquiatria</a:t>
            </a:r>
            <a:r>
              <a:rPr lang="pt-PT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. Barcelona: </a:t>
            </a:r>
            <a:endParaRPr lang="pt-PT" dirty="0" smtClean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  <a:p>
            <a:pPr lvl="0" indent="449263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PT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Elsevier </a:t>
            </a:r>
            <a:r>
              <a:rPr lang="pt-PT" dirty="0" err="1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Masson</a:t>
            </a:r>
            <a:r>
              <a:rPr lang="pt-PT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.</a:t>
            </a:r>
            <a:endParaRPr lang="pt-PT" dirty="0" smtClean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  <a:p>
            <a:pPr lvl="0" indent="449263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PT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Scharfetter, C.H. (2005). </a:t>
            </a:r>
            <a:r>
              <a:rPr lang="pt-PT" i="1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Introdução à psicopatologia geral</a:t>
            </a:r>
            <a:r>
              <a:rPr lang="pt-PT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. Lisboa: Climepsi</a:t>
            </a:r>
            <a:endParaRPr lang="pt-PT" dirty="0" smtClean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251520" y="260648"/>
            <a:ext cx="8640960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pt-PT" dirty="0" smtClean="0">
                <a:solidFill>
                  <a:srgbClr val="3B1C03"/>
                </a:solidFill>
                <a:cs typeface="Arial" pitchFamily="34" charset="0"/>
              </a:rPr>
              <a:t>Remetendo para o </a:t>
            </a:r>
            <a:r>
              <a:rPr lang="pt-PT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domínio da teoria psicanalítica</a:t>
            </a:r>
            <a:r>
              <a:rPr lang="pt-PT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, Scharfetter (2005,p.39,51) explica que</a:t>
            </a:r>
            <a:r>
              <a:rPr lang="pt-PT" sz="1600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:</a:t>
            </a:r>
            <a:endParaRPr lang="pt-PT" sz="1600" dirty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5" name="Rectângulo arredondado 4"/>
          <p:cNvSpPr/>
          <p:nvPr/>
        </p:nvSpPr>
        <p:spPr>
          <a:xfrm>
            <a:off x="827584" y="1700808"/>
            <a:ext cx="2160240" cy="432048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Neurose</a:t>
            </a:r>
            <a:endParaRPr lang="pt-PT" b="1" dirty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3491880" y="2636912"/>
            <a:ext cx="4968552" cy="108012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pt-PT" sz="1600" b="1" dirty="0" smtClean="0">
                <a:solidFill>
                  <a:srgbClr val="FF0000"/>
                </a:solidFill>
                <a:cs typeface="Arial" pitchFamily="34" charset="0"/>
              </a:rPr>
              <a:t>“ (…) manifestação de um conflito intrapsíquico entre o </a:t>
            </a:r>
            <a:r>
              <a:rPr lang="pt-PT" sz="1600" b="1" i="1" dirty="0" smtClean="0">
                <a:solidFill>
                  <a:srgbClr val="FF0000"/>
                </a:solidFill>
                <a:cs typeface="Arial" pitchFamily="34" charset="0"/>
              </a:rPr>
              <a:t>Supereu </a:t>
            </a:r>
            <a:r>
              <a:rPr lang="pt-PT" sz="1600" b="1" dirty="0" smtClean="0">
                <a:solidFill>
                  <a:srgbClr val="FF0000"/>
                </a:solidFill>
                <a:cs typeface="Arial" pitchFamily="34" charset="0"/>
              </a:rPr>
              <a:t>e o</a:t>
            </a:r>
            <a:r>
              <a:rPr lang="pt-PT" sz="1600" b="1" i="1" dirty="0" smtClean="0">
                <a:solidFill>
                  <a:srgbClr val="FF0000"/>
                </a:solidFill>
                <a:cs typeface="Arial" pitchFamily="34" charset="0"/>
              </a:rPr>
              <a:t> Id</a:t>
            </a:r>
            <a:r>
              <a:rPr lang="pt-PT" sz="1600" b="1" dirty="0" smtClean="0">
                <a:solidFill>
                  <a:srgbClr val="FF0000"/>
                </a:solidFill>
                <a:cs typeface="Arial" pitchFamily="34" charset="0"/>
              </a:rPr>
              <a:t>”(…)”</a:t>
            </a:r>
            <a:endParaRPr lang="pt-PT" sz="1600" b="1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8" name="Rectângulo 7"/>
          <p:cNvSpPr/>
          <p:nvPr/>
        </p:nvSpPr>
        <p:spPr>
          <a:xfrm>
            <a:off x="971600" y="4797152"/>
            <a:ext cx="2016224" cy="792088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pt-PT" sz="1600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Sintomas neuróticos</a:t>
            </a:r>
            <a:endParaRPr lang="pt-PT" sz="1600" b="1" dirty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</p:txBody>
      </p:sp>
      <p:cxnSp>
        <p:nvCxnSpPr>
          <p:cNvPr id="9" name="Conexão recta unidireccional 8"/>
          <p:cNvCxnSpPr/>
          <p:nvPr/>
        </p:nvCxnSpPr>
        <p:spPr>
          <a:xfrm flipH="1">
            <a:off x="3203848" y="4293096"/>
            <a:ext cx="864096" cy="504056"/>
          </a:xfrm>
          <a:prstGeom prst="straightConnector1">
            <a:avLst/>
          </a:prstGeom>
          <a:ln w="25400">
            <a:solidFill>
              <a:srgbClr val="7538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995936" y="3645024"/>
            <a:ext cx="4032448" cy="1080120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rgbClr val="3B1C03"/>
                </a:solidFill>
                <a:cs typeface="Arial" pitchFamily="34" charset="0"/>
              </a:rPr>
              <a:t>“defesa do </a:t>
            </a:r>
            <a:r>
              <a:rPr lang="pt-PT" i="1" dirty="0" smtClean="0">
                <a:solidFill>
                  <a:srgbClr val="3B1C03"/>
                </a:solidFill>
                <a:cs typeface="Arial" pitchFamily="34" charset="0"/>
              </a:rPr>
              <a:t>Eu</a:t>
            </a:r>
            <a:r>
              <a:rPr lang="pt-PT" dirty="0" smtClean="0">
                <a:solidFill>
                  <a:srgbClr val="3B1C03"/>
                </a:solidFill>
                <a:cs typeface="Arial" pitchFamily="34" charset="0"/>
              </a:rPr>
              <a:t> contra as exigências do </a:t>
            </a:r>
            <a:r>
              <a:rPr lang="pt-PT" i="1" dirty="0" smtClean="0">
                <a:solidFill>
                  <a:srgbClr val="3B1C03"/>
                </a:solidFill>
                <a:cs typeface="Arial" pitchFamily="34" charset="0"/>
              </a:rPr>
              <a:t>Id</a:t>
            </a:r>
            <a:r>
              <a:rPr lang="pt-PT" dirty="0" smtClean="0">
                <a:solidFill>
                  <a:srgbClr val="3B1C03"/>
                </a:solidFill>
                <a:cs typeface="Arial" pitchFamily="34" charset="0"/>
              </a:rPr>
              <a:t>”</a:t>
            </a:r>
            <a:endParaRPr lang="pt-PT" dirty="0">
              <a:solidFill>
                <a:srgbClr val="3B1C03"/>
              </a:solidFill>
              <a:cs typeface="Arial" pitchFamily="34" charset="0"/>
            </a:endParaRPr>
          </a:p>
        </p:txBody>
      </p:sp>
      <p:sp>
        <p:nvSpPr>
          <p:cNvPr id="10" name="Seta para baixo 9"/>
          <p:cNvSpPr/>
          <p:nvPr/>
        </p:nvSpPr>
        <p:spPr>
          <a:xfrm rot="18553123">
            <a:off x="2996265" y="1875957"/>
            <a:ext cx="415165" cy="776513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7923F"/>
            </a:solidFill>
          </a:ln>
          <a:effectLst>
            <a:outerShdw blurRad="50800" dist="127000" dir="5400000" sx="116000" sy="116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75380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611560" y="476672"/>
            <a:ext cx="7776864" cy="864096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pt-PT" sz="2000" dirty="0" smtClean="0">
                <a:solidFill>
                  <a:srgbClr val="3B1C03"/>
                </a:solidFill>
                <a:cs typeface="Arial" pitchFamily="34" charset="0"/>
              </a:rPr>
              <a:t>Segundo Foucault (1975) na </a:t>
            </a:r>
            <a:r>
              <a:rPr lang="pt-PT" sz="2000" b="1" dirty="0" smtClean="0">
                <a:solidFill>
                  <a:srgbClr val="3B1C03"/>
                </a:solidFill>
                <a:cs typeface="Arial" pitchFamily="34" charset="0"/>
              </a:rPr>
              <a:t>neurose</a:t>
            </a:r>
            <a:r>
              <a:rPr lang="pt-PT" sz="2000" dirty="0" smtClean="0">
                <a:solidFill>
                  <a:srgbClr val="3B1C03"/>
                </a:solidFill>
                <a:cs typeface="Arial" pitchFamily="34" charset="0"/>
              </a:rPr>
              <a:t> o </a:t>
            </a:r>
            <a:r>
              <a:rPr lang="pt-PT" sz="2000" i="1" dirty="0" smtClean="0">
                <a:solidFill>
                  <a:srgbClr val="3B1C03"/>
                </a:solidFill>
                <a:cs typeface="Arial" pitchFamily="34" charset="0"/>
              </a:rPr>
              <a:t>Eu</a:t>
            </a:r>
            <a:r>
              <a:rPr lang="pt-PT" sz="2000" dirty="0" smtClean="0">
                <a:solidFill>
                  <a:srgbClr val="3B1C03"/>
                </a:solidFill>
                <a:cs typeface="Arial" pitchFamily="34" charset="0"/>
              </a:rPr>
              <a:t> reprime os seus instintos e estes projetam-se na realidade externa</a:t>
            </a:r>
            <a:endParaRPr lang="pt-PT" sz="2000" dirty="0">
              <a:solidFill>
                <a:srgbClr val="3B1C03"/>
              </a:solidFill>
              <a:cs typeface="Arial" pitchFamily="34" charset="0"/>
            </a:endParaRPr>
          </a:p>
        </p:txBody>
      </p:sp>
      <p:cxnSp>
        <p:nvCxnSpPr>
          <p:cNvPr id="6" name="Conexão recta 5"/>
          <p:cNvCxnSpPr/>
          <p:nvPr/>
        </p:nvCxnSpPr>
        <p:spPr>
          <a:xfrm>
            <a:off x="1331640" y="2132856"/>
            <a:ext cx="6912768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  <a:effectLst>
            <a:outerShdw blurRad="50800" dist="50800" dir="5400000" sx="114000" sy="114000" algn="ctr" rotWithShape="0">
              <a:srgbClr val="F7923F">
                <a:alpha val="32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6804248" y="2492896"/>
            <a:ext cx="2016224" cy="792088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ffectLst>
            <a:outerShdw blurRad="50800" dist="50800" dir="5400000" sx="114000" sy="114000" algn="ctr" rotWithShape="0">
              <a:srgbClr val="F7923F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rgbClr val="3B1C03"/>
                </a:solidFill>
                <a:cs typeface="Arial" pitchFamily="34" charset="0"/>
              </a:rPr>
              <a:t>Fobias</a:t>
            </a:r>
            <a:endParaRPr lang="pt-PT" dirty="0">
              <a:solidFill>
                <a:srgbClr val="3B1C03"/>
              </a:solidFill>
              <a:cs typeface="Arial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2771800" y="2492896"/>
            <a:ext cx="2016224" cy="792088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ffectLst>
            <a:outerShdw blurRad="50800" dist="50800" dir="5400000" sx="114000" sy="114000" algn="ctr" rotWithShape="0">
              <a:srgbClr val="F7923F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rgbClr val="3B1C03"/>
                </a:solidFill>
                <a:cs typeface="Arial" pitchFamily="34" charset="0"/>
              </a:rPr>
              <a:t>Histeria</a:t>
            </a:r>
            <a:endParaRPr lang="pt-PT" dirty="0">
              <a:solidFill>
                <a:srgbClr val="3B1C03"/>
              </a:solidFill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755576" y="2492896"/>
            <a:ext cx="2016224" cy="792088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ffectLst>
            <a:outerShdw blurRad="50800" dist="50800" dir="5400000" sx="114000" sy="114000" algn="ctr" rotWithShape="0">
              <a:srgbClr val="F7923F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rgbClr val="3B1C03"/>
                </a:solidFill>
                <a:cs typeface="Arial" pitchFamily="34" charset="0"/>
              </a:rPr>
              <a:t>Estados depressivos</a:t>
            </a:r>
            <a:endParaRPr lang="pt-PT" dirty="0">
              <a:solidFill>
                <a:srgbClr val="3B1C03"/>
              </a:solidFill>
              <a:cs typeface="Arial" pitchFamily="34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4788024" y="2492896"/>
            <a:ext cx="2016224" cy="792088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ffectLst>
            <a:outerShdw blurRad="50800" dist="50800" dir="5400000" sx="114000" sy="114000" algn="ctr" rotWithShape="0">
              <a:srgbClr val="F7923F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rgbClr val="3B1C03"/>
                </a:solidFill>
                <a:cs typeface="Arial" pitchFamily="34" charset="0"/>
              </a:rPr>
              <a:t>Estados obsessivos</a:t>
            </a:r>
            <a:endParaRPr lang="pt-PT" dirty="0">
              <a:solidFill>
                <a:srgbClr val="3B1C03"/>
              </a:solidFill>
              <a:cs typeface="Arial" pitchFamily="34" charset="0"/>
            </a:endParaRPr>
          </a:p>
        </p:txBody>
      </p:sp>
      <p:cxnSp>
        <p:nvCxnSpPr>
          <p:cNvPr id="16" name="Conexão recta unidireccional 15"/>
          <p:cNvCxnSpPr/>
          <p:nvPr/>
        </p:nvCxnSpPr>
        <p:spPr>
          <a:xfrm>
            <a:off x="1907704" y="1484784"/>
            <a:ext cx="648072" cy="504056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  <a:effectLst>
            <a:outerShdw blurRad="50800" dist="50800" dir="5400000" sx="130000" sy="130000" algn="ctr" rotWithShape="0">
              <a:srgbClr val="F7923F">
                <a:alpha val="32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ângulo 18"/>
          <p:cNvSpPr/>
          <p:nvPr/>
        </p:nvSpPr>
        <p:spPr>
          <a:xfrm>
            <a:off x="323528" y="3861048"/>
            <a:ext cx="2016224" cy="36004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pt-PT" sz="1600" b="1" dirty="0" smtClean="0">
                <a:solidFill>
                  <a:srgbClr val="FF3300"/>
                </a:solidFill>
                <a:cs typeface="Arial" pitchFamily="34" charset="0"/>
              </a:rPr>
              <a:t>Particularidades: </a:t>
            </a:r>
            <a:endParaRPr lang="pt-PT" sz="1600" b="1" dirty="0">
              <a:solidFill>
                <a:srgbClr val="FF3300"/>
              </a:solidFill>
              <a:cs typeface="Arial" pitchFamily="34" charset="0"/>
            </a:endParaRPr>
          </a:p>
        </p:txBody>
      </p:sp>
      <p:sp>
        <p:nvSpPr>
          <p:cNvPr id="20" name="Rectângulo 19"/>
          <p:cNvSpPr/>
          <p:nvPr/>
        </p:nvSpPr>
        <p:spPr>
          <a:xfrm>
            <a:off x="1475656" y="4149080"/>
            <a:ext cx="7344816" cy="25202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3B1C03"/>
                </a:solidFill>
                <a:cs typeface="Arial" pitchFamily="34" charset="0"/>
              </a:rPr>
              <a:t>Mantém-se o contato com a realidade;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3B1C03"/>
                </a:solidFill>
                <a:cs typeface="Arial" pitchFamily="34" charset="0"/>
              </a:rPr>
              <a:t> Fluidez e estrutura do pensamento intactas, embora este se apresente mais lento;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3B1C03"/>
                </a:solidFill>
                <a:cs typeface="Arial" pitchFamily="34" charset="0"/>
              </a:rPr>
              <a:t>O comportamento afetivo mantém-se, por vezes exacerbado.</a:t>
            </a:r>
          </a:p>
          <a:p>
            <a:pPr>
              <a:lnSpc>
                <a:spcPct val="150000"/>
              </a:lnSpc>
            </a:pPr>
            <a:endParaRPr lang="pt-PT" sz="1400" dirty="0">
              <a:solidFill>
                <a:srgbClr val="3B1C03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ângulo 4"/>
          <p:cNvSpPr/>
          <p:nvPr/>
        </p:nvSpPr>
        <p:spPr>
          <a:xfrm>
            <a:off x="611560" y="1628800"/>
            <a:ext cx="8208912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pt-PT" sz="2000" b="1" dirty="0" smtClean="0">
              <a:solidFill>
                <a:srgbClr val="673105"/>
              </a:solidFill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endParaRPr lang="pt-PT" sz="2000" b="1" dirty="0" smtClean="0">
              <a:solidFill>
                <a:srgbClr val="673105"/>
              </a:solidFill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endParaRPr lang="pt-PT" sz="2000" b="1" dirty="0" smtClean="0">
              <a:solidFill>
                <a:srgbClr val="673105"/>
              </a:solidFill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endParaRPr lang="pt-PT" sz="2000" b="1" dirty="0" smtClean="0">
              <a:solidFill>
                <a:srgbClr val="673105"/>
              </a:solidFill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endParaRPr lang="pt-PT" sz="2000" b="1" dirty="0" smtClean="0">
              <a:solidFill>
                <a:srgbClr val="673105"/>
              </a:solidFill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PT" sz="2000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Rejeição e afastamento da realidade, o</a:t>
            </a:r>
            <a:r>
              <a:rPr lang="pt-PT" sz="2000" b="1" i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Eu </a:t>
            </a:r>
            <a:r>
              <a:rPr lang="pt-PT" sz="2000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é dominado pelo </a:t>
            </a:r>
            <a:r>
              <a:rPr lang="pt-PT" sz="2000" b="1" i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Id</a:t>
            </a:r>
          </a:p>
          <a:p>
            <a:pPr algn="ctr">
              <a:lnSpc>
                <a:spcPct val="150000"/>
              </a:lnSpc>
            </a:pPr>
            <a:r>
              <a:rPr lang="pt-PT" sz="1600" i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pt-PT" sz="1600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(Freud, 1924)</a:t>
            </a:r>
          </a:p>
          <a:p>
            <a:pPr algn="ctr">
              <a:lnSpc>
                <a:spcPct val="150000"/>
              </a:lnSpc>
            </a:pPr>
            <a:endParaRPr lang="pt-PT" sz="1600" dirty="0" smtClean="0">
              <a:solidFill>
                <a:srgbClr val="673105"/>
              </a:solidFill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endParaRPr lang="pt-PT" sz="1600" dirty="0" smtClean="0">
              <a:solidFill>
                <a:srgbClr val="673105"/>
              </a:solidFill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endParaRPr lang="pt-PT" sz="1600" dirty="0" smtClean="0">
              <a:solidFill>
                <a:srgbClr val="673105"/>
              </a:solidFill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endParaRPr lang="pt-PT" sz="1600" dirty="0" smtClean="0">
              <a:solidFill>
                <a:srgbClr val="673105"/>
              </a:solidFill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endParaRPr lang="pt-PT" sz="1600" dirty="0" smtClean="0">
              <a:solidFill>
                <a:srgbClr val="673105"/>
              </a:solidFill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endParaRPr lang="pt-PT" sz="1600" dirty="0" smtClean="0">
              <a:solidFill>
                <a:srgbClr val="673105"/>
              </a:solidFill>
              <a:cs typeface="Arial" pitchFamily="34" charset="0"/>
            </a:endParaRPr>
          </a:p>
        </p:txBody>
      </p:sp>
      <p:sp>
        <p:nvSpPr>
          <p:cNvPr id="6" name="Rectângulo arredondado 5"/>
          <p:cNvSpPr/>
          <p:nvPr/>
        </p:nvSpPr>
        <p:spPr>
          <a:xfrm>
            <a:off x="2843808" y="260648"/>
            <a:ext cx="3240360" cy="720080"/>
          </a:xfrm>
          <a:prstGeom prst="roundRect">
            <a:avLst/>
          </a:prstGeom>
          <a:noFill/>
          <a:ln w="34925">
            <a:solidFill>
              <a:srgbClr val="F7923F"/>
            </a:solidFill>
          </a:ln>
          <a:effectLst>
            <a:outerShdw blurRad="127000" dist="50800" sx="113000" sy="113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400" b="1" i="1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Psicose</a:t>
            </a:r>
            <a:endParaRPr lang="pt-PT" sz="2400" b="1" i="1" dirty="0">
              <a:solidFill>
                <a:schemeClr val="accent6">
                  <a:lumMod val="75000"/>
                </a:schemeClr>
              </a:solidFill>
              <a:cs typeface="Arial" pitchFamily="34" charset="0"/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0" y="2852936"/>
            <a:ext cx="5796136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endParaRPr lang="pt-PT" b="1" dirty="0" smtClean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PT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pt-PT" b="1" i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“ </a:t>
            </a:r>
            <a:r>
              <a:rPr lang="pt-PT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(…) Para que o </a:t>
            </a:r>
            <a:r>
              <a:rPr lang="pt-PT" b="1" i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Id </a:t>
            </a:r>
            <a:r>
              <a:rPr lang="pt-PT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triunfe, poderoso, sobre o </a:t>
            </a:r>
            <a:r>
              <a:rPr lang="pt-PT" b="1" i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Eu</a:t>
            </a:r>
            <a:r>
              <a:rPr lang="pt-PT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, o mundo exterior tem de se apagar perante o</a:t>
            </a:r>
            <a:r>
              <a:rPr lang="pt-PT" b="1" i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Eu</a:t>
            </a:r>
          </a:p>
          <a:p>
            <a:pPr algn="ctr">
              <a:lnSpc>
                <a:spcPct val="150000"/>
              </a:lnSpc>
            </a:pPr>
            <a:r>
              <a:rPr lang="pt-PT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(…) na fuga o</a:t>
            </a:r>
            <a:r>
              <a:rPr lang="pt-PT" b="1" i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Eu</a:t>
            </a:r>
            <a:r>
              <a:rPr lang="pt-PT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refugia-se na psicose”</a:t>
            </a:r>
          </a:p>
          <a:p>
            <a:pPr algn="ctr">
              <a:lnSpc>
                <a:spcPct val="150000"/>
              </a:lnSpc>
            </a:pPr>
            <a:r>
              <a:rPr lang="pt-PT" b="1" dirty="0" smtClean="0">
                <a:solidFill>
                  <a:srgbClr val="673105"/>
                </a:solidFill>
                <a:cs typeface="Arial" pitchFamily="34" charset="0"/>
              </a:rPr>
              <a:t> </a:t>
            </a:r>
            <a:r>
              <a:rPr lang="pt-PT" sz="1400" dirty="0" smtClean="0">
                <a:solidFill>
                  <a:srgbClr val="673105"/>
                </a:solidFill>
                <a:cs typeface="Arial" pitchFamily="34" charset="0"/>
              </a:rPr>
              <a:t>(Scharfetter, 2005,p. 51) </a:t>
            </a:r>
            <a:r>
              <a:rPr lang="pt-PT" sz="1400" b="1" dirty="0" smtClean="0">
                <a:solidFill>
                  <a:srgbClr val="673105"/>
                </a:solidFill>
                <a:cs typeface="Arial" pitchFamily="34" charset="0"/>
              </a:rPr>
              <a:t>.</a:t>
            </a:r>
            <a:endParaRPr lang="pt-PT" sz="1400" b="1" dirty="0">
              <a:solidFill>
                <a:srgbClr val="673105"/>
              </a:solidFill>
              <a:cs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716016" y="6596390"/>
            <a:ext cx="442798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sz="1100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i)  Vincent Van Gogh (1882), </a:t>
            </a:r>
            <a:r>
              <a:rPr lang="pt-PT" sz="1100" i="1" dirty="0" err="1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Sorrow</a:t>
            </a:r>
            <a:endParaRPr kumimoji="0" lang="pt-PT" sz="1100" b="0" i="1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cs typeface="Arial" pitchFamily="34" charset="0"/>
            </a:endParaRPr>
          </a:p>
        </p:txBody>
      </p:sp>
      <p:pic>
        <p:nvPicPr>
          <p:cNvPr id="11" name="Picture 2" descr="http://t1.gstatic.com/images?q=tbn:ANd9GcSOCRyjZZrzr3cDssrkFknZRAH9atAzJFwjedJy9SFbsgNx-E5kPQ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lum bright="5000" contrast="5000"/>
          </a:blip>
          <a:srcRect/>
          <a:stretch>
            <a:fillRect/>
          </a:stretch>
        </p:blipFill>
        <p:spPr bwMode="auto">
          <a:xfrm rot="576541">
            <a:off x="5859314" y="2534025"/>
            <a:ext cx="3313152" cy="2760962"/>
          </a:xfrm>
          <a:prstGeom prst="rect">
            <a:avLst/>
          </a:prstGeom>
          <a:noFill/>
        </p:spPr>
      </p:pic>
      <p:sp>
        <p:nvSpPr>
          <p:cNvPr id="9" name="Rectangle 1"/>
          <p:cNvSpPr>
            <a:spLocks noChangeArrowheads="1"/>
          </p:cNvSpPr>
          <p:nvPr/>
        </p:nvSpPr>
        <p:spPr bwMode="auto">
          <a:xfrm rot="743710">
            <a:off x="8188783" y="5447809"/>
            <a:ext cx="7200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sz="9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i)</a:t>
            </a:r>
            <a:endParaRPr kumimoji="0" lang="pt-PT" sz="900" b="1" i="1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ângulo 16"/>
          <p:cNvSpPr/>
          <p:nvPr/>
        </p:nvSpPr>
        <p:spPr>
          <a:xfrm>
            <a:off x="971600" y="764704"/>
            <a:ext cx="684076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pt-PT" dirty="0" smtClean="0">
                <a:solidFill>
                  <a:srgbClr val="753805"/>
                </a:solidFill>
                <a:cs typeface="Arial" pitchFamily="34" charset="0"/>
              </a:rPr>
              <a:t>“Eu” caótico</a:t>
            </a:r>
          </a:p>
          <a:p>
            <a:pPr algn="ctr">
              <a:lnSpc>
                <a:spcPct val="150000"/>
              </a:lnSpc>
            </a:pPr>
            <a:r>
              <a:rPr lang="pt-PT" dirty="0" smtClean="0">
                <a:solidFill>
                  <a:srgbClr val="753805"/>
                </a:solidFill>
                <a:cs typeface="Arial" pitchFamily="34" charset="0"/>
              </a:rPr>
              <a:t>Incapacidade de processar a informação secundariamente</a:t>
            </a:r>
            <a:endParaRPr lang="pt-PT" dirty="0">
              <a:solidFill>
                <a:srgbClr val="753805"/>
              </a:solidFill>
              <a:cs typeface="Arial" pitchFamily="34" charset="0"/>
            </a:endParaRPr>
          </a:p>
        </p:txBody>
      </p:sp>
      <p:cxnSp>
        <p:nvCxnSpPr>
          <p:cNvPr id="21" name="Conexão recta 20"/>
          <p:cNvCxnSpPr/>
          <p:nvPr/>
        </p:nvCxnSpPr>
        <p:spPr>
          <a:xfrm>
            <a:off x="1115616" y="1628800"/>
            <a:ext cx="6912768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  <a:effectLst>
            <a:outerShdw blurRad="50800" dist="50800" dir="5400000" sx="114000" sy="114000" algn="ctr" rotWithShape="0">
              <a:srgbClr val="F7923F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xão em ângulos rectos 21"/>
          <p:cNvCxnSpPr/>
          <p:nvPr/>
        </p:nvCxnSpPr>
        <p:spPr>
          <a:xfrm>
            <a:off x="3707904" y="1844824"/>
            <a:ext cx="1296144" cy="360040"/>
          </a:xfrm>
          <a:prstGeom prst="bentConnector3">
            <a:avLst>
              <a:gd name="adj1" fmla="val 50000"/>
            </a:avLst>
          </a:prstGeom>
          <a:ln w="38100">
            <a:solidFill>
              <a:srgbClr val="F7923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ângulo arredondado 23"/>
          <p:cNvSpPr/>
          <p:nvPr/>
        </p:nvSpPr>
        <p:spPr>
          <a:xfrm>
            <a:off x="755576" y="1988840"/>
            <a:ext cx="3384376" cy="720080"/>
          </a:xfrm>
          <a:prstGeom prst="roundRect">
            <a:avLst>
              <a:gd name="adj" fmla="val 0"/>
            </a:avLst>
          </a:prstGeom>
          <a:noFill/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 smtClean="0">
                <a:solidFill>
                  <a:srgbClr val="753805"/>
                </a:solidFill>
                <a:cs typeface="Arial" pitchFamily="34" charset="0"/>
              </a:rPr>
              <a:t>Rutura dos mecanismos de defesa contra a angústia</a:t>
            </a:r>
            <a:endParaRPr lang="pt-PT" b="1" dirty="0">
              <a:solidFill>
                <a:srgbClr val="753805"/>
              </a:solidFill>
              <a:cs typeface="Arial" pitchFamily="34" charset="0"/>
            </a:endParaRPr>
          </a:p>
        </p:txBody>
      </p:sp>
      <p:sp>
        <p:nvSpPr>
          <p:cNvPr id="25" name="Rectângulo arredondado 24"/>
          <p:cNvSpPr/>
          <p:nvPr/>
        </p:nvSpPr>
        <p:spPr>
          <a:xfrm>
            <a:off x="5148064" y="1916832"/>
            <a:ext cx="2808312" cy="864096"/>
          </a:xfrm>
          <a:prstGeom prst="roundRect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 smtClean="0">
                <a:solidFill>
                  <a:srgbClr val="FF3300"/>
                </a:solidFill>
                <a:cs typeface="Arial" pitchFamily="34" charset="0"/>
              </a:rPr>
              <a:t>Fuga à realidade</a:t>
            </a:r>
          </a:p>
          <a:p>
            <a:pPr algn="ctr"/>
            <a:r>
              <a:rPr lang="pt-PT" b="1" dirty="0" smtClean="0">
                <a:solidFill>
                  <a:srgbClr val="FF3300"/>
                </a:solidFill>
                <a:cs typeface="Arial" pitchFamily="34" charset="0"/>
              </a:rPr>
              <a:t>(alucinações, delírios)</a:t>
            </a:r>
            <a:endParaRPr lang="pt-PT" b="1" dirty="0">
              <a:solidFill>
                <a:srgbClr val="FF3300"/>
              </a:solidFill>
              <a:cs typeface="Arial" pitchFamily="34" charset="0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1115616" y="3068960"/>
            <a:ext cx="4032448" cy="1296144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dirty="0" smtClean="0">
                <a:solidFill>
                  <a:srgbClr val="753805"/>
                </a:solidFill>
                <a:cs typeface="Arial" pitchFamily="34" charset="0"/>
              </a:rPr>
              <a:t>Criação de uma “realidade privada”</a:t>
            </a:r>
          </a:p>
          <a:p>
            <a:pPr algn="ctr"/>
            <a:r>
              <a:rPr lang="pt-PT" sz="2000" b="1" dirty="0" smtClean="0">
                <a:solidFill>
                  <a:srgbClr val="753805"/>
                </a:solidFill>
                <a:cs typeface="Arial" pitchFamily="34" charset="0"/>
              </a:rPr>
              <a:t>(delírio)</a:t>
            </a:r>
            <a:endParaRPr lang="pt-PT" sz="2000" b="1" dirty="0">
              <a:solidFill>
                <a:srgbClr val="753805"/>
              </a:solidFill>
              <a:cs typeface="Arial" pitchFamily="34" charset="0"/>
            </a:endParaRPr>
          </a:p>
        </p:txBody>
      </p:sp>
      <p:cxnSp>
        <p:nvCxnSpPr>
          <p:cNvPr id="28" name="Conexão recta unidireccional 27"/>
          <p:cNvCxnSpPr/>
          <p:nvPr/>
        </p:nvCxnSpPr>
        <p:spPr>
          <a:xfrm flipH="1">
            <a:off x="2699792" y="4293096"/>
            <a:ext cx="1368152" cy="36004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  <a:effectLst>
            <a:outerShdw blurRad="50800" dist="76200" dir="5400000" sx="130000" sy="130000" algn="ctr" rotWithShape="0">
              <a:srgbClr val="F7923F">
                <a:alpha val="82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ângulo 29"/>
          <p:cNvSpPr/>
          <p:nvPr/>
        </p:nvSpPr>
        <p:spPr>
          <a:xfrm>
            <a:off x="179512" y="4149080"/>
            <a:ext cx="4536504" cy="15121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753805"/>
                </a:solidFill>
                <a:cs typeface="Arial" pitchFamily="34" charset="0"/>
              </a:rPr>
              <a:t>Excessiva, irrealista</a:t>
            </a:r>
            <a:endParaRPr lang="pt-PT" dirty="0" smtClean="0">
              <a:solidFill>
                <a:srgbClr val="753805"/>
              </a:solidFill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solidFill>
                  <a:srgbClr val="753805"/>
                </a:solidFill>
                <a:cs typeface="Arial" pitchFamily="34" charset="0"/>
              </a:rPr>
              <a:t>Fora dos padrões culturalmente aceitas</a:t>
            </a:r>
            <a:endParaRPr lang="pt-PT" dirty="0">
              <a:solidFill>
                <a:srgbClr val="753805"/>
              </a:solidFill>
              <a:cs typeface="Arial" pitchFamily="34" charset="0"/>
            </a:endParaRPr>
          </a:p>
        </p:txBody>
      </p:sp>
      <p:sp>
        <p:nvSpPr>
          <p:cNvPr id="33" name="Rectângulo 32"/>
          <p:cNvSpPr/>
          <p:nvPr/>
        </p:nvSpPr>
        <p:spPr>
          <a:xfrm>
            <a:off x="6911752" y="6425952"/>
            <a:ext cx="2232248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400" dirty="0" smtClean="0">
                <a:solidFill>
                  <a:srgbClr val="753805"/>
                </a:solidFill>
                <a:cs typeface="Arial" pitchFamily="34" charset="0"/>
              </a:rPr>
              <a:t>(Scharfetter, 2005)</a:t>
            </a:r>
            <a:endParaRPr lang="pt-PT" sz="1400" dirty="0">
              <a:solidFill>
                <a:srgbClr val="753805"/>
              </a:solidFill>
              <a:cs typeface="Arial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355976" y="3068960"/>
            <a:ext cx="4248472" cy="1368152"/>
          </a:xfrm>
          <a:prstGeom prst="ellipse">
            <a:avLst/>
          </a:prstGeom>
          <a:noFill/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dirty="0" smtClean="0">
                <a:solidFill>
                  <a:srgbClr val="753805"/>
                </a:solidFill>
                <a:cs typeface="Arial" pitchFamily="34" charset="0"/>
              </a:rPr>
              <a:t>Perceção de um objeto, som, ou cheiro, na sua ausência</a:t>
            </a:r>
          </a:p>
          <a:p>
            <a:pPr algn="ctr"/>
            <a:r>
              <a:rPr lang="pt-PT" sz="2000" b="1" dirty="0" smtClean="0">
                <a:solidFill>
                  <a:srgbClr val="753805"/>
                </a:solidFill>
                <a:cs typeface="Arial" pitchFamily="34" charset="0"/>
              </a:rPr>
              <a:t>(alucinação)</a:t>
            </a:r>
            <a:endParaRPr lang="pt-PT" sz="2000" b="1" dirty="0">
              <a:solidFill>
                <a:srgbClr val="753805"/>
              </a:solidFill>
              <a:cs typeface="Arial" pitchFamily="34" charset="0"/>
            </a:endParaRPr>
          </a:p>
        </p:txBody>
      </p:sp>
      <p:sp>
        <p:nvSpPr>
          <p:cNvPr id="13" name="Rectângulo arredondado 12"/>
          <p:cNvSpPr/>
          <p:nvPr/>
        </p:nvSpPr>
        <p:spPr>
          <a:xfrm>
            <a:off x="2843808" y="188640"/>
            <a:ext cx="3240360" cy="360040"/>
          </a:xfrm>
          <a:prstGeom prst="roundRect">
            <a:avLst/>
          </a:prstGeom>
          <a:noFill/>
          <a:ln w="34925">
            <a:solidFill>
              <a:srgbClr val="F7923F"/>
            </a:solidFill>
          </a:ln>
          <a:effectLst>
            <a:outerShdw blurRad="50800" dist="50800"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400" b="1" i="1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Psicose</a:t>
            </a:r>
            <a:endParaRPr lang="pt-PT" sz="2400" b="1" i="1" dirty="0">
              <a:solidFill>
                <a:schemeClr val="accent6">
                  <a:lumMod val="75000"/>
                </a:schemeClr>
              </a:solidFill>
              <a:cs typeface="Arial" pitchFamily="34" charset="0"/>
            </a:endParaRPr>
          </a:p>
        </p:txBody>
      </p:sp>
      <p:sp>
        <p:nvSpPr>
          <p:cNvPr id="14" name="Rectângulo 13"/>
          <p:cNvSpPr/>
          <p:nvPr/>
        </p:nvSpPr>
        <p:spPr>
          <a:xfrm>
            <a:off x="2231232" y="5445224"/>
            <a:ext cx="6912768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b="1" dirty="0" smtClean="0">
                <a:solidFill>
                  <a:srgbClr val="673105"/>
                </a:solidFill>
                <a:cs typeface="Arial" pitchFamily="34" charset="0"/>
              </a:rPr>
              <a:t>Diferentes temáticas de acordo com o discurso </a:t>
            </a:r>
            <a:r>
              <a:rPr lang="pt-PT" b="1" dirty="0" smtClean="0">
                <a:solidFill>
                  <a:srgbClr val="673105"/>
                </a:solidFill>
                <a:cs typeface="Arial" pitchFamily="34" charset="0"/>
              </a:rPr>
              <a:t>predominante</a:t>
            </a:r>
          </a:p>
          <a:p>
            <a:pPr algn="ctr">
              <a:lnSpc>
                <a:spcPct val="150000"/>
              </a:lnSpc>
            </a:pPr>
            <a:r>
              <a:rPr lang="pt-PT" sz="1600" dirty="0" smtClean="0">
                <a:solidFill>
                  <a:srgbClr val="673105"/>
                </a:solidFill>
                <a:cs typeface="Arial" pitchFamily="34" charset="0"/>
              </a:rPr>
              <a:t>( </a:t>
            </a:r>
            <a:r>
              <a:rPr lang="pt-PT" sz="1600" dirty="0" err="1" smtClean="0">
                <a:solidFill>
                  <a:srgbClr val="673105"/>
                </a:solidFill>
                <a:cs typeface="Arial" pitchFamily="34" charset="0"/>
              </a:rPr>
              <a:t>erotomaníacos,persecutórios,ciúmes,megalómanos</a:t>
            </a:r>
            <a:r>
              <a:rPr lang="pt-PT" sz="1600" dirty="0" smtClean="0">
                <a:solidFill>
                  <a:srgbClr val="673105"/>
                </a:solidFill>
                <a:cs typeface="Arial" pitchFamily="34" charset="0"/>
              </a:rPr>
              <a:t> ,</a:t>
            </a:r>
            <a:r>
              <a:rPr lang="pt-PT" sz="1600" dirty="0" smtClean="0">
                <a:solidFill>
                  <a:srgbClr val="673105"/>
                </a:solidFill>
                <a:cs typeface="Arial" pitchFamily="34" charset="0"/>
              </a:rPr>
              <a:t>e</a:t>
            </a:r>
            <a:r>
              <a:rPr lang="pt-PT" sz="1600" dirty="0" smtClean="0">
                <a:solidFill>
                  <a:srgbClr val="673105"/>
                </a:solidFill>
                <a:cs typeface="Arial" pitchFamily="34" charset="0"/>
              </a:rPr>
              <a:t>ntre outros)</a:t>
            </a:r>
            <a:endParaRPr lang="pt-PT" sz="1600" b="1" dirty="0">
              <a:solidFill>
                <a:srgbClr val="673105"/>
              </a:solidFill>
              <a:cs typeface="Arial" pitchFamily="34" charset="0"/>
            </a:endParaRPr>
          </a:p>
        </p:txBody>
      </p:sp>
      <p:cxnSp>
        <p:nvCxnSpPr>
          <p:cNvPr id="15" name="Conexão em ângulos rectos 14"/>
          <p:cNvCxnSpPr/>
          <p:nvPr/>
        </p:nvCxnSpPr>
        <p:spPr>
          <a:xfrm>
            <a:off x="1259632" y="5373216"/>
            <a:ext cx="1296144" cy="360040"/>
          </a:xfrm>
          <a:prstGeom prst="bentConnector3">
            <a:avLst>
              <a:gd name="adj1" fmla="val 50000"/>
            </a:avLst>
          </a:prstGeom>
          <a:ln w="38100">
            <a:solidFill>
              <a:srgbClr val="F7923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2131</TotalTime>
  <Words>3003</Words>
  <Application>Microsoft Office PowerPoint</Application>
  <PresentationFormat>Apresentação no Ecrã (4:3)</PresentationFormat>
  <Paragraphs>499</Paragraphs>
  <Slides>56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56</vt:i4>
      </vt:variant>
    </vt:vector>
  </HeadingPairs>
  <TitlesOfParts>
    <vt:vector size="57" baseType="lpstr">
      <vt:lpstr>Tema do Office</vt:lpstr>
      <vt:lpstr>Diapositivo 1</vt:lpstr>
      <vt:lpstr>Diapositivo 2</vt:lpstr>
      <vt:lpstr>Diapositivo 3</vt:lpstr>
      <vt:lpstr>Diapositivo 4</vt:lpstr>
      <vt:lpstr>Diapositivo 5</vt:lpstr>
      <vt:lpstr>Diapositivo 6</vt:lpstr>
      <vt:lpstr>Diapositivo 7</vt:lpstr>
      <vt:lpstr>Diapositivo 8</vt:lpstr>
      <vt:lpstr>Diapositivo 9</vt:lpstr>
      <vt:lpstr>Diapositivo 10</vt:lpstr>
      <vt:lpstr>Diapositivo 11</vt:lpstr>
      <vt:lpstr>Diapositivo 12</vt:lpstr>
      <vt:lpstr>Diapositivo 13</vt:lpstr>
      <vt:lpstr>Diapositivo 14</vt:lpstr>
      <vt:lpstr>Diapositivo 15</vt:lpstr>
      <vt:lpstr>Diapositivo 16</vt:lpstr>
      <vt:lpstr>Diapositivo 17</vt:lpstr>
      <vt:lpstr>Diapositivo 18</vt:lpstr>
      <vt:lpstr>Diapositivo 19</vt:lpstr>
      <vt:lpstr>Diapositivo 20</vt:lpstr>
      <vt:lpstr>Diapositivo 21</vt:lpstr>
      <vt:lpstr>Diapositivo 22</vt:lpstr>
      <vt:lpstr>Diapositivo 23</vt:lpstr>
      <vt:lpstr>Diapositivo 24</vt:lpstr>
      <vt:lpstr>Diapositivo 25</vt:lpstr>
      <vt:lpstr>Diapositivo 26</vt:lpstr>
      <vt:lpstr>Diapositivo 27</vt:lpstr>
      <vt:lpstr>Diapositivo 28</vt:lpstr>
      <vt:lpstr>Diapositivo 29</vt:lpstr>
      <vt:lpstr>Diapositivo 30</vt:lpstr>
      <vt:lpstr>Diapositivo 31</vt:lpstr>
      <vt:lpstr>Diapositivo 32</vt:lpstr>
      <vt:lpstr>Diapositivo 33</vt:lpstr>
      <vt:lpstr>Diapositivo 34</vt:lpstr>
      <vt:lpstr>Diapositivo 35</vt:lpstr>
      <vt:lpstr>Diapositivo 36</vt:lpstr>
      <vt:lpstr>Diapositivo 37</vt:lpstr>
      <vt:lpstr>Diapositivo 38</vt:lpstr>
      <vt:lpstr>Diapositivo 39</vt:lpstr>
      <vt:lpstr>Diapositivo 40</vt:lpstr>
      <vt:lpstr>Diapositivo 41</vt:lpstr>
      <vt:lpstr>Diapositivo 42</vt:lpstr>
      <vt:lpstr>Diapositivo 43</vt:lpstr>
      <vt:lpstr>Diapositivo 44</vt:lpstr>
      <vt:lpstr>Diapositivo 45</vt:lpstr>
      <vt:lpstr>Diapositivo 46</vt:lpstr>
      <vt:lpstr>Diapositivo 47</vt:lpstr>
      <vt:lpstr>Diapositivo 48</vt:lpstr>
      <vt:lpstr>Diapositivo 49</vt:lpstr>
      <vt:lpstr>Diapositivo 50</vt:lpstr>
      <vt:lpstr>Diapositivo 51</vt:lpstr>
      <vt:lpstr>Diapositivo 52</vt:lpstr>
      <vt:lpstr>Diapositivo 53</vt:lpstr>
      <vt:lpstr>Diapositivo 54</vt:lpstr>
      <vt:lpstr>Diapositivo 55</vt:lpstr>
      <vt:lpstr>Diapositivo 56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WINDOWS 7</dc:creator>
  <cp:lastModifiedBy>WINDOWS 7</cp:lastModifiedBy>
  <cp:revision>376</cp:revision>
  <dcterms:created xsi:type="dcterms:W3CDTF">2012-10-07T01:45:11Z</dcterms:created>
  <dcterms:modified xsi:type="dcterms:W3CDTF">2012-11-21T01:19:10Z</dcterms:modified>
</cp:coreProperties>
</file>