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3" r:id="rId3"/>
    <p:sldId id="266" r:id="rId4"/>
    <p:sldId id="267" r:id="rId5"/>
    <p:sldId id="268" r:id="rId6"/>
    <p:sldId id="270" r:id="rId7"/>
    <p:sldId id="264" r:id="rId8"/>
    <p:sldId id="271" r:id="rId9"/>
    <p:sldId id="272" r:id="rId10"/>
    <p:sldId id="262" r:id="rId11"/>
    <p:sldId id="257" r:id="rId12"/>
    <p:sldId id="258" r:id="rId13"/>
    <p:sldId id="260" r:id="rId14"/>
    <p:sldId id="263" r:id="rId15"/>
    <p:sldId id="285" r:id="rId16"/>
    <p:sldId id="274" r:id="rId17"/>
    <p:sldId id="278" r:id="rId18"/>
    <p:sldId id="279" r:id="rId19"/>
    <p:sldId id="280" r:id="rId20"/>
    <p:sldId id="281" r:id="rId21"/>
    <p:sldId id="269" r:id="rId22"/>
    <p:sldId id="273" r:id="rId23"/>
    <p:sldId id="286" r:id="rId24"/>
    <p:sldId id="265" r:id="rId25"/>
    <p:sldId id="275" r:id="rId26"/>
    <p:sldId id="282" r:id="rId27"/>
    <p:sldId id="276" r:id="rId28"/>
    <p:sldId id="277" r:id="rId29"/>
    <p:sldId id="284" r:id="rId3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6B69D-1B88-41CF-9259-D147B0A34CA0}" type="datetimeFigureOut">
              <a:rPr lang="pt-PT" smtClean="0"/>
              <a:pPr/>
              <a:t>26-11-2012</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42DA9-DEF6-48D3-BB56-8AE7B77F5AAD}" type="slidenum">
              <a:rPr lang="pt-PT" smtClean="0"/>
              <a:pPr/>
              <a:t>‹nº›</a:t>
            </a:fld>
            <a:endParaRPr lang="pt-PT"/>
          </a:p>
        </p:txBody>
      </p:sp>
    </p:spTree>
    <p:extLst>
      <p:ext uri="{BB962C8B-B14F-4D97-AF65-F5344CB8AC3E}">
        <p14:creationId xmlns="" xmlns:p14="http://schemas.microsoft.com/office/powerpoint/2010/main" val="368247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*por exemplo, receio que os ataques de pânico representem indicadores de presença de uma doença não diagnosticada ou até mesmo receio que sejam indicadores de “enlouquecimento”, perda de controlo e fracasso emocional.</a:t>
            </a:r>
            <a:endParaRPr lang="pt-PT" dirty="0"/>
          </a:p>
        </p:txBody>
      </p:sp>
      <p:sp>
        <p:nvSpPr>
          <p:cNvPr id="4" name="Marcador de Posição do Número do Diapositivo 3"/>
          <p:cNvSpPr>
            <a:spLocks noGrp="1"/>
          </p:cNvSpPr>
          <p:nvPr>
            <p:ph type="sldNum" sz="quarter" idx="10"/>
          </p:nvPr>
        </p:nvSpPr>
        <p:spPr/>
        <p:txBody>
          <a:bodyPr/>
          <a:lstStyle/>
          <a:p>
            <a:fld id="{88807660-322F-4155-A6E0-AEE9C30D766C}" type="slidenum">
              <a:rPr lang="pt-PT" smtClean="0"/>
              <a:pPr/>
              <a:t>3</a:t>
            </a:fld>
            <a:endParaRPr lang="pt-PT"/>
          </a:p>
        </p:txBody>
      </p:sp>
    </p:spTree>
    <p:extLst>
      <p:ext uri="{BB962C8B-B14F-4D97-AF65-F5344CB8AC3E}">
        <p14:creationId xmlns="" xmlns:p14="http://schemas.microsoft.com/office/powerpoint/2010/main" val="1578916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Pode haver ainda problemas familiares graves e problemas no emprego causados por níveis intensos de stress </a:t>
            </a:r>
            <a:endParaRPr lang="pt-PT" dirty="0"/>
          </a:p>
        </p:txBody>
      </p:sp>
      <p:sp>
        <p:nvSpPr>
          <p:cNvPr id="4" name="Marcador de Posição do Número do Diapositivo 3"/>
          <p:cNvSpPr>
            <a:spLocks noGrp="1"/>
          </p:cNvSpPr>
          <p:nvPr>
            <p:ph type="sldNum" sz="quarter" idx="10"/>
          </p:nvPr>
        </p:nvSpPr>
        <p:spPr/>
        <p:txBody>
          <a:bodyPr/>
          <a:lstStyle/>
          <a:p>
            <a:fld id="{5B542DA9-DEF6-48D3-BB56-8AE7B77F5AAD}" type="slidenum">
              <a:rPr lang="pt-PT" smtClean="0"/>
              <a:pPr/>
              <a:t>18</a:t>
            </a:fld>
            <a:endParaRPr lang="pt-PT"/>
          </a:p>
        </p:txBody>
      </p:sp>
    </p:spTree>
    <p:extLst>
      <p:ext uri="{BB962C8B-B14F-4D97-AF65-F5344CB8AC3E}">
        <p14:creationId xmlns="" xmlns:p14="http://schemas.microsoft.com/office/powerpoint/2010/main" val="577804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dirty="0" smtClean="0">
                <a:latin typeface="Andalus" pitchFamily="18" charset="-78"/>
                <a:cs typeface="Andalus" pitchFamily="18" charset="-78"/>
              </a:rPr>
              <a:t>em alguns casos crónicos e agudos podem mesmo ter alucinações auditivas e ideação paranóide.</a:t>
            </a:r>
          </a:p>
          <a:p>
            <a:endParaRPr lang="pt-PT" dirty="0"/>
          </a:p>
        </p:txBody>
      </p:sp>
      <p:sp>
        <p:nvSpPr>
          <p:cNvPr id="4" name="Marcador de Posição do Número do Diapositivo 3"/>
          <p:cNvSpPr>
            <a:spLocks noGrp="1"/>
          </p:cNvSpPr>
          <p:nvPr>
            <p:ph type="sldNum" sz="quarter" idx="10"/>
          </p:nvPr>
        </p:nvSpPr>
        <p:spPr/>
        <p:txBody>
          <a:bodyPr/>
          <a:lstStyle/>
          <a:p>
            <a:fld id="{5B542DA9-DEF6-48D3-BB56-8AE7B77F5AAD}" type="slidenum">
              <a:rPr lang="pt-PT" smtClean="0"/>
              <a:pPr/>
              <a:t>19</a:t>
            </a:fld>
            <a:endParaRPr lang="pt-PT"/>
          </a:p>
        </p:txBody>
      </p:sp>
    </p:spTree>
    <p:extLst>
      <p:ext uri="{BB962C8B-B14F-4D97-AF65-F5344CB8AC3E}">
        <p14:creationId xmlns="" xmlns:p14="http://schemas.microsoft.com/office/powerpoint/2010/main" val="63335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Na perturbação da adaptação o </a:t>
            </a:r>
            <a:r>
              <a:rPr lang="pt-PT" dirty="0" err="1" smtClean="0"/>
              <a:t>stressor</a:t>
            </a:r>
            <a:r>
              <a:rPr lang="pt-PT" dirty="0" smtClean="0"/>
              <a:t> pode ser de qualquer intensidade</a:t>
            </a:r>
            <a:endParaRPr lang="pt-PT" dirty="0"/>
          </a:p>
        </p:txBody>
      </p:sp>
      <p:sp>
        <p:nvSpPr>
          <p:cNvPr id="4" name="Marcador de Posição do Número do Diapositivo 3"/>
          <p:cNvSpPr>
            <a:spLocks noGrp="1"/>
          </p:cNvSpPr>
          <p:nvPr>
            <p:ph type="sldNum" sz="quarter" idx="10"/>
          </p:nvPr>
        </p:nvSpPr>
        <p:spPr/>
        <p:txBody>
          <a:bodyPr/>
          <a:lstStyle/>
          <a:p>
            <a:fld id="{5B542DA9-DEF6-48D3-BB56-8AE7B77F5AAD}" type="slidenum">
              <a:rPr lang="pt-PT" smtClean="0"/>
              <a:pPr/>
              <a:t>20</a:t>
            </a:fld>
            <a:endParaRPr lang="pt-PT"/>
          </a:p>
        </p:txBody>
      </p:sp>
    </p:spTree>
    <p:extLst>
      <p:ext uri="{BB962C8B-B14F-4D97-AF65-F5344CB8AC3E}">
        <p14:creationId xmlns="" xmlns:p14="http://schemas.microsoft.com/office/powerpoint/2010/main" val="4178659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Os sujeitos com Perturbação Aguda de Stress podem ter uma diminuição nas reações emocionais, demonstrando constante dificuldade ou até mesmo impossibilidade de obter prazer em atividades que inicialmente eram tidas como agradáveis, demonstrando também sentimentos de culpa frequentes ao executar tarefas do quotidiano (APA, 2000; Caetano, 1993).</a:t>
            </a:r>
            <a:endParaRPr lang="pt-PT" dirty="0"/>
          </a:p>
        </p:txBody>
      </p:sp>
      <p:sp>
        <p:nvSpPr>
          <p:cNvPr id="4" name="Marcador de Posição do Número do Diapositivo 3"/>
          <p:cNvSpPr>
            <a:spLocks noGrp="1"/>
          </p:cNvSpPr>
          <p:nvPr>
            <p:ph type="sldNum" sz="quarter" idx="10"/>
          </p:nvPr>
        </p:nvSpPr>
        <p:spPr/>
        <p:txBody>
          <a:bodyPr/>
          <a:lstStyle/>
          <a:p>
            <a:fld id="{88807660-322F-4155-A6E0-AEE9C30D766C}" type="slidenum">
              <a:rPr lang="pt-PT" smtClean="0"/>
              <a:pPr/>
              <a:t>21</a:t>
            </a:fld>
            <a:endParaRPr lang="pt-PT"/>
          </a:p>
        </p:txBody>
      </p:sp>
    </p:spTree>
    <p:extLst>
      <p:ext uri="{BB962C8B-B14F-4D97-AF65-F5344CB8AC3E}">
        <p14:creationId xmlns="" xmlns:p14="http://schemas.microsoft.com/office/powerpoint/2010/main" val="4268265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A seguir a </a:t>
            </a:r>
            <a:r>
              <a:rPr lang="pt-PT" dirty="0" err="1" smtClean="0"/>
              <a:t>delirium</a:t>
            </a:r>
            <a:r>
              <a:rPr lang="pt-PT" dirty="0" smtClean="0"/>
              <a:t> : Nesta perturbação o diagnóstico pode ser dado para além do diagnóstico de demência se a ansiedade for resultado etiológico do processo patológico que causa a demência se o elemento for preponderante um elemento do quadro clínico. </a:t>
            </a:r>
          </a:p>
          <a:p>
            <a:endParaRPr lang="pt-PT" dirty="0"/>
          </a:p>
        </p:txBody>
      </p:sp>
      <p:sp>
        <p:nvSpPr>
          <p:cNvPr id="4" name="Marcador de Posição do Número do Diapositivo 3"/>
          <p:cNvSpPr>
            <a:spLocks noGrp="1"/>
          </p:cNvSpPr>
          <p:nvPr>
            <p:ph type="sldNum" sz="quarter" idx="10"/>
          </p:nvPr>
        </p:nvSpPr>
        <p:spPr/>
        <p:txBody>
          <a:bodyPr/>
          <a:lstStyle/>
          <a:p>
            <a:fld id="{741A3BA4-6959-4301-BEBE-461C081A3554}" type="slidenum">
              <a:rPr lang="pt-PT" smtClean="0"/>
              <a:pPr/>
              <a:t>24</a:t>
            </a:fld>
            <a:endParaRPr lang="pt-PT"/>
          </a:p>
        </p:txBody>
      </p:sp>
    </p:spTree>
    <p:extLst>
      <p:ext uri="{BB962C8B-B14F-4D97-AF65-F5344CB8AC3E}">
        <p14:creationId xmlns="" xmlns:p14="http://schemas.microsoft.com/office/powerpoint/2010/main" val="183695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Para registar o nome desta perturbação, a designação deve terminar com o nome da substância específica </a:t>
            </a:r>
            <a:endParaRPr lang="pt-PT" dirty="0"/>
          </a:p>
        </p:txBody>
      </p:sp>
      <p:sp>
        <p:nvSpPr>
          <p:cNvPr id="4" name="Marcador de Posição do Número do Diapositivo 3"/>
          <p:cNvSpPr>
            <a:spLocks noGrp="1"/>
          </p:cNvSpPr>
          <p:nvPr>
            <p:ph type="sldNum" sz="quarter" idx="10"/>
          </p:nvPr>
        </p:nvSpPr>
        <p:spPr/>
        <p:txBody>
          <a:bodyPr/>
          <a:lstStyle/>
          <a:p>
            <a:fld id="{5B542DA9-DEF6-48D3-BB56-8AE7B77F5AAD}" type="slidenum">
              <a:rPr lang="pt-PT" smtClean="0"/>
              <a:pPr/>
              <a:t>26</a:t>
            </a:fld>
            <a:endParaRPr lang="pt-PT"/>
          </a:p>
        </p:txBody>
      </p:sp>
    </p:spTree>
    <p:extLst>
      <p:ext uri="{BB962C8B-B14F-4D97-AF65-F5344CB8AC3E}">
        <p14:creationId xmlns="" xmlns:p14="http://schemas.microsoft.com/office/powerpoint/2010/main" val="428159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A característica indispensável</a:t>
            </a:r>
            <a:r>
              <a:rPr lang="pt-PT" baseline="0" dirty="0" smtClean="0"/>
              <a:t> para se diagnosticar perturbação de pânico é a ocorrência destes sintomas de forma inesperada e frequente, causando sofrimento e condicionando o dia-a-dia  do doente.</a:t>
            </a:r>
            <a:endParaRPr lang="pt-PT" dirty="0"/>
          </a:p>
        </p:txBody>
      </p:sp>
      <p:sp>
        <p:nvSpPr>
          <p:cNvPr id="4" name="Marcador de Posição do Número do Diapositivo 3"/>
          <p:cNvSpPr>
            <a:spLocks noGrp="1"/>
          </p:cNvSpPr>
          <p:nvPr>
            <p:ph type="sldNum" sz="quarter" idx="10"/>
          </p:nvPr>
        </p:nvSpPr>
        <p:spPr/>
        <p:txBody>
          <a:bodyPr/>
          <a:lstStyle/>
          <a:p>
            <a:fld id="{88807660-322F-4155-A6E0-AEE9C30D766C}" type="slidenum">
              <a:rPr lang="pt-PT" smtClean="0"/>
              <a:pPr/>
              <a:t>4</a:t>
            </a:fld>
            <a:endParaRPr lang="pt-PT"/>
          </a:p>
        </p:txBody>
      </p:sp>
    </p:spTree>
    <p:extLst>
      <p:ext uri="{BB962C8B-B14F-4D97-AF65-F5344CB8AC3E}">
        <p14:creationId xmlns="" xmlns:p14="http://schemas.microsoft.com/office/powerpoint/2010/main" val="161286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 Geralmente, os sujeitos com este diagnóstico demonstram maior ansiedade em situações onde têm de estar sem uma pessoa de confiança, ou seja, evitam situações em que uma crise possa ser embaraçosa ou onde não exista ajuda imediata.</a:t>
            </a:r>
            <a:endParaRPr lang="pt-PT" dirty="0"/>
          </a:p>
        </p:txBody>
      </p:sp>
      <p:sp>
        <p:nvSpPr>
          <p:cNvPr id="4" name="Marcador de Posição do Número do Diapositivo 3"/>
          <p:cNvSpPr>
            <a:spLocks noGrp="1"/>
          </p:cNvSpPr>
          <p:nvPr>
            <p:ph type="sldNum" sz="quarter" idx="10"/>
          </p:nvPr>
        </p:nvSpPr>
        <p:spPr/>
        <p:txBody>
          <a:bodyPr/>
          <a:lstStyle/>
          <a:p>
            <a:fld id="{88807660-322F-4155-A6E0-AEE9C30D766C}" type="slidenum">
              <a:rPr lang="pt-PT" smtClean="0"/>
              <a:pPr/>
              <a:t>5</a:t>
            </a:fld>
            <a:endParaRPr lang="pt-PT"/>
          </a:p>
        </p:txBody>
      </p:sp>
    </p:spTree>
    <p:extLst>
      <p:ext uri="{BB962C8B-B14F-4D97-AF65-F5344CB8AC3E}">
        <p14:creationId xmlns="" xmlns:p14="http://schemas.microsoft.com/office/powerpoint/2010/main" val="128790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*Os adolescentes e adultos com esta perturbação reconhecem que o seu medo é de certa forma exagerado e irracional, podendo não acontecer da mesma forma com as crianças.</a:t>
            </a:r>
          </a:p>
          <a:p>
            <a:endParaRPr lang="pt-PT" dirty="0"/>
          </a:p>
        </p:txBody>
      </p:sp>
      <p:sp>
        <p:nvSpPr>
          <p:cNvPr id="4" name="Marcador de Posição do Número do Diapositivo 3"/>
          <p:cNvSpPr>
            <a:spLocks noGrp="1"/>
          </p:cNvSpPr>
          <p:nvPr>
            <p:ph type="sldNum" sz="quarter" idx="10"/>
          </p:nvPr>
        </p:nvSpPr>
        <p:spPr/>
        <p:txBody>
          <a:bodyPr/>
          <a:lstStyle/>
          <a:p>
            <a:fld id="{741A3BA4-6959-4301-BEBE-461C081A3554}" type="slidenum">
              <a:rPr lang="pt-PT" smtClean="0"/>
              <a:pPr/>
              <a:t>7</a:t>
            </a:fld>
            <a:endParaRPr lang="pt-PT"/>
          </a:p>
        </p:txBody>
      </p:sp>
    </p:spTree>
    <p:extLst>
      <p:ext uri="{BB962C8B-B14F-4D97-AF65-F5344CB8AC3E}">
        <p14:creationId xmlns="" xmlns:p14="http://schemas.microsoft.com/office/powerpoint/2010/main" val="179231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5B542DA9-DEF6-48D3-BB56-8AE7B77F5AAD}" type="slidenum">
              <a:rPr lang="pt-PT" smtClean="0"/>
              <a:pPr/>
              <a:t>11</a:t>
            </a:fld>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solidFill>
                  <a:schemeClr val="tx1"/>
                </a:solidFill>
                <a:latin typeface="Andalus" pitchFamily="18" charset="-78"/>
                <a:cs typeface="Andalus" pitchFamily="18" charset="-78"/>
              </a:rPr>
              <a:t>uma vez que este sente obrigação de os fazer, reconhecendo-os até</a:t>
            </a:r>
          </a:p>
          <a:p>
            <a:r>
              <a:rPr lang="pt-PT" dirty="0" smtClean="0">
                <a:solidFill>
                  <a:schemeClr val="tx1"/>
                </a:solidFill>
                <a:latin typeface="Andalus" pitchFamily="18" charset="-78"/>
                <a:cs typeface="Andalus" pitchFamily="18" charset="-78"/>
              </a:rPr>
              <a:t>Fugindo de qualquer acontecimento que os leve a experimentar obsessões/compulsões, contudo incorpora estas obsessões/compulsões nas suas rotinas diárias. </a:t>
            </a:r>
          </a:p>
          <a:p>
            <a:endParaRPr lang="pt-PT" dirty="0"/>
          </a:p>
        </p:txBody>
      </p:sp>
      <p:sp>
        <p:nvSpPr>
          <p:cNvPr id="4" name="Marcador de Posição do Número do Diapositivo 3"/>
          <p:cNvSpPr>
            <a:spLocks noGrp="1"/>
          </p:cNvSpPr>
          <p:nvPr>
            <p:ph type="sldNum" sz="quarter" idx="10"/>
          </p:nvPr>
        </p:nvSpPr>
        <p:spPr/>
        <p:txBody>
          <a:bodyPr/>
          <a:lstStyle/>
          <a:p>
            <a:fld id="{5B542DA9-DEF6-48D3-BB56-8AE7B77F5AAD}" type="slidenum">
              <a:rPr lang="pt-PT" smtClean="0"/>
              <a:pPr/>
              <a:t>13</a:t>
            </a:fld>
            <a:endParaRPr lang="pt-P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solidFill>
                  <a:schemeClr val="tx1"/>
                </a:solidFill>
                <a:latin typeface="Andalus" pitchFamily="18" charset="-78"/>
                <a:cs typeface="Andalus" pitchFamily="18" charset="-78"/>
              </a:rPr>
              <a:t>Uma das dificuldades para o diagnostico desta perturbação são os ataques de pânico e os sintomas fóbicos que podem vir a esta associada.</a:t>
            </a:r>
          </a:p>
          <a:p>
            <a:endParaRPr lang="pt-PT" dirty="0"/>
          </a:p>
        </p:txBody>
      </p:sp>
      <p:sp>
        <p:nvSpPr>
          <p:cNvPr id="4" name="Marcador de Posição do Número do Diapositivo 3"/>
          <p:cNvSpPr>
            <a:spLocks noGrp="1"/>
          </p:cNvSpPr>
          <p:nvPr>
            <p:ph type="sldNum" sz="quarter" idx="10"/>
          </p:nvPr>
        </p:nvSpPr>
        <p:spPr/>
        <p:txBody>
          <a:bodyPr/>
          <a:lstStyle/>
          <a:p>
            <a:fld id="{5B542DA9-DEF6-48D3-BB56-8AE7B77F5AAD}" type="slidenum">
              <a:rPr lang="pt-PT" smtClean="0"/>
              <a:pPr/>
              <a:t>14</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As reacções do indivíduo dependem sobretudo das significações atribuídas aos acontecimentos </a:t>
            </a:r>
            <a:endParaRPr lang="pt-PT" dirty="0"/>
          </a:p>
        </p:txBody>
      </p:sp>
      <p:sp>
        <p:nvSpPr>
          <p:cNvPr id="4" name="Marcador de Posição do Número do Diapositivo 3"/>
          <p:cNvSpPr>
            <a:spLocks noGrp="1"/>
          </p:cNvSpPr>
          <p:nvPr>
            <p:ph type="sldNum" sz="quarter" idx="10"/>
          </p:nvPr>
        </p:nvSpPr>
        <p:spPr/>
        <p:txBody>
          <a:bodyPr/>
          <a:lstStyle/>
          <a:p>
            <a:fld id="{5B542DA9-DEF6-48D3-BB56-8AE7B77F5AAD}" type="slidenum">
              <a:rPr lang="pt-PT" smtClean="0"/>
              <a:pPr/>
              <a:t>16</a:t>
            </a:fld>
            <a:endParaRPr lang="pt-PT"/>
          </a:p>
        </p:txBody>
      </p:sp>
    </p:spTree>
    <p:extLst>
      <p:ext uri="{BB962C8B-B14F-4D97-AF65-F5344CB8AC3E}">
        <p14:creationId xmlns="" xmlns:p14="http://schemas.microsoft.com/office/powerpoint/2010/main" val="284682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z="1200" kern="1200" dirty="0" smtClean="0">
                <a:solidFill>
                  <a:schemeClr val="tx1"/>
                </a:solidFill>
                <a:effectLst/>
                <a:latin typeface="+mn-lt"/>
                <a:ea typeface="+mn-ea"/>
                <a:cs typeface="+mn-cs"/>
              </a:rPr>
              <a:t>Quando este tipo de perturbação ocorre em crianças pode dever-se, na grande maioria a situações de violação ou maus </a:t>
            </a:r>
            <a:r>
              <a:rPr lang="pt-PT" sz="1200" kern="1200" dirty="0" err="1" smtClean="0">
                <a:solidFill>
                  <a:schemeClr val="tx1"/>
                </a:solidFill>
                <a:effectLst/>
                <a:latin typeface="+mn-lt"/>
                <a:ea typeface="+mn-ea"/>
                <a:cs typeface="+mn-cs"/>
              </a:rPr>
              <a:t>tratos</a:t>
            </a:r>
            <a:r>
              <a:rPr lang="pt-PT" sz="1200" kern="1200" dirty="0" smtClean="0">
                <a:solidFill>
                  <a:schemeClr val="tx1"/>
                </a:solidFill>
                <a:effectLst/>
                <a:latin typeface="+mn-lt"/>
                <a:ea typeface="+mn-ea"/>
                <a:cs typeface="+mn-cs"/>
              </a:rPr>
              <a:t>. </a:t>
            </a:r>
            <a:endParaRPr lang="pt-PT" dirty="0"/>
          </a:p>
        </p:txBody>
      </p:sp>
      <p:sp>
        <p:nvSpPr>
          <p:cNvPr id="4" name="Marcador de Posição do Número do Diapositivo 3"/>
          <p:cNvSpPr>
            <a:spLocks noGrp="1"/>
          </p:cNvSpPr>
          <p:nvPr>
            <p:ph type="sldNum" sz="quarter" idx="10"/>
          </p:nvPr>
        </p:nvSpPr>
        <p:spPr/>
        <p:txBody>
          <a:bodyPr/>
          <a:lstStyle/>
          <a:p>
            <a:fld id="{5B542DA9-DEF6-48D3-BB56-8AE7B77F5AAD}" type="slidenum">
              <a:rPr lang="pt-PT" smtClean="0"/>
              <a:pPr/>
              <a:t>17</a:t>
            </a:fld>
            <a:endParaRPr lang="pt-PT"/>
          </a:p>
        </p:txBody>
      </p:sp>
    </p:spTree>
    <p:extLst>
      <p:ext uri="{BB962C8B-B14F-4D97-AF65-F5344CB8AC3E}">
        <p14:creationId xmlns="" xmlns:p14="http://schemas.microsoft.com/office/powerpoint/2010/main" val="145884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A0C23C5D-9C4C-4931-9967-3EA087FF9EEF}" type="datetimeFigureOut">
              <a:rPr lang="pt-PT" smtClean="0"/>
              <a:pPr/>
              <a:t>26-11-2012</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35043009-AE9B-457E-B268-8487F7D78D62}" type="slidenum">
              <a:rPr lang="pt-PT" smtClean="0"/>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23C5D-9C4C-4931-9967-3EA087FF9EEF}" type="datetimeFigureOut">
              <a:rPr lang="pt-PT" smtClean="0"/>
              <a:pPr/>
              <a:t>26-11-2012</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43009-AE9B-457E-B268-8487F7D78D62}"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admin\Desktop\1&#186;%20semestre%203&#186;%20ano\Psicopatologia%20do%20adulto\TOC%20-%20Transtorno%20Obsessivo%20Compulsivo.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admin\Desktop\1&#186;%20semestre%203&#186;%20ano\Psicopatologia%20do%20adulto\Transtorno%20por%20estresse%20p&#243;s-traum&#225;tico.mp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admin\Desktop\1&#186;%20semestre%203&#186;%20ano\Psicopatologia%20do%20adulto\Ataque%20de%20Panico%20-%20Ataque%20de%20Ansiedade.mp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r>
              <a:rPr lang="pt-PT" sz="2000" dirty="0" smtClean="0">
                <a:latin typeface="Andalus" pitchFamily="18" charset="-78"/>
                <a:cs typeface="Andalus" pitchFamily="18" charset="-78"/>
              </a:rPr>
              <a:t>		</a:t>
            </a:r>
            <a:r>
              <a:rPr lang="pt-PT" sz="2100" b="1" dirty="0" smtClean="0">
                <a:latin typeface="Andalus" pitchFamily="18" charset="-78"/>
                <a:cs typeface="Andalus" pitchFamily="18" charset="-78"/>
              </a:rPr>
              <a:t>Universidade de Trás-os-Montes e Alto Douro</a:t>
            </a:r>
            <a:br>
              <a:rPr lang="pt-PT" sz="2100" b="1" dirty="0" smtClean="0">
                <a:latin typeface="Andalus" pitchFamily="18" charset="-78"/>
                <a:cs typeface="Andalus" pitchFamily="18" charset="-78"/>
              </a:rPr>
            </a:br>
            <a:r>
              <a:rPr lang="pt-PT" sz="2100" b="1" dirty="0" smtClean="0">
                <a:latin typeface="Andalus" pitchFamily="18" charset="-78"/>
                <a:cs typeface="Andalus" pitchFamily="18" charset="-78"/>
              </a:rPr>
              <a:t>		Departamento de Ciências Sociais</a:t>
            </a:r>
            <a:br>
              <a:rPr lang="pt-PT" sz="2100" b="1" dirty="0" smtClean="0">
                <a:latin typeface="Andalus" pitchFamily="18" charset="-78"/>
                <a:cs typeface="Andalus" pitchFamily="18" charset="-78"/>
              </a:rPr>
            </a:br>
            <a:r>
              <a:rPr lang="pt-PT" sz="2100" b="1" dirty="0" smtClean="0">
                <a:latin typeface="Andalus" pitchFamily="18" charset="-78"/>
                <a:cs typeface="Andalus" pitchFamily="18" charset="-78"/>
              </a:rPr>
              <a:t>		1º Ciclo de Estudos em Psicologia </a:t>
            </a:r>
            <a:endParaRPr lang="pt-PT" sz="2100" b="1" dirty="0">
              <a:latin typeface="Andalus" pitchFamily="18" charset="-78"/>
              <a:cs typeface="Andalus" pitchFamily="18" charset="-78"/>
            </a:endParaRPr>
          </a:p>
        </p:txBody>
      </p:sp>
      <p:sp>
        <p:nvSpPr>
          <p:cNvPr id="5" name="Marcador de Posição de Conteúdo 4"/>
          <p:cNvSpPr>
            <a:spLocks noGrp="1"/>
          </p:cNvSpPr>
          <p:nvPr>
            <p:ph idx="1"/>
          </p:nvPr>
        </p:nvSpPr>
        <p:spPr>
          <a:xfrm>
            <a:off x="539552" y="1988840"/>
            <a:ext cx="8229600" cy="4525963"/>
          </a:xfrm>
        </p:spPr>
        <p:txBody>
          <a:bodyPr>
            <a:normAutofit fontScale="70000" lnSpcReduction="20000"/>
          </a:bodyPr>
          <a:lstStyle/>
          <a:p>
            <a:pPr algn="ctr">
              <a:buNone/>
            </a:pPr>
            <a:r>
              <a:rPr lang="pt-PT" sz="6500" dirty="0" smtClean="0">
                <a:solidFill>
                  <a:schemeClr val="accent5">
                    <a:lumMod val="50000"/>
                  </a:schemeClr>
                </a:solidFill>
                <a:latin typeface="Aharoni" pitchFamily="2" charset="-79"/>
                <a:cs typeface="Aharoni" pitchFamily="2" charset="-79"/>
              </a:rPr>
              <a:t>		Perturbações</a:t>
            </a:r>
          </a:p>
          <a:p>
            <a:pPr algn="ctr">
              <a:buNone/>
            </a:pPr>
            <a:r>
              <a:rPr lang="pt-PT" sz="6500" dirty="0" smtClean="0">
                <a:solidFill>
                  <a:schemeClr val="accent5">
                    <a:lumMod val="50000"/>
                  </a:schemeClr>
                </a:solidFill>
                <a:latin typeface="Aharoni" pitchFamily="2" charset="-79"/>
                <a:cs typeface="Aharoni" pitchFamily="2" charset="-79"/>
              </a:rPr>
              <a:t> 					da Ansiedade </a:t>
            </a:r>
          </a:p>
          <a:p>
            <a:pPr algn="r">
              <a:buNone/>
            </a:pPr>
            <a:endParaRPr lang="pt-PT" sz="2000" dirty="0" smtClean="0"/>
          </a:p>
          <a:p>
            <a:pPr algn="r">
              <a:buNone/>
            </a:pPr>
            <a:endParaRPr lang="pt-PT" sz="2600" b="1" dirty="0" smtClean="0">
              <a:solidFill>
                <a:schemeClr val="accent5">
                  <a:lumMod val="50000"/>
                </a:schemeClr>
              </a:solidFill>
              <a:latin typeface="Andalus" pitchFamily="18" charset="-78"/>
              <a:cs typeface="Andalus" pitchFamily="18" charset="-78"/>
            </a:endParaRPr>
          </a:p>
          <a:p>
            <a:pPr algn="r">
              <a:buNone/>
            </a:pPr>
            <a:r>
              <a:rPr lang="pt-PT" sz="3100" b="1" dirty="0" smtClean="0">
                <a:solidFill>
                  <a:schemeClr val="accent5">
                    <a:lumMod val="50000"/>
                  </a:schemeClr>
                </a:solidFill>
                <a:latin typeface="Andalus" pitchFamily="18" charset="-78"/>
                <a:cs typeface="Andalus" pitchFamily="18" charset="-78"/>
              </a:rPr>
              <a:t>Unidade Curricular:</a:t>
            </a:r>
            <a:r>
              <a:rPr lang="pt-PT" sz="3100" b="1" dirty="0" smtClean="0">
                <a:latin typeface="Andalus" pitchFamily="18" charset="-78"/>
                <a:cs typeface="Andalus" pitchFamily="18" charset="-78"/>
              </a:rPr>
              <a:t> Psicopatologia do Adulto </a:t>
            </a:r>
          </a:p>
          <a:p>
            <a:pPr algn="r">
              <a:buNone/>
            </a:pPr>
            <a:r>
              <a:rPr lang="pt-PT" sz="3100" b="1" dirty="0" smtClean="0">
                <a:solidFill>
                  <a:schemeClr val="accent5">
                    <a:lumMod val="50000"/>
                  </a:schemeClr>
                </a:solidFill>
                <a:latin typeface="Andalus" pitchFamily="18" charset="-78"/>
                <a:cs typeface="Andalus" pitchFamily="18" charset="-78"/>
              </a:rPr>
              <a:t>Docente:</a:t>
            </a:r>
            <a:r>
              <a:rPr lang="pt-PT" sz="3100" b="1" dirty="0" smtClean="0">
                <a:latin typeface="Andalus" pitchFamily="18" charset="-78"/>
                <a:cs typeface="Andalus" pitchFamily="18" charset="-78"/>
              </a:rPr>
              <a:t> José Gomes da Costa </a:t>
            </a:r>
          </a:p>
          <a:p>
            <a:pPr algn="r">
              <a:buNone/>
            </a:pPr>
            <a:endParaRPr lang="pt-PT" sz="3100" dirty="0" smtClean="0">
              <a:latin typeface="Andalus" pitchFamily="18" charset="-78"/>
              <a:cs typeface="Andalus" pitchFamily="18" charset="-78"/>
            </a:endParaRPr>
          </a:p>
          <a:p>
            <a:pPr algn="r">
              <a:buNone/>
            </a:pPr>
            <a:r>
              <a:rPr lang="pt-PT" sz="3100" b="1" dirty="0" smtClean="0">
                <a:solidFill>
                  <a:schemeClr val="accent5">
                    <a:lumMod val="50000"/>
                  </a:schemeClr>
                </a:solidFill>
                <a:latin typeface="Andalus" pitchFamily="18" charset="-78"/>
                <a:cs typeface="Andalus" pitchFamily="18" charset="-78"/>
              </a:rPr>
              <a:t>Discentes: </a:t>
            </a:r>
            <a:r>
              <a:rPr lang="pt-PT" sz="3100" b="1" dirty="0" smtClean="0">
                <a:latin typeface="Andalus" pitchFamily="18" charset="-78"/>
                <a:cs typeface="Andalus" pitchFamily="18" charset="-78"/>
              </a:rPr>
              <a:t>Andreia Guedes nº 38832 </a:t>
            </a:r>
          </a:p>
          <a:p>
            <a:pPr algn="r">
              <a:buNone/>
            </a:pPr>
            <a:r>
              <a:rPr lang="pt-PT" sz="3100" b="1" dirty="0" err="1" smtClean="0">
                <a:latin typeface="Andalus" pitchFamily="18" charset="-78"/>
                <a:cs typeface="Andalus" pitchFamily="18" charset="-78"/>
              </a:rPr>
              <a:t>Carine</a:t>
            </a:r>
            <a:r>
              <a:rPr lang="pt-PT" sz="3100" b="1" dirty="0" smtClean="0">
                <a:latin typeface="Andalus" pitchFamily="18" charset="-78"/>
                <a:cs typeface="Andalus" pitchFamily="18" charset="-78"/>
              </a:rPr>
              <a:t> Félix nº 41139</a:t>
            </a:r>
          </a:p>
          <a:p>
            <a:pPr algn="r">
              <a:buNone/>
            </a:pPr>
            <a:r>
              <a:rPr lang="pt-PT" sz="3100" b="1" dirty="0" smtClean="0">
                <a:latin typeface="Andalus" pitchFamily="18" charset="-78"/>
                <a:cs typeface="Andalus" pitchFamily="18" charset="-78"/>
              </a:rPr>
              <a:t>Joana Ferreira nº 38846</a:t>
            </a:r>
          </a:p>
          <a:p>
            <a:pPr algn="r">
              <a:buNone/>
            </a:pPr>
            <a:r>
              <a:rPr lang="pt-PT" sz="3100" b="1" dirty="0" smtClean="0">
                <a:latin typeface="Andalus" pitchFamily="18" charset="-78"/>
                <a:cs typeface="Andalus" pitchFamily="18" charset="-78"/>
              </a:rPr>
              <a:t>Rute Castro nº 41130</a:t>
            </a:r>
          </a:p>
          <a:p>
            <a:pPr algn="r">
              <a:buNone/>
            </a:pPr>
            <a:r>
              <a:rPr lang="pt-PT" sz="3100" b="1" dirty="0" smtClean="0">
                <a:latin typeface="Andalus" pitchFamily="18" charset="-78"/>
                <a:cs typeface="Andalus" pitchFamily="18" charset="-78"/>
              </a:rPr>
              <a:t>Tânia Teles nº 38866</a:t>
            </a:r>
            <a:endParaRPr lang="pt-PT" sz="2600" b="1" dirty="0" smtClean="0">
              <a:latin typeface="Andalus" pitchFamily="18" charset="-78"/>
              <a:cs typeface="Andalus" pitchFamily="18" charset="-78"/>
            </a:endParaRPr>
          </a:p>
          <a:p>
            <a:endParaRPr lang="pt-PT" dirty="0"/>
          </a:p>
          <a:p>
            <a:pPr>
              <a:buNone/>
            </a:pPr>
            <a:endParaRPr lang="pt-PT" dirty="0"/>
          </a:p>
        </p:txBody>
      </p:sp>
      <p:pic>
        <p:nvPicPr>
          <p:cNvPr id="1027" name="Picture 3" descr="C:\Users\admin\Desktop\ansiedade.jpg"/>
          <p:cNvPicPr>
            <a:picLocks noChangeAspect="1" noChangeArrowheads="1"/>
          </p:cNvPicPr>
          <p:nvPr/>
        </p:nvPicPr>
        <p:blipFill>
          <a:blip r:embed="rId2" cstate="print"/>
          <a:srcRect/>
          <a:stretch>
            <a:fillRect/>
          </a:stretch>
        </p:blipFill>
        <p:spPr bwMode="auto">
          <a:xfrm>
            <a:off x="0" y="1"/>
            <a:ext cx="2483768" cy="2459559"/>
          </a:xfrm>
          <a:prstGeom prst="rect">
            <a:avLst/>
          </a:prstGeom>
          <a:noFill/>
        </p:spPr>
      </p:pic>
      <p:pic>
        <p:nvPicPr>
          <p:cNvPr id="1028" name="Picture 4" descr="C:\Users\admin\Desktop\ansiedade2.jpg"/>
          <p:cNvPicPr>
            <a:picLocks noChangeAspect="1" noChangeArrowheads="1"/>
          </p:cNvPicPr>
          <p:nvPr/>
        </p:nvPicPr>
        <p:blipFill>
          <a:blip r:embed="rId3" cstate="print"/>
          <a:srcRect l="19166" r="7459"/>
          <a:stretch>
            <a:fillRect/>
          </a:stretch>
        </p:blipFill>
        <p:spPr bwMode="auto">
          <a:xfrm>
            <a:off x="0" y="2348880"/>
            <a:ext cx="2483768" cy="2259993"/>
          </a:xfrm>
          <a:prstGeom prst="rect">
            <a:avLst/>
          </a:prstGeom>
          <a:noFill/>
        </p:spPr>
      </p:pic>
      <p:pic>
        <p:nvPicPr>
          <p:cNvPr id="1029" name="Picture 5" descr="C:\Users\admin\Desktop\Ansiedade-cópidda.jpg"/>
          <p:cNvPicPr>
            <a:picLocks noChangeAspect="1" noChangeArrowheads="1"/>
          </p:cNvPicPr>
          <p:nvPr/>
        </p:nvPicPr>
        <p:blipFill>
          <a:blip r:embed="rId4" cstate="print"/>
          <a:srcRect l="21135" r="17011"/>
          <a:stretch>
            <a:fillRect/>
          </a:stretch>
        </p:blipFill>
        <p:spPr bwMode="auto">
          <a:xfrm>
            <a:off x="0" y="4387156"/>
            <a:ext cx="2483768" cy="24708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Vídeo </a:t>
            </a:r>
            <a:endParaRPr lang="pt-PT" dirty="0"/>
          </a:p>
        </p:txBody>
      </p:sp>
      <p:pic>
        <p:nvPicPr>
          <p:cNvPr id="4" name="TOC - Transtorno Obsessivo Compulsivo.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Perturbação Obsessivo-Compulsivo </a:t>
            </a:r>
            <a:endParaRPr lang="pt-PT" sz="2800" b="1" dirty="0">
              <a:solidFill>
                <a:schemeClr val="accent5">
                  <a:lumMod val="50000"/>
                </a:schemeClr>
              </a:solidFill>
              <a:latin typeface="Andalus" pitchFamily="18" charset="-78"/>
              <a:cs typeface="Andalus" pitchFamily="18" charset="-78"/>
            </a:endParaRPr>
          </a:p>
        </p:txBody>
      </p:sp>
      <p:sp>
        <p:nvSpPr>
          <p:cNvPr id="3" name="Marcador de Posição de Conteúdo 2"/>
          <p:cNvSpPr>
            <a:spLocks noGrp="1"/>
          </p:cNvSpPr>
          <p:nvPr>
            <p:ph idx="1"/>
          </p:nvPr>
        </p:nvSpPr>
        <p:spPr>
          <a:xfrm>
            <a:off x="467544" y="1052736"/>
            <a:ext cx="8229600" cy="4641379"/>
          </a:xfrm>
        </p:spPr>
        <p:txBody>
          <a:bodyPr>
            <a:normAutofit/>
          </a:bodyPr>
          <a:lstStyle/>
          <a:p>
            <a:pPr algn="just">
              <a:buNone/>
            </a:pPr>
            <a:r>
              <a:rPr lang="pt-PT" sz="2800" dirty="0" smtClean="0">
                <a:latin typeface="Andalus" pitchFamily="18" charset="-78"/>
                <a:cs typeface="Andalus" pitchFamily="18" charset="-78"/>
              </a:rPr>
              <a:t>	</a:t>
            </a:r>
            <a:endParaRPr lang="pt-PT" sz="2800" b="1" dirty="0" smtClean="0">
              <a:latin typeface="Andalus" pitchFamily="18" charset="-78"/>
              <a:cs typeface="Andalus" pitchFamily="18" charset="-78"/>
            </a:endParaRPr>
          </a:p>
          <a:p>
            <a:pPr algn="just"/>
            <a:endParaRPr lang="pt-PT" sz="2800" dirty="0" smtClean="0">
              <a:latin typeface="Andalus" pitchFamily="18" charset="-78"/>
              <a:cs typeface="Andalus" pitchFamily="18" charset="-78"/>
            </a:endParaRPr>
          </a:p>
          <a:p>
            <a:pPr algn="just">
              <a:buNone/>
            </a:pPr>
            <a:endParaRPr lang="pt-PT" sz="2400" dirty="0">
              <a:latin typeface="Andalus" pitchFamily="18" charset="-78"/>
              <a:cs typeface="Andalus" pitchFamily="18" charset="-78"/>
            </a:endParaRPr>
          </a:p>
          <a:p>
            <a:pPr algn="just"/>
            <a:r>
              <a:rPr lang="pt-PT" sz="2000" dirty="0" smtClean="0">
                <a:latin typeface="Andalus" pitchFamily="18" charset="-78"/>
                <a:cs typeface="Andalus" pitchFamily="18" charset="-78"/>
              </a:rPr>
              <a:t>Ambos interferem </a:t>
            </a:r>
            <a:r>
              <a:rPr lang="pt-PT" sz="2000" dirty="0">
                <a:latin typeface="Andalus" pitchFamily="18" charset="-78"/>
                <a:cs typeface="Andalus" pitchFamily="18" charset="-78"/>
              </a:rPr>
              <a:t>no funcionamento normal do indivíduo tanto no trabalho, como nas relações afetivas, bem como nas tarefas sociais. </a:t>
            </a:r>
            <a:endParaRPr lang="pt-PT" sz="2000" dirty="0" smtClean="0"/>
          </a:p>
          <a:p>
            <a:pPr algn="just"/>
            <a:endParaRPr lang="pt-PT" sz="2400" dirty="0" smtClean="0">
              <a:latin typeface="Andalus" pitchFamily="18" charset="-78"/>
              <a:cs typeface="Andalus" pitchFamily="18" charset="-78"/>
            </a:endParaRPr>
          </a:p>
          <a:p>
            <a:pPr algn="just">
              <a:buNone/>
            </a:pPr>
            <a:endParaRPr lang="pt-PT" sz="2400" dirty="0">
              <a:latin typeface="Andalus" pitchFamily="18" charset="-78"/>
              <a:cs typeface="Andalus" pitchFamily="18" charset="-78"/>
            </a:endParaRPr>
          </a:p>
          <a:p>
            <a:pPr algn="just"/>
            <a:endParaRPr lang="pt-PT" sz="2000" dirty="0" smtClean="0">
              <a:solidFill>
                <a:schemeClr val="tx1"/>
              </a:solidFill>
              <a:latin typeface="Andalus" pitchFamily="18" charset="-78"/>
              <a:cs typeface="Andalus" pitchFamily="18" charset="-78"/>
            </a:endParaRPr>
          </a:p>
          <a:p>
            <a:pPr algn="just"/>
            <a:r>
              <a:rPr lang="pt-PT" sz="2000" dirty="0" smtClean="0">
                <a:solidFill>
                  <a:schemeClr val="tx1"/>
                </a:solidFill>
                <a:latin typeface="Andalus" pitchFamily="18" charset="-78"/>
                <a:cs typeface="Andalus" pitchFamily="18" charset="-78"/>
              </a:rPr>
              <a:t>A prevalência desta perturbação é </a:t>
            </a:r>
            <a:r>
              <a:rPr lang="pt-PT" sz="2000" b="1" dirty="0" smtClean="0">
                <a:solidFill>
                  <a:schemeClr val="tx1"/>
                </a:solidFill>
                <a:latin typeface="Andalus" pitchFamily="18" charset="-78"/>
                <a:cs typeface="Andalus" pitchFamily="18" charset="-78"/>
              </a:rPr>
              <a:t>tão comum nos homens como nas mulheres. </a:t>
            </a:r>
            <a:r>
              <a:rPr lang="pt-PT" sz="2000" dirty="0" smtClean="0">
                <a:latin typeface="Andalus" pitchFamily="18" charset="-78"/>
                <a:cs typeface="Andalus" pitchFamily="18" charset="-78"/>
              </a:rPr>
              <a:t>(Caetano, 1993).</a:t>
            </a:r>
            <a:endParaRPr lang="pt-PT" sz="2000" b="1" dirty="0" smtClean="0">
              <a:solidFill>
                <a:schemeClr val="tx1"/>
              </a:solidFill>
            </a:endParaRPr>
          </a:p>
          <a:p>
            <a:pPr algn="just"/>
            <a:endParaRPr lang="pt-PT" sz="2400" dirty="0">
              <a:latin typeface="Andalus" pitchFamily="18" charset="-78"/>
              <a:cs typeface="Andalus" pitchFamily="18" charset="-78"/>
            </a:endParaRPr>
          </a:p>
        </p:txBody>
      </p:sp>
      <p:sp>
        <p:nvSpPr>
          <p:cNvPr id="4" name="Rectângulo arredondado 3"/>
          <p:cNvSpPr/>
          <p:nvPr/>
        </p:nvSpPr>
        <p:spPr>
          <a:xfrm>
            <a:off x="1547664" y="1196752"/>
            <a:ext cx="7200800" cy="864096"/>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smtClean="0">
                <a:solidFill>
                  <a:schemeClr val="tx1"/>
                </a:solidFill>
                <a:latin typeface="Andalus" pitchFamily="18" charset="-78"/>
                <a:cs typeface="Andalus" pitchFamily="18" charset="-78"/>
              </a:rPr>
              <a:t>Esta perturbação tem como </a:t>
            </a:r>
            <a:r>
              <a:rPr lang="pt-PT" sz="2000" u="sng" dirty="0" smtClean="0">
                <a:solidFill>
                  <a:schemeClr val="tx1"/>
                </a:solidFill>
                <a:latin typeface="Andalus" pitchFamily="18" charset="-78"/>
                <a:cs typeface="Andalus" pitchFamily="18" charset="-78"/>
              </a:rPr>
              <a:t>características principais</a:t>
            </a:r>
            <a:r>
              <a:rPr lang="pt-PT" sz="2000" dirty="0" smtClean="0">
                <a:solidFill>
                  <a:schemeClr val="tx1"/>
                </a:solidFill>
                <a:latin typeface="Andalus" pitchFamily="18" charset="-78"/>
                <a:cs typeface="Andalus" pitchFamily="18" charset="-78"/>
              </a:rPr>
              <a:t>: </a:t>
            </a:r>
            <a:r>
              <a:rPr lang="pt-PT" sz="2000" b="1" dirty="0" smtClean="0">
                <a:solidFill>
                  <a:schemeClr val="tx1"/>
                </a:solidFill>
                <a:latin typeface="Andalus" pitchFamily="18" charset="-78"/>
                <a:cs typeface="Andalus" pitchFamily="18" charset="-78"/>
              </a:rPr>
              <a:t>pensamentos obsessivos </a:t>
            </a:r>
            <a:r>
              <a:rPr lang="pt-PT" sz="2000" dirty="0" smtClean="0">
                <a:solidFill>
                  <a:schemeClr val="tx1"/>
                </a:solidFill>
                <a:latin typeface="Andalus" pitchFamily="18" charset="-78"/>
                <a:cs typeface="Andalus" pitchFamily="18" charset="-78"/>
              </a:rPr>
              <a:t>ou </a:t>
            </a:r>
            <a:r>
              <a:rPr lang="pt-PT" sz="2000" b="1" dirty="0" smtClean="0">
                <a:solidFill>
                  <a:schemeClr val="tx1"/>
                </a:solidFill>
                <a:latin typeface="Andalus" pitchFamily="18" charset="-78"/>
                <a:cs typeface="Andalus" pitchFamily="18" charset="-78"/>
              </a:rPr>
              <a:t>atos compulsivos repetidos; </a:t>
            </a:r>
            <a:endParaRPr lang="pt-PT" sz="2000" dirty="0">
              <a:solidFill>
                <a:schemeClr val="tx1"/>
              </a:solidFill>
            </a:endParaRPr>
          </a:p>
        </p:txBody>
      </p:sp>
      <p:cxnSp>
        <p:nvCxnSpPr>
          <p:cNvPr id="6" name="Conexão curva 5"/>
          <p:cNvCxnSpPr/>
          <p:nvPr/>
        </p:nvCxnSpPr>
        <p:spPr>
          <a:xfrm>
            <a:off x="971600" y="1052736"/>
            <a:ext cx="504056" cy="288032"/>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Conexão recta unidireccional 7"/>
          <p:cNvCxnSpPr/>
          <p:nvPr/>
        </p:nvCxnSpPr>
        <p:spPr>
          <a:xfrm>
            <a:off x="5004048" y="2132856"/>
            <a:ext cx="0" cy="288032"/>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admin\Desktop\notobsessive-774980.jpg"/>
          <p:cNvPicPr>
            <a:picLocks noChangeAspect="1" noChangeArrowheads="1"/>
          </p:cNvPicPr>
          <p:nvPr/>
        </p:nvPicPr>
        <p:blipFill>
          <a:blip r:embed="rId3" cstate="print"/>
          <a:srcRect/>
          <a:stretch>
            <a:fillRect/>
          </a:stretch>
        </p:blipFill>
        <p:spPr bwMode="auto">
          <a:xfrm>
            <a:off x="0" y="5013176"/>
            <a:ext cx="2007509" cy="1844824"/>
          </a:xfrm>
          <a:prstGeom prst="rect">
            <a:avLst/>
          </a:prstGeom>
          <a:noFill/>
        </p:spPr>
      </p:pic>
      <p:pic>
        <p:nvPicPr>
          <p:cNvPr id="2051" name="Picture 3" descr="C:\Users\admin\Desktop\image.axd.jpg"/>
          <p:cNvPicPr>
            <a:picLocks noChangeAspect="1" noChangeArrowheads="1"/>
          </p:cNvPicPr>
          <p:nvPr/>
        </p:nvPicPr>
        <p:blipFill>
          <a:blip r:embed="rId4" cstate="print"/>
          <a:srcRect l="18477" r="12235"/>
          <a:stretch>
            <a:fillRect/>
          </a:stretch>
        </p:blipFill>
        <p:spPr bwMode="auto">
          <a:xfrm>
            <a:off x="1979712" y="5013176"/>
            <a:ext cx="2232248" cy="1844824"/>
          </a:xfrm>
          <a:prstGeom prst="rect">
            <a:avLst/>
          </a:prstGeom>
          <a:noFill/>
        </p:spPr>
      </p:pic>
      <p:pic>
        <p:nvPicPr>
          <p:cNvPr id="2053" name="Picture 5" descr="C:\Users\admin\Desktop\images.jpg"/>
          <p:cNvPicPr>
            <a:picLocks noChangeAspect="1" noChangeArrowheads="1"/>
          </p:cNvPicPr>
          <p:nvPr/>
        </p:nvPicPr>
        <p:blipFill>
          <a:blip r:embed="rId5" cstate="print"/>
          <a:srcRect/>
          <a:stretch>
            <a:fillRect/>
          </a:stretch>
        </p:blipFill>
        <p:spPr bwMode="auto">
          <a:xfrm>
            <a:off x="4139952" y="5013176"/>
            <a:ext cx="2304256" cy="1844824"/>
          </a:xfrm>
          <a:prstGeom prst="rect">
            <a:avLst/>
          </a:prstGeom>
          <a:noFill/>
        </p:spPr>
      </p:pic>
      <p:pic>
        <p:nvPicPr>
          <p:cNvPr id="2054" name="Picture 6" descr="C:\Users\admin\Desktop\sindrome44_11.jpg"/>
          <p:cNvPicPr>
            <a:picLocks noChangeAspect="1" noChangeArrowheads="1"/>
          </p:cNvPicPr>
          <p:nvPr/>
        </p:nvPicPr>
        <p:blipFill>
          <a:blip r:embed="rId6" cstate="print"/>
          <a:srcRect b="12939"/>
          <a:stretch>
            <a:fillRect/>
          </a:stretch>
        </p:blipFill>
        <p:spPr bwMode="auto">
          <a:xfrm>
            <a:off x="6372200" y="5013176"/>
            <a:ext cx="2771800" cy="1844824"/>
          </a:xfrm>
          <a:prstGeom prst="rect">
            <a:avLst/>
          </a:prstGeom>
          <a:noFill/>
        </p:spPr>
      </p:pic>
      <p:sp>
        <p:nvSpPr>
          <p:cNvPr id="16" name="CaixaDeTexto 15"/>
          <p:cNvSpPr txBox="1"/>
          <p:nvPr/>
        </p:nvSpPr>
        <p:spPr>
          <a:xfrm>
            <a:off x="1259632" y="3356992"/>
            <a:ext cx="3707904" cy="707886"/>
          </a:xfrm>
          <a:prstGeom prst="rect">
            <a:avLst/>
          </a:prstGeom>
          <a:noFill/>
        </p:spPr>
        <p:txBody>
          <a:bodyPr wrap="square" rtlCol="0">
            <a:spAutoFit/>
          </a:bodyPr>
          <a:lstStyle/>
          <a:p>
            <a:r>
              <a:rPr lang="pt-PT" sz="2000" dirty="0" smtClean="0">
                <a:latin typeface="Andalus" pitchFamily="18" charset="-78"/>
                <a:cs typeface="Andalus" pitchFamily="18" charset="-78"/>
              </a:rPr>
              <a:t>As obsessões e as compulsões surgem normalmente</a:t>
            </a:r>
            <a:endParaRPr lang="pt-PT" sz="2000" dirty="0"/>
          </a:p>
        </p:txBody>
      </p:sp>
      <p:sp>
        <p:nvSpPr>
          <p:cNvPr id="17" name="Chaveta à esquerda 16"/>
          <p:cNvSpPr/>
          <p:nvPr/>
        </p:nvSpPr>
        <p:spPr>
          <a:xfrm>
            <a:off x="4788024" y="3284984"/>
            <a:ext cx="72008" cy="792088"/>
          </a:xfrm>
          <a:prstGeom prst="leftBrac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9" name="CaixaDeTexto 18"/>
          <p:cNvSpPr txBox="1"/>
          <p:nvPr/>
        </p:nvSpPr>
        <p:spPr>
          <a:xfrm>
            <a:off x="4932040" y="3429000"/>
            <a:ext cx="2304256" cy="646331"/>
          </a:xfrm>
          <a:prstGeom prst="rect">
            <a:avLst/>
          </a:prstGeom>
          <a:noFill/>
        </p:spPr>
        <p:txBody>
          <a:bodyPr wrap="square" rtlCol="0">
            <a:spAutoFit/>
          </a:bodyPr>
          <a:lstStyle/>
          <a:p>
            <a:r>
              <a:rPr lang="pt-PT" b="1" dirty="0" smtClean="0">
                <a:latin typeface="Andalus" pitchFamily="18" charset="-78"/>
                <a:cs typeface="Andalus" pitchFamily="18" charset="-78"/>
              </a:rPr>
              <a:t>infância</a:t>
            </a:r>
            <a:r>
              <a:rPr lang="pt-PT" dirty="0" smtClean="0">
                <a:latin typeface="Andalus" pitchFamily="18" charset="-78"/>
                <a:cs typeface="Andalus" pitchFamily="18" charset="-78"/>
              </a:rPr>
              <a:t> ou </a:t>
            </a:r>
            <a:r>
              <a:rPr lang="pt-PT" b="1" dirty="0" smtClean="0">
                <a:latin typeface="Andalus" pitchFamily="18" charset="-78"/>
                <a:cs typeface="Andalus" pitchFamily="18" charset="-78"/>
              </a:rPr>
              <a:t>no início da vida adulta</a:t>
            </a:r>
            <a:endParaRPr lang="pt-P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57200" y="332657"/>
            <a:ext cx="8229600" cy="4680520"/>
          </a:xfrm>
        </p:spPr>
        <p:txBody>
          <a:bodyPr>
            <a:normAutofit fontScale="85000" lnSpcReduction="20000"/>
          </a:bodyPr>
          <a:lstStyle/>
          <a:p>
            <a:pPr algn="just"/>
            <a:r>
              <a:rPr lang="pt-PT" sz="2800" b="1" dirty="0">
                <a:latin typeface="Andalus" pitchFamily="18" charset="-78"/>
                <a:cs typeface="Andalus" pitchFamily="18" charset="-78"/>
              </a:rPr>
              <a:t>Os pensamentos obsessivos ou obsessões </a:t>
            </a:r>
            <a:r>
              <a:rPr lang="pt-PT" sz="2800" b="1" dirty="0" smtClean="0">
                <a:latin typeface="Andalus" pitchFamily="18" charset="-78"/>
                <a:cs typeface="Andalus" pitchFamily="18" charset="-78"/>
              </a:rPr>
              <a:t>são:</a:t>
            </a:r>
          </a:p>
          <a:p>
            <a:pPr algn="just">
              <a:buNone/>
            </a:pPr>
            <a:r>
              <a:rPr lang="pt-PT" sz="2800" b="1" dirty="0" smtClean="0">
                <a:latin typeface="Andalus" pitchFamily="18" charset="-78"/>
                <a:cs typeface="Andalus" pitchFamily="18" charset="-78"/>
              </a:rPr>
              <a:t> </a:t>
            </a:r>
          </a:p>
          <a:p>
            <a:pPr algn="just">
              <a:buNone/>
            </a:pPr>
            <a:r>
              <a:rPr lang="pt-PT" sz="2800" b="1" dirty="0">
                <a:latin typeface="Andalus" pitchFamily="18" charset="-78"/>
                <a:cs typeface="Andalus" pitchFamily="18" charset="-78"/>
              </a:rPr>
              <a:t>	</a:t>
            </a:r>
            <a:r>
              <a:rPr lang="pt-PT" sz="2800" dirty="0" smtClean="0">
                <a:latin typeface="Andalus" pitchFamily="18" charset="-78"/>
                <a:cs typeface="Andalus" pitchFamily="18" charset="-78"/>
              </a:rPr>
              <a:t> </a:t>
            </a:r>
            <a:r>
              <a:rPr lang="pt-PT" sz="2800" dirty="0">
                <a:latin typeface="Andalus" pitchFamily="18" charset="-78"/>
                <a:cs typeface="Andalus" pitchFamily="18" charset="-78"/>
              </a:rPr>
              <a:t>ideias, pensamentos, impulsos, ou imagens persistentes e estereotipadas que o indivíduo experimenta, possuem uma qualidade intrusiva ou “</a:t>
            </a:r>
            <a:r>
              <a:rPr lang="pt-PT" sz="2800" dirty="0" err="1">
                <a:latin typeface="Andalus" pitchFamily="18" charset="-78"/>
                <a:cs typeface="Andalus" pitchFamily="18" charset="-78"/>
              </a:rPr>
              <a:t>egodistónica</a:t>
            </a:r>
            <a:r>
              <a:rPr lang="pt-PT" sz="2800" dirty="0">
                <a:latin typeface="Andalus" pitchFamily="18" charset="-78"/>
                <a:cs typeface="Andalus" pitchFamily="18" charset="-78"/>
              </a:rPr>
              <a:t>”, são pensamentos inapropriados e recorrentes e causam forte angústia, ansiedade e mau estar no </a:t>
            </a:r>
            <a:r>
              <a:rPr lang="pt-PT" sz="2800" dirty="0" smtClean="0">
                <a:latin typeface="Andalus" pitchFamily="18" charset="-78"/>
                <a:cs typeface="Andalus" pitchFamily="18" charset="-78"/>
              </a:rPr>
              <a:t>sujeito. </a:t>
            </a:r>
          </a:p>
          <a:p>
            <a:pPr algn="just">
              <a:buNone/>
            </a:pPr>
            <a:endParaRPr lang="pt-PT" sz="2800" dirty="0" smtClean="0">
              <a:latin typeface="Andalus" pitchFamily="18" charset="-78"/>
              <a:cs typeface="Andalus" pitchFamily="18" charset="-78"/>
            </a:endParaRPr>
          </a:p>
          <a:p>
            <a:pPr algn="just"/>
            <a:r>
              <a:rPr lang="pt-PT" sz="2800" b="1" dirty="0" smtClean="0">
                <a:latin typeface="Andalus" pitchFamily="18" charset="-78"/>
                <a:cs typeface="Andalus" pitchFamily="18" charset="-78"/>
              </a:rPr>
              <a:t>Os atos compulsivos ou compulsões são </a:t>
            </a:r>
            <a:r>
              <a:rPr lang="pt-PT" sz="2800" b="1" dirty="0">
                <a:latin typeface="Andalus" pitchFamily="18" charset="-78"/>
                <a:cs typeface="Andalus" pitchFamily="18" charset="-78"/>
              </a:rPr>
              <a:t>:</a:t>
            </a:r>
            <a:r>
              <a:rPr lang="pt-PT" sz="2800" b="1" dirty="0" smtClean="0">
                <a:latin typeface="Andalus" pitchFamily="18" charset="-78"/>
                <a:cs typeface="Andalus" pitchFamily="18" charset="-78"/>
              </a:rPr>
              <a:t> </a:t>
            </a:r>
          </a:p>
          <a:p>
            <a:pPr algn="just"/>
            <a:endParaRPr lang="pt-PT" sz="2800" b="1" dirty="0" smtClean="0">
              <a:latin typeface="Andalus" pitchFamily="18" charset="-78"/>
              <a:cs typeface="Andalus" pitchFamily="18" charset="-78"/>
            </a:endParaRPr>
          </a:p>
          <a:p>
            <a:pPr algn="just">
              <a:buNone/>
            </a:pPr>
            <a:r>
              <a:rPr lang="pt-PT" sz="2800" dirty="0" smtClean="0">
                <a:latin typeface="Andalus" pitchFamily="18" charset="-78"/>
                <a:cs typeface="Andalus" pitchFamily="18" charset="-78"/>
              </a:rPr>
              <a:t>	comportamentos repetidos/estereotipados, que têm o propósito de reduzir a ansiedade face ao medo presente de um dado acontecimento temido.</a:t>
            </a:r>
          </a:p>
          <a:p>
            <a:pPr algn="just">
              <a:buNone/>
            </a:pPr>
            <a:endParaRPr lang="pt-PT" sz="2400" dirty="0" smtClean="0">
              <a:latin typeface="Andalus" pitchFamily="18" charset="-78"/>
              <a:cs typeface="Andalus" pitchFamily="18" charset="-78"/>
            </a:endParaRPr>
          </a:p>
          <a:p>
            <a:pPr algn="just">
              <a:buNone/>
            </a:pPr>
            <a:endParaRPr lang="pt-PT" sz="2400" dirty="0">
              <a:latin typeface="Andalus" pitchFamily="18" charset="-78"/>
              <a:cs typeface="Andalus" pitchFamily="18" charset="-78"/>
            </a:endParaRPr>
          </a:p>
          <a:p>
            <a:pPr algn="just">
              <a:buNone/>
            </a:pPr>
            <a:endParaRPr lang="pt-PT" sz="2400" dirty="0">
              <a:latin typeface="Andalus" pitchFamily="18" charset="-78"/>
              <a:cs typeface="Andalus" pitchFamily="18" charset="-78"/>
            </a:endParaRPr>
          </a:p>
        </p:txBody>
      </p:sp>
      <p:cxnSp>
        <p:nvCxnSpPr>
          <p:cNvPr id="24" name="Conexão curva 23"/>
          <p:cNvCxnSpPr/>
          <p:nvPr/>
        </p:nvCxnSpPr>
        <p:spPr>
          <a:xfrm>
            <a:off x="2555776" y="620688"/>
            <a:ext cx="1152128" cy="360040"/>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xão curva 24"/>
          <p:cNvCxnSpPr/>
          <p:nvPr/>
        </p:nvCxnSpPr>
        <p:spPr>
          <a:xfrm>
            <a:off x="3059832" y="3284984"/>
            <a:ext cx="1152128" cy="360040"/>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ângulo arredondado 26"/>
          <p:cNvSpPr/>
          <p:nvPr/>
        </p:nvSpPr>
        <p:spPr>
          <a:xfrm>
            <a:off x="827584" y="4869160"/>
            <a:ext cx="7632848" cy="151216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PT" sz="2400" dirty="0" smtClean="0">
                <a:solidFill>
                  <a:schemeClr val="tx1"/>
                </a:solidFill>
                <a:latin typeface="Andalus" pitchFamily="18" charset="-78"/>
                <a:cs typeface="Andalus" pitchFamily="18" charset="-78"/>
              </a:rPr>
              <a:t>Estas podem persistir durante um tempo superior a </a:t>
            </a:r>
            <a:r>
              <a:rPr lang="pt-PT" sz="2400" b="1" dirty="0" smtClean="0">
                <a:solidFill>
                  <a:schemeClr val="tx1"/>
                </a:solidFill>
                <a:latin typeface="Andalus" pitchFamily="18" charset="-78"/>
                <a:cs typeface="Andalus" pitchFamily="18" charset="-78"/>
              </a:rPr>
              <a:t>uma hora por dia</a:t>
            </a:r>
            <a:r>
              <a:rPr lang="pt-PT" sz="2400" dirty="0" smtClean="0">
                <a:solidFill>
                  <a:schemeClr val="tx1"/>
                </a:solidFill>
                <a:latin typeface="Andalus" pitchFamily="18" charset="-78"/>
                <a:cs typeface="Andalus" pitchFamily="18" charset="-78"/>
              </a:rPr>
              <a:t>. </a:t>
            </a:r>
          </a:p>
        </p:txBody>
      </p:sp>
      <p:sp>
        <p:nvSpPr>
          <p:cNvPr id="28" name="CaixaDeTexto 27"/>
          <p:cNvSpPr txBox="1"/>
          <p:nvPr/>
        </p:nvSpPr>
        <p:spPr>
          <a:xfrm>
            <a:off x="7020272" y="6381328"/>
            <a:ext cx="1872208" cy="369332"/>
          </a:xfrm>
          <a:prstGeom prst="rect">
            <a:avLst/>
          </a:prstGeom>
          <a:noFill/>
        </p:spPr>
        <p:txBody>
          <a:bodyPr wrap="square" rtlCol="0">
            <a:spAutoFit/>
          </a:bodyPr>
          <a:lstStyle/>
          <a:p>
            <a:r>
              <a:rPr lang="pt-PT" dirty="0" smtClean="0">
                <a:latin typeface="Andalus" pitchFamily="18" charset="-78"/>
                <a:cs typeface="Andalus" pitchFamily="18" charset="-78"/>
              </a:rPr>
              <a:t>(APA,2000)</a:t>
            </a:r>
            <a:endParaRPr lang="pt-PT" dirty="0"/>
          </a:p>
        </p:txBody>
      </p:sp>
      <p:cxnSp>
        <p:nvCxnSpPr>
          <p:cNvPr id="30" name="Conexão recta unidireccional 29"/>
          <p:cNvCxnSpPr/>
          <p:nvPr/>
        </p:nvCxnSpPr>
        <p:spPr>
          <a:xfrm flipH="1">
            <a:off x="6228184" y="4437112"/>
            <a:ext cx="72008" cy="288032"/>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57200" y="476672"/>
            <a:ext cx="8229600" cy="5649491"/>
          </a:xfrm>
        </p:spPr>
        <p:txBody>
          <a:bodyPr>
            <a:normAutofit/>
          </a:bodyPr>
          <a:lstStyle/>
          <a:p>
            <a:pPr algn="just"/>
            <a:r>
              <a:rPr lang="pt-PT" sz="2400" dirty="0" smtClean="0">
                <a:latin typeface="Andalus" pitchFamily="18" charset="-78"/>
                <a:cs typeface="Andalus" pitchFamily="18" charset="-78"/>
              </a:rPr>
              <a:t>As </a:t>
            </a:r>
            <a:r>
              <a:rPr lang="pt-PT" sz="2400" b="1" dirty="0" smtClean="0">
                <a:latin typeface="Andalus" pitchFamily="18" charset="-78"/>
                <a:cs typeface="Andalus" pitchFamily="18" charset="-78"/>
              </a:rPr>
              <a:t>obsessões mais recorrentes </a:t>
            </a:r>
            <a:r>
              <a:rPr lang="pt-PT" sz="2400" dirty="0" smtClean="0">
                <a:latin typeface="Andalus" pitchFamily="18" charset="-78"/>
                <a:cs typeface="Andalus" pitchFamily="18" charset="-78"/>
              </a:rPr>
              <a:t>têm a ver com pensamentos de contaminação e dúvidas repetidas que muitas das </a:t>
            </a:r>
            <a:r>
              <a:rPr lang="pt-PT" sz="2400" dirty="0" smtClean="0">
                <a:latin typeface="Andalus" pitchFamily="18" charset="-78"/>
                <a:cs typeface="Andalus" pitchFamily="18" charset="-78"/>
              </a:rPr>
              <a:t>vezes os  impedem </a:t>
            </a:r>
            <a:r>
              <a:rPr lang="pt-PT" sz="2400" dirty="0" smtClean="0">
                <a:latin typeface="Andalus" pitchFamily="18" charset="-78"/>
                <a:cs typeface="Andalus" pitchFamily="18" charset="-78"/>
              </a:rPr>
              <a:t>de fazer tarefas triviais e interferem em processos cognitivos que necessitem de maior concentração</a:t>
            </a:r>
          </a:p>
          <a:p>
            <a:pPr algn="just"/>
            <a:endParaRPr lang="pt-PT" sz="2400" dirty="0" smtClean="0">
              <a:latin typeface="Andalus" pitchFamily="18" charset="-78"/>
              <a:cs typeface="Andalus" pitchFamily="18" charset="-78"/>
            </a:endParaRPr>
          </a:p>
          <a:p>
            <a:pPr algn="just"/>
            <a:r>
              <a:rPr lang="pt-PT" sz="2400" dirty="0" smtClean="0">
                <a:latin typeface="Andalus" pitchFamily="18" charset="-78"/>
                <a:cs typeface="Andalus" pitchFamily="18" charset="-78"/>
              </a:rPr>
              <a:t>No que toca </a:t>
            </a:r>
            <a:r>
              <a:rPr lang="pt-PT" sz="2400" b="1" dirty="0" smtClean="0">
                <a:latin typeface="Andalus" pitchFamily="18" charset="-78"/>
                <a:cs typeface="Andalus" pitchFamily="18" charset="-78"/>
              </a:rPr>
              <a:t>as compulsões as mais comuns </a:t>
            </a:r>
            <a:r>
              <a:rPr lang="pt-PT" sz="2400" dirty="0" smtClean="0">
                <a:latin typeface="Andalus" pitchFamily="18" charset="-78"/>
                <a:cs typeface="Andalus" pitchFamily="18" charset="-78"/>
              </a:rPr>
              <a:t>são os comportamentos ligados à limpeza, arrumação e verificação de uma situação temida.</a:t>
            </a:r>
          </a:p>
          <a:p>
            <a:pPr algn="just"/>
            <a:endParaRPr lang="pt-PT" sz="2000" dirty="0"/>
          </a:p>
        </p:txBody>
      </p:sp>
      <p:sp>
        <p:nvSpPr>
          <p:cNvPr id="4" name="Rectângulo arredondado 3"/>
          <p:cNvSpPr/>
          <p:nvPr/>
        </p:nvSpPr>
        <p:spPr>
          <a:xfrm>
            <a:off x="827584" y="4005064"/>
            <a:ext cx="7776864" cy="2088232"/>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PT" sz="2400" dirty="0" smtClean="0">
              <a:solidFill>
                <a:schemeClr val="tx1"/>
              </a:solidFill>
              <a:latin typeface="Andalus" pitchFamily="18" charset="-78"/>
              <a:cs typeface="Andalus" pitchFamily="18" charset="-78"/>
            </a:endParaRPr>
          </a:p>
          <a:p>
            <a:pPr algn="just"/>
            <a:r>
              <a:rPr lang="pt-PT" sz="2400" dirty="0" smtClean="0">
                <a:solidFill>
                  <a:schemeClr val="tx1"/>
                </a:solidFill>
                <a:latin typeface="Andalus" pitchFamily="18" charset="-78"/>
                <a:cs typeface="Andalus" pitchFamily="18" charset="-78"/>
              </a:rPr>
              <a:t>Estes comportamentos e pensamentos anteriormente descritos:</a:t>
            </a:r>
          </a:p>
          <a:p>
            <a:pPr algn="just">
              <a:buFont typeface="Arial" pitchFamily="34" charset="0"/>
              <a:buChar char="•"/>
            </a:pPr>
            <a:r>
              <a:rPr lang="pt-PT" sz="2400" dirty="0" smtClean="0">
                <a:solidFill>
                  <a:schemeClr val="tx1"/>
                </a:solidFill>
                <a:latin typeface="Andalus" pitchFamily="18" charset="-78"/>
                <a:cs typeface="Andalus" pitchFamily="18" charset="-78"/>
              </a:rPr>
              <a:t> </a:t>
            </a:r>
            <a:r>
              <a:rPr lang="pt-PT" sz="2400" b="1" dirty="0" smtClean="0">
                <a:solidFill>
                  <a:schemeClr val="tx1"/>
                </a:solidFill>
                <a:latin typeface="Andalus" pitchFamily="18" charset="-78"/>
                <a:cs typeface="Andalus" pitchFamily="18" charset="-78"/>
              </a:rPr>
              <a:t>não produzem qualquer prazer no indivíduo</a:t>
            </a:r>
            <a:r>
              <a:rPr lang="pt-PT" sz="2400" dirty="0">
                <a:solidFill>
                  <a:schemeClr val="tx1"/>
                </a:solidFill>
                <a:latin typeface="Andalus" pitchFamily="18" charset="-78"/>
                <a:cs typeface="Andalus" pitchFamily="18" charset="-78"/>
              </a:rPr>
              <a:t>;</a:t>
            </a:r>
            <a:endParaRPr lang="pt-PT" sz="2400" dirty="0" smtClean="0">
              <a:solidFill>
                <a:schemeClr val="tx1"/>
              </a:solidFill>
              <a:latin typeface="Andalus" pitchFamily="18" charset="-78"/>
              <a:cs typeface="Andalus" pitchFamily="18" charset="-78"/>
            </a:endParaRPr>
          </a:p>
          <a:p>
            <a:pPr algn="just">
              <a:buFont typeface="Arial" pitchFamily="34" charset="0"/>
              <a:buChar char="•"/>
            </a:pPr>
            <a:r>
              <a:rPr lang="pt-PT" sz="2400" dirty="0" smtClean="0">
                <a:solidFill>
                  <a:schemeClr val="tx1"/>
                </a:solidFill>
                <a:latin typeface="Andalus" pitchFamily="18" charset="-78"/>
                <a:cs typeface="Andalus" pitchFamily="18" charset="-78"/>
              </a:rPr>
              <a:t> indivíduos reconhecem-nos como </a:t>
            </a:r>
            <a:r>
              <a:rPr lang="pt-PT" sz="2400" b="1" dirty="0" smtClean="0">
                <a:solidFill>
                  <a:schemeClr val="tx1"/>
                </a:solidFill>
                <a:latin typeface="Andalus" pitchFamily="18" charset="-78"/>
                <a:cs typeface="Andalus" pitchFamily="18" charset="-78"/>
              </a:rPr>
              <a:t>irracionais</a:t>
            </a:r>
            <a:r>
              <a:rPr lang="pt-PT" sz="2400" dirty="0" smtClean="0">
                <a:solidFill>
                  <a:schemeClr val="tx1"/>
                </a:solidFill>
                <a:latin typeface="Andalus" pitchFamily="18" charset="-78"/>
                <a:cs typeface="Andalus" pitchFamily="18" charset="-78"/>
              </a:rPr>
              <a:t> e </a:t>
            </a:r>
            <a:r>
              <a:rPr lang="pt-PT" sz="2400" b="1" dirty="0" smtClean="0">
                <a:solidFill>
                  <a:schemeClr val="tx1"/>
                </a:solidFill>
                <a:latin typeface="Andalus" pitchFamily="18" charset="-78"/>
                <a:cs typeface="Andalus" pitchFamily="18" charset="-78"/>
              </a:rPr>
              <a:t>excessivos</a:t>
            </a:r>
            <a:r>
              <a:rPr lang="pt-PT" sz="2400" dirty="0" smtClean="0">
                <a:solidFill>
                  <a:schemeClr val="tx1"/>
                </a:solidFill>
                <a:latin typeface="Andalus" pitchFamily="18" charset="-78"/>
                <a:cs typeface="Andalus" pitchFamily="18" charset="-78"/>
              </a:rPr>
              <a:t>; </a:t>
            </a:r>
          </a:p>
          <a:p>
            <a:pPr algn="just"/>
            <a:endParaRPr lang="pt-PT" sz="2400" dirty="0">
              <a:solidFill>
                <a:schemeClr val="tx1"/>
              </a:solidFill>
              <a:latin typeface="Andalus" pitchFamily="18" charset="-78"/>
              <a:cs typeface="Andalus" pitchFamily="18" charset="-78"/>
            </a:endParaRPr>
          </a:p>
        </p:txBody>
      </p:sp>
      <p:cxnSp>
        <p:nvCxnSpPr>
          <p:cNvPr id="6" name="Conexão recta unidireccional 5"/>
          <p:cNvCxnSpPr/>
          <p:nvPr/>
        </p:nvCxnSpPr>
        <p:spPr>
          <a:xfrm>
            <a:off x="4644008" y="3429000"/>
            <a:ext cx="0" cy="288032"/>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7020272" y="6381328"/>
            <a:ext cx="1872208" cy="369332"/>
          </a:xfrm>
          <a:prstGeom prst="rect">
            <a:avLst/>
          </a:prstGeom>
          <a:noFill/>
        </p:spPr>
        <p:txBody>
          <a:bodyPr wrap="square" rtlCol="0">
            <a:spAutoFit/>
          </a:bodyPr>
          <a:lstStyle/>
          <a:p>
            <a:r>
              <a:rPr lang="pt-PT" dirty="0" smtClean="0">
                <a:latin typeface="Andalus" pitchFamily="18" charset="-78"/>
                <a:cs typeface="Andalus" pitchFamily="18" charset="-78"/>
              </a:rPr>
              <a:t>(APA,2000)</a:t>
            </a:r>
            <a:endParaRPr lang="pt-P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xão curva 4"/>
          <p:cNvCxnSpPr/>
          <p:nvPr/>
        </p:nvCxnSpPr>
        <p:spPr>
          <a:xfrm>
            <a:off x="1907704" y="5301208"/>
            <a:ext cx="576064" cy="216024"/>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Conexão curva 6"/>
          <p:cNvCxnSpPr/>
          <p:nvPr/>
        </p:nvCxnSpPr>
        <p:spPr>
          <a:xfrm>
            <a:off x="3275856" y="548680"/>
            <a:ext cx="576064" cy="216024"/>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ângulo 8"/>
          <p:cNvSpPr/>
          <p:nvPr/>
        </p:nvSpPr>
        <p:spPr>
          <a:xfrm>
            <a:off x="0" y="908720"/>
            <a:ext cx="9144000" cy="4176464"/>
          </a:xfrm>
          <a:prstGeom prst="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v"/>
            </a:pPr>
            <a:r>
              <a:rPr lang="pt-PT" sz="2000" dirty="0" smtClean="0">
                <a:solidFill>
                  <a:schemeClr val="tx1"/>
                </a:solidFill>
                <a:latin typeface="Andalus" pitchFamily="18" charset="-78"/>
                <a:cs typeface="Andalus" pitchFamily="18" charset="-78"/>
              </a:rPr>
              <a:t>Deve-se verificar quais os sintomas que surgiram </a:t>
            </a:r>
            <a:r>
              <a:rPr lang="pt-PT" sz="2000" b="1" dirty="0" smtClean="0">
                <a:solidFill>
                  <a:schemeClr val="tx1"/>
                </a:solidFill>
                <a:latin typeface="Andalus" pitchFamily="18" charset="-78"/>
                <a:cs typeface="Andalus" pitchFamily="18" charset="-78"/>
              </a:rPr>
              <a:t>originalmente</a:t>
            </a:r>
            <a:r>
              <a:rPr lang="pt-PT" sz="2000" dirty="0" smtClean="0">
                <a:solidFill>
                  <a:schemeClr val="tx1"/>
                </a:solidFill>
                <a:latin typeface="Andalus" pitchFamily="18" charset="-78"/>
                <a:cs typeface="Andalus" pitchFamily="18" charset="-78"/>
              </a:rPr>
              <a:t>, pois esta perturbação pode estar recorrentemente associada ao </a:t>
            </a:r>
            <a:r>
              <a:rPr lang="pt-PT" sz="2000" b="1" dirty="0" smtClean="0">
                <a:solidFill>
                  <a:schemeClr val="tx1"/>
                </a:solidFill>
                <a:latin typeface="Andalus" pitchFamily="18" charset="-78"/>
                <a:cs typeface="Andalus" pitchFamily="18" charset="-78"/>
              </a:rPr>
              <a:t>transtorno depressivo</a:t>
            </a:r>
            <a:r>
              <a:rPr lang="pt-PT" sz="2000" dirty="0" smtClean="0">
                <a:solidFill>
                  <a:schemeClr val="tx1"/>
                </a:solidFill>
                <a:latin typeface="Andalus" pitchFamily="18" charset="-78"/>
                <a:cs typeface="Andalus" pitchFamily="18" charset="-78"/>
              </a:rPr>
              <a:t>, e os sintomas surgirem juntos.</a:t>
            </a:r>
          </a:p>
          <a:p>
            <a:pPr algn="just">
              <a:buNone/>
            </a:pPr>
            <a:endParaRPr lang="pt-PT" sz="2000" dirty="0" smtClean="0">
              <a:solidFill>
                <a:schemeClr val="tx1"/>
              </a:solidFill>
              <a:latin typeface="Andalus" pitchFamily="18" charset="-78"/>
              <a:cs typeface="Andalus" pitchFamily="18" charset="-78"/>
            </a:endParaRPr>
          </a:p>
          <a:p>
            <a:pPr algn="just">
              <a:buFont typeface="Wingdings" pitchFamily="2" charset="2"/>
              <a:buChar char="v"/>
            </a:pPr>
            <a:r>
              <a:rPr lang="pt-PT" sz="2000" dirty="0" smtClean="0">
                <a:solidFill>
                  <a:schemeClr val="tx1"/>
                </a:solidFill>
                <a:latin typeface="Andalus" pitchFamily="18" charset="-78"/>
                <a:cs typeface="Andalus" pitchFamily="18" charset="-78"/>
              </a:rPr>
              <a:t> Por outro lado, os sintomas obsessivos podem vir a ser desenvolvidos noutras perturbações tais como: esquizofrenia e síndrome de </a:t>
            </a:r>
            <a:r>
              <a:rPr lang="pt-PT" sz="2000" dirty="0" err="1" smtClean="0">
                <a:solidFill>
                  <a:schemeClr val="tx1"/>
                </a:solidFill>
                <a:latin typeface="Andalus" pitchFamily="18" charset="-78"/>
                <a:cs typeface="Andalus" pitchFamily="18" charset="-78"/>
              </a:rPr>
              <a:t>Gilles</a:t>
            </a:r>
            <a:r>
              <a:rPr lang="pt-PT" sz="2000" dirty="0" smtClean="0">
                <a:solidFill>
                  <a:schemeClr val="tx1"/>
                </a:solidFill>
                <a:latin typeface="Andalus" pitchFamily="18" charset="-78"/>
                <a:cs typeface="Andalus" pitchFamily="18" charset="-78"/>
              </a:rPr>
              <a:t> de la </a:t>
            </a:r>
            <a:r>
              <a:rPr lang="pt-PT" sz="2000" dirty="0" err="1" smtClean="0">
                <a:solidFill>
                  <a:schemeClr val="tx1"/>
                </a:solidFill>
                <a:latin typeface="Andalus" pitchFamily="18" charset="-78"/>
                <a:cs typeface="Andalus" pitchFamily="18" charset="-78"/>
              </a:rPr>
              <a:t>Tourette</a:t>
            </a:r>
            <a:r>
              <a:rPr lang="pt-PT" sz="2000" dirty="0" smtClean="0">
                <a:solidFill>
                  <a:schemeClr val="tx1"/>
                </a:solidFill>
                <a:latin typeface="Andalus" pitchFamily="18" charset="-78"/>
                <a:cs typeface="Andalus" pitchFamily="18" charset="-78"/>
              </a:rPr>
              <a:t>, que devem ser considerados como integrantes destas perturbações e não confundidos com a perturbação obsessivo-compulsivo</a:t>
            </a:r>
            <a:r>
              <a:rPr lang="pt-PT" sz="2000" dirty="0" smtClean="0">
                <a:solidFill>
                  <a:schemeClr val="tx1"/>
                </a:solidFill>
              </a:rPr>
              <a:t>.</a:t>
            </a:r>
          </a:p>
          <a:p>
            <a:pPr algn="just">
              <a:buNone/>
            </a:pPr>
            <a:endParaRPr lang="pt-PT" sz="2000" dirty="0" smtClean="0">
              <a:solidFill>
                <a:schemeClr val="tx1"/>
              </a:solidFill>
            </a:endParaRPr>
          </a:p>
          <a:p>
            <a:pPr algn="just">
              <a:buFont typeface="Wingdings" pitchFamily="2" charset="2"/>
              <a:buChar char="v"/>
            </a:pPr>
            <a:r>
              <a:rPr lang="pt-PT" sz="2000" dirty="0" smtClean="0">
                <a:solidFill>
                  <a:schemeClr val="tx1"/>
                </a:solidFill>
                <a:latin typeface="Andalus" pitchFamily="18" charset="-78"/>
                <a:cs typeface="Andalus" pitchFamily="18" charset="-78"/>
              </a:rPr>
              <a:t>É também importante ressalvar que um individuo pode possuir somente uma perturbação obsessiva, e não possuir na perturbação obsessivo-compulsiva, sendo estas diferentes (Caetano, 1993)</a:t>
            </a:r>
            <a:endParaRPr lang="pt-PT" sz="2000" b="1" dirty="0" smtClean="0">
              <a:solidFill>
                <a:schemeClr val="tx1"/>
              </a:solidFill>
              <a:latin typeface="Andalus" pitchFamily="18" charset="-78"/>
              <a:cs typeface="Andalus" pitchFamily="18" charset="-78"/>
            </a:endParaRPr>
          </a:p>
        </p:txBody>
      </p:sp>
      <p:sp>
        <p:nvSpPr>
          <p:cNvPr id="13" name="CaixaDeTexto 12"/>
          <p:cNvSpPr txBox="1"/>
          <p:nvPr/>
        </p:nvSpPr>
        <p:spPr>
          <a:xfrm>
            <a:off x="611560" y="5661248"/>
            <a:ext cx="8208912" cy="1015663"/>
          </a:xfrm>
          <a:prstGeom prst="rect">
            <a:avLst/>
          </a:prstGeom>
          <a:noFill/>
        </p:spPr>
        <p:txBody>
          <a:bodyPr wrap="square" rtlCol="0">
            <a:spAutoFit/>
          </a:bodyPr>
          <a:lstStyle/>
          <a:p>
            <a:r>
              <a:rPr lang="pt-PT" sz="2000" dirty="0" smtClean="0">
                <a:latin typeface="Andalus" pitchFamily="18" charset="-78"/>
                <a:cs typeface="Andalus" pitchFamily="18" charset="-78"/>
              </a:rPr>
              <a:t>Nesta perturbação se o tratamento não se manifestar adequado pode ser cronico, no entanto noutros casos em que o tratamento é satisfatório esta perturbação pode ser transitória (Caetano, 1993)</a:t>
            </a:r>
            <a:endParaRPr lang="pt-PT" sz="2000" dirty="0">
              <a:latin typeface="Andalus" pitchFamily="18" charset="-78"/>
              <a:cs typeface="Andalus" pitchFamily="18" charset="-78"/>
            </a:endParaRPr>
          </a:p>
        </p:txBody>
      </p:sp>
      <p:sp>
        <p:nvSpPr>
          <p:cNvPr id="14" name="CaixaDeTexto 13"/>
          <p:cNvSpPr txBox="1"/>
          <p:nvPr/>
        </p:nvSpPr>
        <p:spPr>
          <a:xfrm>
            <a:off x="251520" y="5157192"/>
            <a:ext cx="1584176" cy="400110"/>
          </a:xfrm>
          <a:prstGeom prst="rect">
            <a:avLst/>
          </a:prstGeom>
          <a:noFill/>
        </p:spPr>
        <p:txBody>
          <a:bodyPr wrap="square" rtlCol="0">
            <a:spAutoFit/>
          </a:bodyPr>
          <a:lstStyle/>
          <a:p>
            <a:r>
              <a:rPr lang="pt-PT" sz="2000" b="1" dirty="0" smtClean="0">
                <a:solidFill>
                  <a:schemeClr val="accent5">
                    <a:lumMod val="50000"/>
                  </a:schemeClr>
                </a:solidFill>
                <a:latin typeface="Andalus" pitchFamily="18" charset="-78"/>
                <a:cs typeface="Andalus" pitchFamily="18" charset="-78"/>
              </a:rPr>
              <a:t>Prognóstico </a:t>
            </a:r>
            <a:endParaRPr lang="pt-PT" sz="2000" b="1" dirty="0">
              <a:solidFill>
                <a:schemeClr val="accent5">
                  <a:lumMod val="50000"/>
                </a:schemeClr>
              </a:solidFill>
              <a:latin typeface="Andalus" pitchFamily="18" charset="-78"/>
              <a:cs typeface="Andalus" pitchFamily="18" charset="-78"/>
            </a:endParaRPr>
          </a:p>
        </p:txBody>
      </p:sp>
      <p:sp>
        <p:nvSpPr>
          <p:cNvPr id="15" name="CaixaDeTexto 14"/>
          <p:cNvSpPr txBox="1"/>
          <p:nvPr/>
        </p:nvSpPr>
        <p:spPr>
          <a:xfrm>
            <a:off x="611560" y="332656"/>
            <a:ext cx="3096344" cy="400110"/>
          </a:xfrm>
          <a:prstGeom prst="rect">
            <a:avLst/>
          </a:prstGeom>
          <a:noFill/>
        </p:spPr>
        <p:txBody>
          <a:bodyPr wrap="square" rtlCol="0">
            <a:spAutoFit/>
          </a:bodyPr>
          <a:lstStyle/>
          <a:p>
            <a:r>
              <a:rPr lang="pt-PT" sz="2000" b="1" dirty="0" smtClean="0">
                <a:solidFill>
                  <a:schemeClr val="accent5">
                    <a:lumMod val="50000"/>
                  </a:schemeClr>
                </a:solidFill>
                <a:latin typeface="Andalus" pitchFamily="18" charset="-78"/>
                <a:cs typeface="Andalus" pitchFamily="18" charset="-78"/>
              </a:rPr>
              <a:t>Diagnóstico diferencial</a:t>
            </a:r>
            <a:endParaRPr lang="pt-PT" sz="2000" b="1" dirty="0">
              <a:solidFill>
                <a:schemeClr val="accent5">
                  <a:lumMod val="50000"/>
                </a:schemeClr>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Video</a:t>
            </a:r>
            <a:r>
              <a:rPr lang="pt-PT" dirty="0" smtClean="0"/>
              <a:t> </a:t>
            </a:r>
            <a:endParaRPr lang="pt-PT" dirty="0"/>
          </a:p>
        </p:txBody>
      </p:sp>
      <p:pic>
        <p:nvPicPr>
          <p:cNvPr id="4" name="Transtorno por estresse pós-traumático.mp4">
            <a:hlinkClick r:id="" action="ppaction://media"/>
          </p:cNvPr>
          <p:cNvPicPr>
            <a:picLocks noGrp="1" noRot="1" noChangeAspect="1"/>
          </p:cNvPicPr>
          <p:nvPr>
            <p:ph idx="1"/>
            <a:videoFile r:link="rId1"/>
          </p:nvPr>
        </p:nvPicPr>
        <p:blipFill>
          <a:blip r:embed="rId3" cstate="print"/>
          <a:stretch>
            <a:fillRect/>
          </a:stretch>
        </p:blipFill>
        <p:spPr>
          <a:xfrm>
            <a:off x="0" y="0"/>
            <a:ext cx="9144000" cy="7315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457200" indent="-457200" algn="l">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Perturbação Pós </a:t>
            </a:r>
            <a:r>
              <a:rPr lang="pt-PT" sz="2800" b="1" dirty="0">
                <a:solidFill>
                  <a:schemeClr val="accent5">
                    <a:lumMod val="50000"/>
                  </a:schemeClr>
                </a:solidFill>
                <a:latin typeface="Andalus" pitchFamily="18" charset="-78"/>
                <a:cs typeface="Andalus" pitchFamily="18" charset="-78"/>
              </a:rPr>
              <a:t>S</a:t>
            </a:r>
            <a:r>
              <a:rPr lang="pt-PT" sz="2800" b="1" dirty="0" smtClean="0">
                <a:solidFill>
                  <a:schemeClr val="accent5">
                    <a:lumMod val="50000"/>
                  </a:schemeClr>
                </a:solidFill>
                <a:latin typeface="Andalus" pitchFamily="18" charset="-78"/>
                <a:cs typeface="Andalus" pitchFamily="18" charset="-78"/>
              </a:rPr>
              <a:t>tress Traumático </a:t>
            </a:r>
            <a:endParaRPr lang="pt-PT" sz="2800" b="1" dirty="0">
              <a:solidFill>
                <a:schemeClr val="accent5">
                  <a:lumMod val="50000"/>
                </a:schemeClr>
              </a:solidFill>
              <a:latin typeface="Andalus" pitchFamily="18" charset="-78"/>
              <a:cs typeface="Andalus" pitchFamily="18" charset="-78"/>
            </a:endParaRPr>
          </a:p>
        </p:txBody>
      </p:sp>
      <p:sp>
        <p:nvSpPr>
          <p:cNvPr id="3" name="Marcador de Posição de Conteúdo 2"/>
          <p:cNvSpPr>
            <a:spLocks noGrp="1"/>
          </p:cNvSpPr>
          <p:nvPr>
            <p:ph idx="1"/>
          </p:nvPr>
        </p:nvSpPr>
        <p:spPr/>
        <p:txBody>
          <a:bodyPr>
            <a:normAutofit/>
          </a:bodyPr>
          <a:lstStyle/>
          <a:p>
            <a:pPr marL="0" indent="0">
              <a:buNone/>
            </a:pPr>
            <a:r>
              <a:rPr lang="pt-PT" sz="1800" dirty="0" smtClean="0">
                <a:latin typeface="Andalus" pitchFamily="18" charset="-78"/>
                <a:cs typeface="Andalus" pitchFamily="18" charset="-78"/>
              </a:rPr>
              <a:t>	</a:t>
            </a:r>
            <a:endParaRPr lang="pt-PT" sz="1800" dirty="0">
              <a:latin typeface="Andalus" pitchFamily="18" charset="-78"/>
              <a:cs typeface="Andalus" pitchFamily="18" charset="-78"/>
            </a:endParaRPr>
          </a:p>
        </p:txBody>
      </p:sp>
      <p:cxnSp>
        <p:nvCxnSpPr>
          <p:cNvPr id="4" name="Conexão curva 3"/>
          <p:cNvCxnSpPr/>
          <p:nvPr/>
        </p:nvCxnSpPr>
        <p:spPr>
          <a:xfrm rot="16200000" flipH="1">
            <a:off x="719572" y="1124744"/>
            <a:ext cx="360040" cy="288032"/>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ângulo arredondado 4"/>
          <p:cNvSpPr/>
          <p:nvPr/>
        </p:nvSpPr>
        <p:spPr>
          <a:xfrm>
            <a:off x="1017041" y="1448780"/>
            <a:ext cx="7056784" cy="1368152"/>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pt-PT" dirty="0" smtClean="0">
              <a:solidFill>
                <a:schemeClr val="tx1"/>
              </a:solidFill>
              <a:latin typeface="Andalus" pitchFamily="18" charset="-78"/>
              <a:cs typeface="Andalus" pitchFamily="18" charset="-78"/>
            </a:endParaRPr>
          </a:p>
          <a:p>
            <a:pPr algn="just">
              <a:lnSpc>
                <a:spcPct val="150000"/>
              </a:lnSpc>
            </a:pPr>
            <a:r>
              <a:rPr lang="pt-PT" dirty="0" smtClean="0">
                <a:solidFill>
                  <a:schemeClr val="tx1"/>
                </a:solidFill>
                <a:latin typeface="Andalus" pitchFamily="18" charset="-78"/>
                <a:cs typeface="Andalus" pitchFamily="18" charset="-78"/>
              </a:rPr>
              <a:t>advém </a:t>
            </a:r>
            <a:r>
              <a:rPr lang="pt-PT" dirty="0">
                <a:solidFill>
                  <a:schemeClr val="tx1"/>
                </a:solidFill>
                <a:latin typeface="Andalus" pitchFamily="18" charset="-78"/>
                <a:cs typeface="Andalus" pitchFamily="18" charset="-78"/>
              </a:rPr>
              <a:t>sobretudo de situações em que o individuo é exposto a um </a:t>
            </a:r>
            <a:r>
              <a:rPr lang="pt-PT" dirty="0" err="1">
                <a:solidFill>
                  <a:schemeClr val="tx1"/>
                </a:solidFill>
                <a:latin typeface="Andalus" pitchFamily="18" charset="-78"/>
                <a:cs typeface="Andalus" pitchFamily="18" charset="-78"/>
              </a:rPr>
              <a:t>stressor</a:t>
            </a:r>
            <a:r>
              <a:rPr lang="pt-PT" dirty="0">
                <a:solidFill>
                  <a:schemeClr val="tx1"/>
                </a:solidFill>
                <a:latin typeface="Andalus" pitchFamily="18" charset="-78"/>
                <a:cs typeface="Andalus" pitchFamily="18" charset="-78"/>
              </a:rPr>
              <a:t> traumático </a:t>
            </a:r>
            <a:r>
              <a:rPr lang="pt-PT" dirty="0" smtClean="0">
                <a:solidFill>
                  <a:schemeClr val="tx1"/>
                </a:solidFill>
                <a:latin typeface="Andalus" pitchFamily="18" charset="-78"/>
                <a:cs typeface="Andalus" pitchFamily="18" charset="-78"/>
              </a:rPr>
              <a:t>extremo (por </a:t>
            </a:r>
            <a:r>
              <a:rPr lang="pt-PT" dirty="0">
                <a:solidFill>
                  <a:schemeClr val="tx1"/>
                </a:solidFill>
                <a:latin typeface="Andalus" pitchFamily="18" charset="-78"/>
                <a:cs typeface="Andalus" pitchFamily="18" charset="-78"/>
              </a:rPr>
              <a:t>exemplo a morte de alguém, que é considerada uma situação </a:t>
            </a:r>
            <a:r>
              <a:rPr lang="pt-PT" dirty="0" smtClean="0">
                <a:solidFill>
                  <a:schemeClr val="tx1"/>
                </a:solidFill>
                <a:latin typeface="Andalus" pitchFamily="18" charset="-78"/>
                <a:cs typeface="Andalus" pitchFamily="18" charset="-78"/>
              </a:rPr>
              <a:t>trágica).</a:t>
            </a:r>
            <a:endParaRPr lang="pt-PT" dirty="0">
              <a:solidFill>
                <a:schemeClr val="tx1"/>
              </a:solidFill>
              <a:latin typeface="Andalus" pitchFamily="18" charset="-78"/>
              <a:cs typeface="Andalus" pitchFamily="18" charset="-78"/>
            </a:endParaRPr>
          </a:p>
          <a:p>
            <a:pPr algn="just">
              <a:lnSpc>
                <a:spcPct val="150000"/>
              </a:lnSpc>
            </a:pPr>
            <a:endParaRPr lang="pt-PT" dirty="0">
              <a:solidFill>
                <a:schemeClr val="tx1"/>
              </a:solidFill>
              <a:latin typeface="Times New Roman" pitchFamily="18" charset="0"/>
              <a:cs typeface="Times New Roman" pitchFamily="18" charset="0"/>
            </a:endParaRPr>
          </a:p>
        </p:txBody>
      </p:sp>
      <p:sp>
        <p:nvSpPr>
          <p:cNvPr id="6" name="Rectângulo 5"/>
          <p:cNvSpPr/>
          <p:nvPr/>
        </p:nvSpPr>
        <p:spPr>
          <a:xfrm>
            <a:off x="1017041" y="3284984"/>
            <a:ext cx="5310336" cy="3139321"/>
          </a:xfrm>
          <a:prstGeom prst="rect">
            <a:avLst/>
          </a:prstGeom>
        </p:spPr>
        <p:txBody>
          <a:bodyPr wrap="square">
            <a:spAutoFit/>
          </a:bodyPr>
          <a:lstStyle/>
          <a:p>
            <a:pPr algn="just"/>
            <a:r>
              <a:rPr lang="pt-PT" dirty="0">
                <a:latin typeface="Andalus" pitchFamily="18" charset="-78"/>
                <a:cs typeface="Andalus" pitchFamily="18" charset="-78"/>
              </a:rPr>
              <a:t>A situação </a:t>
            </a:r>
            <a:r>
              <a:rPr lang="pt-PT" dirty="0" err="1">
                <a:latin typeface="Andalus" pitchFamily="18" charset="-78"/>
                <a:cs typeface="Andalus" pitchFamily="18" charset="-78"/>
              </a:rPr>
              <a:t>stressora</a:t>
            </a:r>
            <a:r>
              <a:rPr lang="pt-PT" dirty="0">
                <a:latin typeface="Andalus" pitchFamily="18" charset="-78"/>
                <a:cs typeface="Andalus" pitchFamily="18" charset="-78"/>
              </a:rPr>
              <a:t> tem de ser algo que provoque um choque grande ao indivíduo de tal forma que este experimente um medo extremo ou um sentimento de incapacidade ou </a:t>
            </a:r>
            <a:r>
              <a:rPr lang="pt-PT" dirty="0" smtClean="0">
                <a:latin typeface="Andalus" pitchFamily="18" charset="-78"/>
                <a:cs typeface="Andalus" pitchFamily="18" charset="-78"/>
              </a:rPr>
              <a:t>horror;</a:t>
            </a:r>
            <a:r>
              <a:rPr lang="pt-PT" dirty="0"/>
              <a:t> </a:t>
            </a:r>
            <a:endParaRPr lang="pt-PT" dirty="0" smtClean="0"/>
          </a:p>
          <a:p>
            <a:pPr algn="just"/>
            <a:endParaRPr lang="pt-PT" dirty="0" smtClean="0"/>
          </a:p>
          <a:p>
            <a:pPr algn="just"/>
            <a:r>
              <a:rPr lang="pt-PT" dirty="0" smtClean="0">
                <a:latin typeface="Andalus" pitchFamily="18" charset="-78"/>
                <a:cs typeface="Andalus" pitchFamily="18" charset="-78"/>
              </a:rPr>
              <a:t>O </a:t>
            </a:r>
            <a:r>
              <a:rPr lang="pt-PT" dirty="0">
                <a:latin typeface="Andalus" pitchFamily="18" charset="-78"/>
                <a:cs typeface="Andalus" pitchFamily="18" charset="-78"/>
              </a:rPr>
              <a:t>quadro sintomático deve durar mais de um mês e a perturbação deve causar um mal-estar ao indivíduo de grandes níveis bem como implicações na sua vida (tanto </a:t>
            </a:r>
            <a:r>
              <a:rPr lang="pt-PT" dirty="0" smtClean="0">
                <a:latin typeface="Andalus" pitchFamily="18" charset="-78"/>
                <a:cs typeface="Andalus" pitchFamily="18" charset="-78"/>
              </a:rPr>
              <a:t>afectiva como social).</a:t>
            </a:r>
          </a:p>
          <a:p>
            <a:endParaRPr lang="pt-PT" dirty="0">
              <a:latin typeface="Andalus" pitchFamily="18" charset="-78"/>
              <a:cs typeface="Andalus" pitchFamily="18" charset="-78"/>
            </a:endParaRPr>
          </a:p>
          <a:p>
            <a:endParaRPr lang="pt-PT" dirty="0">
              <a:latin typeface="Andalus" pitchFamily="18" charset="-78"/>
              <a:cs typeface="Andalus" pitchFamily="18" charset="-78"/>
            </a:endParaRPr>
          </a:p>
        </p:txBody>
      </p:sp>
      <p:sp>
        <p:nvSpPr>
          <p:cNvPr id="7" name="Chaveta à esquerda 6"/>
          <p:cNvSpPr/>
          <p:nvPr/>
        </p:nvSpPr>
        <p:spPr>
          <a:xfrm>
            <a:off x="679648" y="3179450"/>
            <a:ext cx="360040" cy="3187789"/>
          </a:xfrm>
          <a:prstGeom prst="leftBrac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8" name="Rectângulo 7"/>
          <p:cNvSpPr/>
          <p:nvPr/>
        </p:nvSpPr>
        <p:spPr>
          <a:xfrm>
            <a:off x="6012160" y="6309320"/>
            <a:ext cx="2836033" cy="369332"/>
          </a:xfrm>
          <a:prstGeom prst="rect">
            <a:avLst/>
          </a:prstGeom>
        </p:spPr>
        <p:txBody>
          <a:bodyPr wrap="none">
            <a:spAutoFit/>
          </a:bodyPr>
          <a:lstStyle/>
          <a:p>
            <a:r>
              <a:rPr lang="pt-PT" dirty="0">
                <a:latin typeface="Andalus" pitchFamily="18" charset="-78"/>
                <a:cs typeface="Andalus" pitchFamily="18" charset="-78"/>
              </a:rPr>
              <a:t>(APA, 2000; Caetano, 1993</a:t>
            </a:r>
            <a:r>
              <a:rPr lang="pt-PT" dirty="0" smtClean="0">
                <a:latin typeface="Andalus" pitchFamily="18" charset="-78"/>
                <a:cs typeface="Andalus" pitchFamily="18" charset="-78"/>
              </a:rPr>
              <a:t>)</a:t>
            </a:r>
            <a:endParaRPr lang="pt-PT"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539552" y="548680"/>
            <a:ext cx="8136904" cy="1152128"/>
          </a:xfrm>
          <a:solidFill>
            <a:schemeClr val="bg1"/>
          </a:solidFill>
          <a:ln w="19050">
            <a:solidFill>
              <a:schemeClr val="accent5">
                <a:lumMod val="50000"/>
              </a:schemeClr>
            </a:solidFill>
          </a:ln>
        </p:spPr>
        <p:txBody>
          <a:bodyPr>
            <a:noAutofit/>
          </a:bodyPr>
          <a:lstStyle/>
          <a:p>
            <a:pPr algn="just"/>
            <a:endParaRPr lang="pt-PT" sz="1800" dirty="0" smtClean="0">
              <a:latin typeface="Andalus" pitchFamily="18" charset="-78"/>
              <a:cs typeface="Andalus" pitchFamily="18" charset="-78"/>
            </a:endParaRPr>
          </a:p>
          <a:p>
            <a:pPr algn="just"/>
            <a:r>
              <a:rPr lang="pt-PT" sz="1800" dirty="0" smtClean="0">
                <a:latin typeface="Andalus" pitchFamily="18" charset="-78"/>
                <a:cs typeface="Andalus" pitchFamily="18" charset="-78"/>
              </a:rPr>
              <a:t>Alguns dos sintomas apresentados podem ser o reviver constante do acontecimento traumático e o evitamento de situações associadas com o trauma;</a:t>
            </a:r>
          </a:p>
          <a:p>
            <a:pPr marL="0" indent="0">
              <a:buNone/>
            </a:pPr>
            <a:r>
              <a:rPr lang="pt-PT" sz="1800" dirty="0" smtClean="0">
                <a:latin typeface="Andalus" pitchFamily="18" charset="-78"/>
                <a:cs typeface="Andalus" pitchFamily="18" charset="-78"/>
              </a:rPr>
              <a:t>	</a:t>
            </a:r>
            <a:endParaRPr lang="pt-PT" dirty="0" smtClean="0">
              <a:latin typeface="Andalus" pitchFamily="18" charset="-78"/>
              <a:cs typeface="Andalus" pitchFamily="18" charset="-78"/>
            </a:endParaRPr>
          </a:p>
        </p:txBody>
      </p:sp>
      <p:pic>
        <p:nvPicPr>
          <p:cNvPr id="1026" name="Picture 2" descr="C:\Users\Andreia\Desktop\06lay31wbdtwshde0wj86xyt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2032411"/>
            <a:ext cx="3465190" cy="216840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Marcador de Posição de Conteúdo 2"/>
          <p:cNvSpPr txBox="1">
            <a:spLocks/>
          </p:cNvSpPr>
          <p:nvPr/>
        </p:nvSpPr>
        <p:spPr>
          <a:xfrm>
            <a:off x="539552" y="1988840"/>
            <a:ext cx="4320480" cy="2088232"/>
          </a:xfrm>
          <a:prstGeom prst="rect">
            <a:avLst/>
          </a:prstGeom>
          <a:solidFill>
            <a:schemeClr val="bg1"/>
          </a:solidFill>
          <a:ln w="19050">
            <a:solidFill>
              <a:schemeClr val="accent5">
                <a:lumMod val="50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pt-PT" sz="1800" b="1" dirty="0" smtClean="0">
                <a:latin typeface="Andalus" pitchFamily="18" charset="-78"/>
                <a:cs typeface="Andalus" pitchFamily="18" charset="-78"/>
              </a:rPr>
              <a:t>Exemplos</a:t>
            </a:r>
            <a:r>
              <a:rPr lang="pt-PT" sz="1800" dirty="0" smtClean="0">
                <a:latin typeface="Andalus" pitchFamily="18" charset="-78"/>
                <a:cs typeface="Andalus" pitchFamily="18" charset="-78"/>
              </a:rPr>
              <a:t> de situações em que eventos traumáticos possam acontecer :</a:t>
            </a:r>
          </a:p>
          <a:p>
            <a:pPr algn="just"/>
            <a:r>
              <a:rPr lang="pt-PT" sz="1800" dirty="0" smtClean="0">
                <a:latin typeface="Andalus" pitchFamily="18" charset="-78"/>
                <a:cs typeface="Andalus" pitchFamily="18" charset="-78"/>
              </a:rPr>
              <a:t>Indivíduos que estiveram na guerra; </a:t>
            </a:r>
          </a:p>
          <a:p>
            <a:pPr algn="just"/>
            <a:r>
              <a:rPr lang="pt-PT" sz="1800" dirty="0" smtClean="0">
                <a:latin typeface="Andalus" pitchFamily="18" charset="-78"/>
                <a:cs typeface="Andalus" pitchFamily="18" charset="-78"/>
              </a:rPr>
              <a:t>Morte de alguém importante para o indivíduo;</a:t>
            </a:r>
          </a:p>
          <a:p>
            <a:pPr algn="just"/>
            <a:r>
              <a:rPr lang="pt-PT" sz="1800" dirty="0" smtClean="0">
                <a:latin typeface="Andalus" pitchFamily="18" charset="-78"/>
                <a:cs typeface="Andalus" pitchFamily="18" charset="-78"/>
              </a:rPr>
              <a:t>Violações;</a:t>
            </a:r>
          </a:p>
          <a:p>
            <a:pPr algn="just"/>
            <a:r>
              <a:rPr lang="pt-PT" sz="1800" dirty="0" smtClean="0">
                <a:latin typeface="Andalus" pitchFamily="18" charset="-78"/>
                <a:cs typeface="Andalus" pitchFamily="18" charset="-78"/>
              </a:rPr>
              <a:t>Raptos; </a:t>
            </a:r>
          </a:p>
        </p:txBody>
      </p:sp>
      <p:sp>
        <p:nvSpPr>
          <p:cNvPr id="5" name="Rectângulo 4"/>
          <p:cNvSpPr/>
          <p:nvPr/>
        </p:nvSpPr>
        <p:spPr>
          <a:xfrm>
            <a:off x="539552" y="4489939"/>
            <a:ext cx="8280920" cy="1477328"/>
          </a:xfrm>
          <a:prstGeom prst="rect">
            <a:avLst/>
          </a:prstGeom>
          <a:solidFill>
            <a:schemeClr val="bg1"/>
          </a:solidFill>
          <a:ln w="19050">
            <a:solidFill>
              <a:schemeClr val="accent5">
                <a:lumMod val="50000"/>
              </a:schemeClr>
            </a:solidFill>
          </a:ln>
        </p:spPr>
        <p:txBody>
          <a:bodyPr wrap="square">
            <a:spAutoFit/>
          </a:bodyPr>
          <a:lstStyle/>
          <a:p>
            <a:pPr algn="just"/>
            <a:r>
              <a:rPr lang="pt-PT" b="1" dirty="0">
                <a:latin typeface="Andalus" pitchFamily="18" charset="-78"/>
                <a:cs typeface="Andalus" pitchFamily="18" charset="-78"/>
              </a:rPr>
              <a:t>O acontecimento pode ser revivido de diferentes formas: </a:t>
            </a:r>
            <a:endParaRPr lang="pt-PT" b="1" dirty="0" smtClean="0">
              <a:latin typeface="Andalus" pitchFamily="18" charset="-78"/>
              <a:cs typeface="Andalus" pitchFamily="18" charset="-78"/>
            </a:endParaRPr>
          </a:p>
          <a:p>
            <a:pPr marL="285750" indent="-285750" algn="just">
              <a:buFont typeface="Arial" pitchFamily="34" charset="0"/>
              <a:buChar char="•"/>
            </a:pPr>
            <a:r>
              <a:rPr lang="pt-PT" dirty="0" smtClean="0">
                <a:latin typeface="Andalus" pitchFamily="18" charset="-78"/>
                <a:cs typeface="Andalus" pitchFamily="18" charset="-78"/>
              </a:rPr>
              <a:t>quando </a:t>
            </a:r>
            <a:r>
              <a:rPr lang="pt-PT" dirty="0">
                <a:latin typeface="Andalus" pitchFamily="18" charset="-78"/>
                <a:cs typeface="Andalus" pitchFamily="18" charset="-78"/>
              </a:rPr>
              <a:t>o individuo é exposto ao elemento </a:t>
            </a:r>
            <a:r>
              <a:rPr lang="pt-PT" dirty="0" err="1">
                <a:latin typeface="Andalus" pitchFamily="18" charset="-78"/>
                <a:cs typeface="Andalus" pitchFamily="18" charset="-78"/>
              </a:rPr>
              <a:t>stressor</a:t>
            </a:r>
            <a:r>
              <a:rPr lang="pt-PT" dirty="0">
                <a:latin typeface="Andalus" pitchFamily="18" charset="-78"/>
                <a:cs typeface="Andalus" pitchFamily="18" charset="-78"/>
              </a:rPr>
              <a:t> (por exemplo, alguém que ficou preso num elevador durante um sismo e depois se vê obrigado a usar um elevador</a:t>
            </a:r>
            <a:r>
              <a:rPr lang="pt-PT" dirty="0" smtClean="0">
                <a:latin typeface="Andalus" pitchFamily="18" charset="-78"/>
                <a:cs typeface="Andalus" pitchFamily="18" charset="-78"/>
              </a:rPr>
              <a:t>);</a:t>
            </a:r>
          </a:p>
          <a:p>
            <a:pPr marL="285750" indent="-285750" algn="just">
              <a:buFont typeface="Arial" pitchFamily="34" charset="0"/>
              <a:buChar char="•"/>
            </a:pPr>
            <a:r>
              <a:rPr lang="pt-PT" dirty="0" smtClean="0">
                <a:latin typeface="Andalus" pitchFamily="18" charset="-78"/>
                <a:cs typeface="Andalus" pitchFamily="18" charset="-78"/>
              </a:rPr>
              <a:t>através </a:t>
            </a:r>
            <a:r>
              <a:rPr lang="pt-PT" dirty="0">
                <a:latin typeface="Andalus" pitchFamily="18" charset="-78"/>
                <a:cs typeface="Andalus" pitchFamily="18" charset="-78"/>
              </a:rPr>
              <a:t>de lembranças recorrentes; </a:t>
            </a:r>
            <a:endParaRPr lang="pt-PT" dirty="0" smtClean="0">
              <a:latin typeface="Andalus" pitchFamily="18" charset="-78"/>
              <a:cs typeface="Andalus" pitchFamily="18" charset="-78"/>
            </a:endParaRPr>
          </a:p>
          <a:p>
            <a:pPr marL="285750" indent="-285750" algn="just">
              <a:buFont typeface="Arial" pitchFamily="34" charset="0"/>
              <a:buChar char="•"/>
            </a:pPr>
            <a:r>
              <a:rPr lang="pt-PT" dirty="0" smtClean="0">
                <a:latin typeface="Andalus" pitchFamily="18" charset="-78"/>
                <a:cs typeface="Andalus" pitchFamily="18" charset="-78"/>
              </a:rPr>
              <a:t>ou </a:t>
            </a:r>
            <a:r>
              <a:rPr lang="pt-PT" dirty="0">
                <a:latin typeface="Andalus" pitchFamily="18" charset="-78"/>
                <a:cs typeface="Andalus" pitchFamily="18" charset="-78"/>
              </a:rPr>
              <a:t>através de sonhos.</a:t>
            </a:r>
          </a:p>
        </p:txBody>
      </p:sp>
      <p:sp>
        <p:nvSpPr>
          <p:cNvPr id="7" name="Rectângulo 6"/>
          <p:cNvSpPr/>
          <p:nvPr/>
        </p:nvSpPr>
        <p:spPr>
          <a:xfrm>
            <a:off x="7495513" y="6309320"/>
            <a:ext cx="1337226" cy="369332"/>
          </a:xfrm>
          <a:prstGeom prst="rect">
            <a:avLst/>
          </a:prstGeom>
        </p:spPr>
        <p:txBody>
          <a:bodyPr wrap="none">
            <a:spAutoFit/>
          </a:bodyPr>
          <a:lstStyle/>
          <a:p>
            <a:r>
              <a:rPr lang="pt-PT" dirty="0">
                <a:latin typeface="Andalus" pitchFamily="18" charset="-78"/>
                <a:cs typeface="Andalus" pitchFamily="18" charset="-78"/>
              </a:rPr>
              <a:t>(</a:t>
            </a:r>
            <a:r>
              <a:rPr lang="pt-PT" dirty="0" smtClean="0">
                <a:latin typeface="Andalus" pitchFamily="18" charset="-78"/>
                <a:cs typeface="Andalus" pitchFamily="18" charset="-78"/>
              </a:rPr>
              <a:t>APA</a:t>
            </a:r>
            <a:r>
              <a:rPr lang="pt-PT" dirty="0">
                <a:latin typeface="Andalus" pitchFamily="18" charset="-78"/>
                <a:cs typeface="Andalus" pitchFamily="18" charset="-78"/>
              </a:rPr>
              <a:t>, </a:t>
            </a:r>
            <a:r>
              <a:rPr lang="pt-PT" dirty="0" smtClean="0">
                <a:latin typeface="Andalus" pitchFamily="18" charset="-78"/>
                <a:cs typeface="Andalus" pitchFamily="18" charset="-78"/>
              </a:rPr>
              <a:t>2000)</a:t>
            </a:r>
            <a:endParaRPr lang="pt-PT" dirty="0"/>
          </a:p>
        </p:txBody>
      </p:sp>
    </p:spTree>
    <p:extLst>
      <p:ext uri="{BB962C8B-B14F-4D97-AF65-F5344CB8AC3E}">
        <p14:creationId xmlns="" xmlns:p14="http://schemas.microsoft.com/office/powerpoint/2010/main" val="1018707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Autofit/>
          </a:bodyPr>
          <a:lstStyle/>
          <a:p>
            <a:pPr marL="0" indent="0">
              <a:buNone/>
            </a:pPr>
            <a:r>
              <a:rPr lang="pt-PT" sz="1800" dirty="0" smtClean="0">
                <a:latin typeface="Andalus" pitchFamily="18" charset="-78"/>
                <a:cs typeface="Andalus" pitchFamily="18" charset="-78"/>
              </a:rPr>
              <a:t> </a:t>
            </a:r>
          </a:p>
          <a:p>
            <a:pPr marL="0" indent="0">
              <a:buNone/>
            </a:pPr>
            <a:endParaRPr lang="pt-PT" sz="1800" dirty="0" smtClean="0"/>
          </a:p>
          <a:p>
            <a:pPr marL="0" indent="0">
              <a:buNone/>
            </a:pPr>
            <a:endParaRPr lang="pt-PT" sz="1800" dirty="0"/>
          </a:p>
        </p:txBody>
      </p:sp>
      <p:sp>
        <p:nvSpPr>
          <p:cNvPr id="4" name="Rectângulo arredondado 3"/>
          <p:cNvSpPr/>
          <p:nvPr/>
        </p:nvSpPr>
        <p:spPr>
          <a:xfrm>
            <a:off x="899592" y="116632"/>
            <a:ext cx="7056784" cy="1944216"/>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PT" dirty="0" smtClean="0">
                <a:solidFill>
                  <a:schemeClr val="tx1"/>
                </a:solidFill>
                <a:latin typeface="Andalus" pitchFamily="18" charset="-78"/>
                <a:cs typeface="Andalus" pitchFamily="18" charset="-78"/>
              </a:rPr>
              <a:t>Em </a:t>
            </a:r>
            <a:r>
              <a:rPr lang="pt-PT" dirty="0">
                <a:solidFill>
                  <a:schemeClr val="tx1"/>
                </a:solidFill>
                <a:latin typeface="Andalus" pitchFamily="18" charset="-78"/>
                <a:cs typeface="Andalus" pitchFamily="18" charset="-78"/>
              </a:rPr>
              <a:t>todas estas formas, de uma maneira ou de outra, o indivíduo volta a viver o acontecimento traumático e a ter todas as sensações que aquele lhe provocou. A pessoa tenta portanto evitar situações que associe ao trauma</a:t>
            </a:r>
            <a:endParaRPr lang="pt-PT" dirty="0">
              <a:solidFill>
                <a:schemeClr val="tx1"/>
              </a:solidFill>
              <a:latin typeface="Times New Roman" pitchFamily="18" charset="0"/>
              <a:cs typeface="Times New Roman" pitchFamily="18" charset="0"/>
            </a:endParaRPr>
          </a:p>
        </p:txBody>
      </p:sp>
      <p:sp>
        <p:nvSpPr>
          <p:cNvPr id="5" name="Marcador de Posição de Conteúdo 2"/>
          <p:cNvSpPr txBox="1">
            <a:spLocks/>
          </p:cNvSpPr>
          <p:nvPr/>
        </p:nvSpPr>
        <p:spPr>
          <a:xfrm>
            <a:off x="683568" y="2420888"/>
            <a:ext cx="8136904" cy="3312368"/>
          </a:xfrm>
          <a:prstGeom prst="rect">
            <a:avLst/>
          </a:prstGeom>
          <a:solidFill>
            <a:schemeClr val="bg1"/>
          </a:solidFill>
          <a:ln w="19050">
            <a:solidFill>
              <a:schemeClr val="accent5">
                <a:lumMod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pt-PT" sz="1800" dirty="0" smtClean="0">
              <a:latin typeface="Andalus" pitchFamily="18" charset="-78"/>
              <a:cs typeface="Andalus" pitchFamily="18" charset="-78"/>
            </a:endParaRPr>
          </a:p>
          <a:p>
            <a:pPr algn="just"/>
            <a:r>
              <a:rPr lang="pt-PT" sz="1800" dirty="0" smtClean="0">
                <a:latin typeface="Andalus" pitchFamily="18" charset="-78"/>
                <a:cs typeface="Andalus" pitchFamily="18" charset="-78"/>
              </a:rPr>
              <a:t>Em </a:t>
            </a:r>
            <a:r>
              <a:rPr lang="pt-PT" sz="1800" dirty="0">
                <a:latin typeface="Andalus" pitchFamily="18" charset="-78"/>
                <a:cs typeface="Andalus" pitchFamily="18" charset="-78"/>
              </a:rPr>
              <a:t>geral, as reacções que o indivíduo tem com o mundo externo diminuem, bem como há um aumento significativo do desinteresse em actividades que antes eram consideradas agradáveis. </a:t>
            </a:r>
            <a:endParaRPr lang="pt-PT" sz="1800" dirty="0" smtClean="0">
              <a:latin typeface="Andalus" pitchFamily="18" charset="-78"/>
              <a:cs typeface="Andalus" pitchFamily="18" charset="-78"/>
            </a:endParaRPr>
          </a:p>
          <a:p>
            <a:pPr marL="0" indent="0" algn="just">
              <a:buNone/>
            </a:pPr>
            <a:endParaRPr lang="pt-PT" sz="1800" dirty="0" smtClean="0">
              <a:latin typeface="Andalus" pitchFamily="18" charset="-78"/>
              <a:cs typeface="Andalus" pitchFamily="18" charset="-78"/>
            </a:endParaRPr>
          </a:p>
          <a:p>
            <a:pPr algn="just"/>
            <a:r>
              <a:rPr lang="pt-PT" sz="1800" dirty="0" smtClean="0">
                <a:latin typeface="Andalus" pitchFamily="18" charset="-78"/>
                <a:cs typeface="Andalus" pitchFamily="18" charset="-78"/>
              </a:rPr>
              <a:t>Podem </a:t>
            </a:r>
            <a:r>
              <a:rPr lang="pt-PT" sz="1800" dirty="0">
                <a:latin typeface="Andalus" pitchFamily="18" charset="-78"/>
                <a:cs typeface="Andalus" pitchFamily="18" charset="-78"/>
              </a:rPr>
              <a:t>classificar-se </a:t>
            </a:r>
            <a:r>
              <a:rPr lang="pt-PT" sz="1800" b="1" dirty="0">
                <a:latin typeface="Andalus" pitchFamily="18" charset="-78"/>
                <a:cs typeface="Andalus" pitchFamily="18" charset="-78"/>
              </a:rPr>
              <a:t>três tipos de Perturbação de Pós-Stress Traumático </a:t>
            </a:r>
            <a:r>
              <a:rPr lang="pt-PT" sz="1800" dirty="0">
                <a:latin typeface="Andalus" pitchFamily="18" charset="-78"/>
                <a:cs typeface="Andalus" pitchFamily="18" charset="-78"/>
              </a:rPr>
              <a:t>segundo o seu início e a sua duração: </a:t>
            </a:r>
            <a:r>
              <a:rPr lang="pt-PT" sz="1800" b="1" dirty="0">
                <a:latin typeface="Andalus" pitchFamily="18" charset="-78"/>
                <a:cs typeface="Andalus" pitchFamily="18" charset="-78"/>
              </a:rPr>
              <a:t>Agudo</a:t>
            </a:r>
            <a:r>
              <a:rPr lang="pt-PT" sz="1800" dirty="0">
                <a:latin typeface="Andalus" pitchFamily="18" charset="-78"/>
                <a:cs typeface="Andalus" pitchFamily="18" charset="-78"/>
              </a:rPr>
              <a:t> (duração dos sintomas inferior a 6 meses), </a:t>
            </a:r>
            <a:r>
              <a:rPr lang="pt-PT" sz="1800" b="1" dirty="0">
                <a:latin typeface="Andalus" pitchFamily="18" charset="-78"/>
                <a:cs typeface="Andalus" pitchFamily="18" charset="-78"/>
              </a:rPr>
              <a:t>Crónico</a:t>
            </a:r>
            <a:r>
              <a:rPr lang="pt-PT" sz="1800" dirty="0">
                <a:latin typeface="Andalus" pitchFamily="18" charset="-78"/>
                <a:cs typeface="Andalus" pitchFamily="18" charset="-78"/>
              </a:rPr>
              <a:t> (sintomas que duram 3 meses ou mais) e </a:t>
            </a:r>
            <a:r>
              <a:rPr lang="pt-PT" sz="1800" b="1" dirty="0">
                <a:latin typeface="Andalus" pitchFamily="18" charset="-78"/>
                <a:cs typeface="Andalus" pitchFamily="18" charset="-78"/>
              </a:rPr>
              <a:t>Com Início Dilatado </a:t>
            </a:r>
            <a:r>
              <a:rPr lang="pt-PT" sz="1800" dirty="0">
                <a:latin typeface="Andalus" pitchFamily="18" charset="-78"/>
                <a:cs typeface="Andalus" pitchFamily="18" charset="-78"/>
              </a:rPr>
              <a:t>(quando passaram pelo menos 6 meses entre o acontecimento traumático e o início dos sintomas</a:t>
            </a:r>
            <a:r>
              <a:rPr lang="pt-PT" sz="1800" dirty="0" smtClean="0">
                <a:latin typeface="Andalus" pitchFamily="18" charset="-78"/>
                <a:cs typeface="Andalus" pitchFamily="18" charset="-78"/>
              </a:rPr>
              <a:t>).</a:t>
            </a:r>
          </a:p>
        </p:txBody>
      </p:sp>
      <p:sp>
        <p:nvSpPr>
          <p:cNvPr id="6" name="Rectângulo 5"/>
          <p:cNvSpPr/>
          <p:nvPr/>
        </p:nvSpPr>
        <p:spPr>
          <a:xfrm>
            <a:off x="7524328" y="5949280"/>
            <a:ext cx="1337226" cy="369332"/>
          </a:xfrm>
          <a:prstGeom prst="rect">
            <a:avLst/>
          </a:prstGeom>
        </p:spPr>
        <p:txBody>
          <a:bodyPr wrap="none">
            <a:spAutoFit/>
          </a:bodyPr>
          <a:lstStyle/>
          <a:p>
            <a:r>
              <a:rPr lang="pt-PT" dirty="0">
                <a:latin typeface="Andalus" pitchFamily="18" charset="-78"/>
                <a:cs typeface="Andalus" pitchFamily="18" charset="-78"/>
              </a:rPr>
              <a:t>(APA, </a:t>
            </a:r>
            <a:r>
              <a:rPr lang="pt-PT" dirty="0" smtClean="0">
                <a:latin typeface="Andalus" pitchFamily="18" charset="-78"/>
                <a:cs typeface="Andalus" pitchFamily="18" charset="-78"/>
              </a:rPr>
              <a:t>2000)</a:t>
            </a:r>
            <a:endParaRPr lang="pt-PT" dirty="0">
              <a:latin typeface="Andalus" pitchFamily="18" charset="-78"/>
              <a:cs typeface="Andalus" pitchFamily="18" charset="-78"/>
            </a:endParaRPr>
          </a:p>
        </p:txBody>
      </p:sp>
    </p:spTree>
    <p:extLst>
      <p:ext uri="{BB962C8B-B14F-4D97-AF65-F5344CB8AC3E}">
        <p14:creationId xmlns="" xmlns:p14="http://schemas.microsoft.com/office/powerpoint/2010/main" val="4260089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67544" y="404665"/>
            <a:ext cx="8229600" cy="3168352"/>
          </a:xfrm>
          <a:ln w="19050">
            <a:solidFill>
              <a:schemeClr val="accent5">
                <a:lumMod val="50000"/>
              </a:schemeClr>
            </a:solidFill>
          </a:ln>
        </p:spPr>
        <p:txBody>
          <a:bodyPr>
            <a:normAutofit/>
          </a:bodyPr>
          <a:lstStyle/>
          <a:p>
            <a:pPr algn="just"/>
            <a:r>
              <a:rPr lang="pt-PT" sz="1800" dirty="0">
                <a:latin typeface="Andalus" pitchFamily="18" charset="-78"/>
                <a:cs typeface="Andalus" pitchFamily="18" charset="-78"/>
              </a:rPr>
              <a:t>Pessoas com Perturbação Pós-Stress Traumático têm em geral grandes sentimentos de culpa por terem sobrevivido e outros não, ou por terem feito coisas para sobreviver que consideram não serem </a:t>
            </a:r>
            <a:r>
              <a:rPr lang="pt-PT" sz="1800" dirty="0" smtClean="0">
                <a:latin typeface="Andalus" pitchFamily="18" charset="-78"/>
                <a:cs typeface="Andalus" pitchFamily="18" charset="-78"/>
              </a:rPr>
              <a:t>correctas.</a:t>
            </a:r>
          </a:p>
          <a:p>
            <a:pPr algn="just"/>
            <a:endParaRPr lang="pt-PT" sz="1800" dirty="0">
              <a:latin typeface="Andalus" pitchFamily="18" charset="-78"/>
              <a:cs typeface="Andalus" pitchFamily="18" charset="-78"/>
            </a:endParaRPr>
          </a:p>
          <a:p>
            <a:pPr algn="just"/>
            <a:r>
              <a:rPr lang="pt-PT" sz="1800" dirty="0">
                <a:latin typeface="Andalus" pitchFamily="18" charset="-78"/>
                <a:cs typeface="Andalus" pitchFamily="18" charset="-78"/>
              </a:rPr>
              <a:t>O comportamento compulsivo e autodestrutivo, queixas somáticas, hostilidade e isolamento social são alguns dos </a:t>
            </a:r>
            <a:r>
              <a:rPr lang="pt-PT" sz="1800" dirty="0" smtClean="0">
                <a:latin typeface="Andalus" pitchFamily="18" charset="-78"/>
                <a:cs typeface="Andalus" pitchFamily="18" charset="-78"/>
              </a:rPr>
              <a:t>sintomas </a:t>
            </a:r>
            <a:r>
              <a:rPr lang="pt-PT" sz="1800" dirty="0">
                <a:latin typeface="Andalus" pitchFamily="18" charset="-78"/>
                <a:cs typeface="Andalus" pitchFamily="18" charset="-78"/>
              </a:rPr>
              <a:t>mais frequentemente observáveis</a:t>
            </a:r>
            <a:r>
              <a:rPr lang="pt-PT" sz="1800" dirty="0" smtClean="0">
                <a:latin typeface="Andalus" pitchFamily="18" charset="-78"/>
                <a:cs typeface="Andalus" pitchFamily="18" charset="-78"/>
              </a:rPr>
              <a:t>.</a:t>
            </a:r>
          </a:p>
          <a:p>
            <a:pPr algn="just"/>
            <a:endParaRPr lang="pt-PT" sz="1800" dirty="0">
              <a:latin typeface="Andalus" pitchFamily="18" charset="-78"/>
              <a:cs typeface="Andalus" pitchFamily="18" charset="-78"/>
            </a:endParaRPr>
          </a:p>
          <a:p>
            <a:pPr algn="just"/>
            <a:r>
              <a:rPr lang="pt-PT" sz="1800" dirty="0">
                <a:latin typeface="Andalus" pitchFamily="18" charset="-78"/>
                <a:cs typeface="Andalus" pitchFamily="18" charset="-78"/>
              </a:rPr>
              <a:t>Investigações apontam para que possa haver uma componente hereditária na transmissão desta perturbação </a:t>
            </a:r>
            <a:r>
              <a:rPr lang="pt-PT" sz="1800" dirty="0" smtClean="0">
                <a:latin typeface="Andalus" pitchFamily="18" charset="-78"/>
                <a:cs typeface="Andalus" pitchFamily="18" charset="-78"/>
              </a:rPr>
              <a:t>.</a:t>
            </a:r>
            <a:endParaRPr lang="pt-PT" sz="1800" dirty="0">
              <a:latin typeface="Andalus" pitchFamily="18" charset="-78"/>
              <a:cs typeface="Andalus" pitchFamily="18" charset="-78"/>
            </a:endParaRPr>
          </a:p>
        </p:txBody>
      </p:sp>
      <p:pic>
        <p:nvPicPr>
          <p:cNvPr id="2050" name="Picture 2" descr="C:\Users\Andreia\Desktop\superreforco - blogesportepe - blogtvpe - bloghitsb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3680937"/>
            <a:ext cx="3096344" cy="304475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Andreia\Desktop\sentimento-de-culp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9512" y="3680937"/>
            <a:ext cx="4286250" cy="27527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ângulo 4"/>
          <p:cNvSpPr/>
          <p:nvPr/>
        </p:nvSpPr>
        <p:spPr>
          <a:xfrm>
            <a:off x="7806774" y="6356356"/>
            <a:ext cx="1337226" cy="369332"/>
          </a:xfrm>
          <a:prstGeom prst="rect">
            <a:avLst/>
          </a:prstGeom>
        </p:spPr>
        <p:txBody>
          <a:bodyPr wrap="none">
            <a:spAutoFit/>
          </a:bodyPr>
          <a:lstStyle/>
          <a:p>
            <a:r>
              <a:rPr lang="pt-PT" dirty="0">
                <a:latin typeface="Andalus" pitchFamily="18" charset="-78"/>
                <a:cs typeface="Andalus" pitchFamily="18" charset="-78"/>
              </a:rPr>
              <a:t>(APA, 2000)</a:t>
            </a:r>
          </a:p>
        </p:txBody>
      </p:sp>
    </p:spTree>
    <p:extLst>
      <p:ext uri="{BB962C8B-B14F-4D97-AF65-F5344CB8AC3E}">
        <p14:creationId xmlns="" xmlns:p14="http://schemas.microsoft.com/office/powerpoint/2010/main" val="531279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Introdução </a:t>
            </a:r>
            <a:endParaRPr lang="pt-PT" sz="2800" b="1" dirty="0">
              <a:solidFill>
                <a:schemeClr val="accent5">
                  <a:lumMod val="50000"/>
                </a:schemeClr>
              </a:solidFill>
              <a:latin typeface="Andalus" pitchFamily="18" charset="-78"/>
              <a:cs typeface="Andalus" pitchFamily="18" charset="-78"/>
            </a:endParaRPr>
          </a:p>
        </p:txBody>
      </p:sp>
      <p:sp>
        <p:nvSpPr>
          <p:cNvPr id="3" name="Marcador de Posição de Conteúdo 2"/>
          <p:cNvSpPr>
            <a:spLocks noGrp="1"/>
          </p:cNvSpPr>
          <p:nvPr>
            <p:ph idx="1"/>
          </p:nvPr>
        </p:nvSpPr>
        <p:spPr>
          <a:xfrm>
            <a:off x="457200" y="1124744"/>
            <a:ext cx="8229600" cy="5001419"/>
          </a:xfrm>
        </p:spPr>
        <p:txBody>
          <a:bodyPr>
            <a:normAutofit fontScale="25000" lnSpcReduction="20000"/>
          </a:bodyPr>
          <a:lstStyle/>
          <a:p>
            <a:pPr algn="just">
              <a:buNone/>
            </a:pPr>
            <a:endParaRPr lang="pt-PT" sz="8000" dirty="0" smtClean="0">
              <a:latin typeface="Andalus" pitchFamily="18" charset="-78"/>
              <a:cs typeface="Andalus" pitchFamily="18" charset="-78"/>
            </a:endParaRPr>
          </a:p>
          <a:p>
            <a:pPr algn="just"/>
            <a:r>
              <a:rPr lang="pt-PT" sz="8400" dirty="0" smtClean="0">
                <a:latin typeface="Andalus" pitchFamily="18" charset="-78"/>
                <a:cs typeface="Andalus" pitchFamily="18" charset="-78"/>
              </a:rPr>
              <a:t>A ansiedade é uma característica natural dos seres humanos, tendo vindo cada vez mais a ser reconhecido o seu valor positivo e adaptativo.</a:t>
            </a:r>
          </a:p>
          <a:p>
            <a:pPr algn="just">
              <a:buNone/>
            </a:pPr>
            <a:r>
              <a:rPr lang="pt-PT" sz="8400" dirty="0" smtClean="0">
                <a:latin typeface="Andalus" pitchFamily="18" charset="-78"/>
                <a:cs typeface="Andalus" pitchFamily="18" charset="-78"/>
              </a:rPr>
              <a:t> </a:t>
            </a:r>
          </a:p>
          <a:p>
            <a:pPr algn="just"/>
            <a:r>
              <a:rPr lang="pt-PT" sz="8400" dirty="0" smtClean="0">
                <a:latin typeface="Andalus" pitchFamily="18" charset="-78"/>
                <a:cs typeface="Andalus" pitchFamily="18" charset="-78"/>
              </a:rPr>
              <a:t>Grande parte das pessoas experiencia uma certa quantidade de ansiedade, preocupação ou medo, em várias alturas da sua vida.</a:t>
            </a:r>
          </a:p>
          <a:p>
            <a:pPr algn="just"/>
            <a:endParaRPr lang="pt-PT" sz="8400" dirty="0" smtClean="0">
              <a:latin typeface="Andalus" pitchFamily="18" charset="-78"/>
              <a:cs typeface="Andalus" pitchFamily="18" charset="-78"/>
            </a:endParaRPr>
          </a:p>
          <a:p>
            <a:pPr algn="just"/>
            <a:r>
              <a:rPr lang="pt-PT" sz="8400" dirty="0" smtClean="0">
                <a:latin typeface="Andalus" pitchFamily="18" charset="-78"/>
                <a:cs typeface="Andalus" pitchFamily="18" charset="-78"/>
              </a:rPr>
              <a:t>No entanto, há um limite entre o que se considera normal e patológica. </a:t>
            </a:r>
          </a:p>
          <a:p>
            <a:pPr algn="just"/>
            <a:endParaRPr lang="pt-PT" sz="8400" dirty="0" smtClean="0">
              <a:latin typeface="Andalus" pitchFamily="18" charset="-78"/>
              <a:cs typeface="Andalus" pitchFamily="18" charset="-78"/>
            </a:endParaRPr>
          </a:p>
          <a:p>
            <a:pPr algn="just"/>
            <a:r>
              <a:rPr lang="pt-PT" sz="8400" dirty="0" smtClean="0">
                <a:latin typeface="Andalus" pitchFamily="18" charset="-78"/>
                <a:cs typeface="Andalus" pitchFamily="18" charset="-78"/>
              </a:rPr>
              <a:t>As maiorias das pessoas diagnosticadas com Perturbações da Ansiedade podem ser tratadas </a:t>
            </a:r>
            <a:r>
              <a:rPr lang="pt-PT" sz="8400" dirty="0" smtClean="0">
                <a:latin typeface="Andalus" pitchFamily="18" charset="-78"/>
                <a:cs typeface="Andalus" pitchFamily="18" charset="-78"/>
              </a:rPr>
              <a:t>através de terapia psicodinâmica,  </a:t>
            </a:r>
            <a:r>
              <a:rPr lang="pt-PT" sz="8400" dirty="0" smtClean="0">
                <a:latin typeface="Andalus" pitchFamily="18" charset="-78"/>
                <a:cs typeface="Andalus" pitchFamily="18" charset="-78"/>
              </a:rPr>
              <a:t>psicoterapia comportamental e cognitivo-comportamental, quer de modo isolado ou combinado com tratamento farmacológico. No entanto, o sucesso do tratamento pode não ser garantido, existindo uma grande variação </a:t>
            </a:r>
            <a:r>
              <a:rPr lang="pt-PT" sz="8400" dirty="0" err="1" smtClean="0">
                <a:latin typeface="Andalus" pitchFamily="18" charset="-78"/>
                <a:cs typeface="Andalus" pitchFamily="18" charset="-78"/>
              </a:rPr>
              <a:t>inter-individual</a:t>
            </a:r>
            <a:r>
              <a:rPr lang="pt-PT" sz="8400" dirty="0" smtClean="0">
                <a:latin typeface="Andalus" pitchFamily="18" charset="-78"/>
                <a:cs typeface="Andalus" pitchFamily="18" charset="-78"/>
              </a:rPr>
              <a:t>. </a:t>
            </a:r>
          </a:p>
          <a:p>
            <a:pPr algn="r">
              <a:buNone/>
            </a:pPr>
            <a:endParaRPr lang="pt-PT" sz="8000" dirty="0" smtClean="0">
              <a:latin typeface="Andalus" pitchFamily="18" charset="-78"/>
              <a:cs typeface="Andalus" pitchFamily="18" charset="-78"/>
            </a:endParaRPr>
          </a:p>
          <a:p>
            <a:pPr algn="r">
              <a:buNone/>
            </a:pPr>
            <a:endParaRPr lang="pt-PT" sz="8000" dirty="0" smtClean="0">
              <a:latin typeface="Andalus" pitchFamily="18" charset="-78"/>
              <a:cs typeface="Andalus" pitchFamily="18" charset="-78"/>
            </a:endParaRPr>
          </a:p>
          <a:p>
            <a:pPr algn="r">
              <a:buNone/>
            </a:pPr>
            <a:r>
              <a:rPr lang="pt-PT" sz="8000" dirty="0" smtClean="0">
                <a:latin typeface="Andalus" pitchFamily="18" charset="-78"/>
                <a:cs typeface="Andalus" pitchFamily="18" charset="-78"/>
              </a:rPr>
              <a:t>(APA, 2000; Caetano, 1993)</a:t>
            </a:r>
            <a:r>
              <a:rPr lang="pt-PT" sz="2000" dirty="0" smtClean="0">
                <a:latin typeface="Andalus" pitchFamily="18" charset="-78"/>
                <a:cs typeface="Andalus" pitchFamily="18" charset="-78"/>
              </a:rPr>
              <a:t>))</a:t>
            </a:r>
          </a:p>
          <a:p>
            <a:pPr algn="just"/>
            <a:endParaRPr lang="pt-PT" sz="20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PT" sz="2000" b="1" dirty="0" smtClean="0">
                <a:solidFill>
                  <a:schemeClr val="accent5">
                    <a:lumMod val="50000"/>
                  </a:schemeClr>
                </a:solidFill>
                <a:latin typeface="Andalus" pitchFamily="18" charset="-78"/>
                <a:cs typeface="Andalus" pitchFamily="18" charset="-78"/>
              </a:rPr>
              <a:t>Diagnóstico Diferencial</a:t>
            </a:r>
            <a:endParaRPr lang="pt-PT" sz="2000" b="1" dirty="0">
              <a:solidFill>
                <a:schemeClr val="accent5">
                  <a:lumMod val="50000"/>
                </a:schemeClr>
              </a:solidFill>
              <a:latin typeface="Andalus" pitchFamily="18" charset="-78"/>
              <a:cs typeface="Andalus" pitchFamily="18" charset="-78"/>
            </a:endParaRPr>
          </a:p>
        </p:txBody>
      </p:sp>
      <p:sp>
        <p:nvSpPr>
          <p:cNvPr id="3" name="Marcador de Posição de Conteúdo 2"/>
          <p:cNvSpPr>
            <a:spLocks noGrp="1"/>
          </p:cNvSpPr>
          <p:nvPr>
            <p:ph idx="1"/>
          </p:nvPr>
        </p:nvSpPr>
        <p:spPr>
          <a:solidFill>
            <a:schemeClr val="bg1"/>
          </a:solidFill>
          <a:ln w="19050">
            <a:solidFill>
              <a:schemeClr val="accent5">
                <a:lumMod val="50000"/>
              </a:schemeClr>
            </a:solidFill>
          </a:ln>
        </p:spPr>
        <p:txBody>
          <a:bodyPr>
            <a:normAutofit/>
          </a:bodyPr>
          <a:lstStyle/>
          <a:p>
            <a:pPr algn="just"/>
            <a:r>
              <a:rPr lang="pt-PT" sz="1800" dirty="0">
                <a:latin typeface="Andalus" pitchFamily="18" charset="-78"/>
                <a:cs typeface="Andalus" pitchFamily="18" charset="-78"/>
              </a:rPr>
              <a:t>Ao contrário da Perturbação da </a:t>
            </a:r>
            <a:r>
              <a:rPr lang="pt-PT" sz="1800" dirty="0" smtClean="0">
                <a:latin typeface="Andalus" pitchFamily="18" charset="-78"/>
                <a:cs typeface="Andalus" pitchFamily="18" charset="-78"/>
              </a:rPr>
              <a:t>Adaptação, na </a:t>
            </a:r>
            <a:r>
              <a:rPr lang="pt-PT" sz="1800" dirty="0">
                <a:latin typeface="Andalus" pitchFamily="18" charset="-78"/>
                <a:cs typeface="Andalus" pitchFamily="18" charset="-78"/>
              </a:rPr>
              <a:t>Perturbação Pós-Stress Traumático o </a:t>
            </a:r>
            <a:r>
              <a:rPr lang="pt-PT" sz="1800" dirty="0" err="1">
                <a:latin typeface="Andalus" pitchFamily="18" charset="-78"/>
                <a:cs typeface="Andalus" pitchFamily="18" charset="-78"/>
              </a:rPr>
              <a:t>stressor</a:t>
            </a:r>
            <a:r>
              <a:rPr lang="pt-PT" sz="1800" dirty="0">
                <a:latin typeface="Andalus" pitchFamily="18" charset="-78"/>
                <a:cs typeface="Andalus" pitchFamily="18" charset="-78"/>
              </a:rPr>
              <a:t> tem de ser de uma natureza </a:t>
            </a:r>
            <a:r>
              <a:rPr lang="pt-PT" sz="1800" dirty="0" smtClean="0">
                <a:latin typeface="Andalus" pitchFamily="18" charset="-78"/>
                <a:cs typeface="Andalus" pitchFamily="18" charset="-78"/>
              </a:rPr>
              <a:t>extrema ( mas </a:t>
            </a:r>
            <a:r>
              <a:rPr lang="pt-PT" sz="1800" dirty="0">
                <a:latin typeface="Andalus" pitchFamily="18" charset="-78"/>
                <a:cs typeface="Andalus" pitchFamily="18" charset="-78"/>
              </a:rPr>
              <a:t>nem todos os sujeitos que são expostos a um agente </a:t>
            </a:r>
            <a:r>
              <a:rPr lang="pt-PT" sz="1800" dirty="0" err="1">
                <a:latin typeface="Andalus" pitchFamily="18" charset="-78"/>
                <a:cs typeface="Andalus" pitchFamily="18" charset="-78"/>
              </a:rPr>
              <a:t>stressor</a:t>
            </a:r>
            <a:r>
              <a:rPr lang="pt-PT" sz="1800" dirty="0">
                <a:latin typeface="Andalus" pitchFamily="18" charset="-78"/>
                <a:cs typeface="Andalus" pitchFamily="18" charset="-78"/>
              </a:rPr>
              <a:t> extremo devem ser diagnosticadas com Perturbação Pós-Stress </a:t>
            </a:r>
            <a:r>
              <a:rPr lang="pt-PT" sz="1800" dirty="0" smtClean="0">
                <a:latin typeface="Andalus" pitchFamily="18" charset="-78"/>
                <a:cs typeface="Andalus" pitchFamily="18" charset="-78"/>
              </a:rPr>
              <a:t>Traumático). </a:t>
            </a:r>
          </a:p>
          <a:p>
            <a:pPr algn="just"/>
            <a:endParaRPr lang="pt-PT" sz="1800" dirty="0">
              <a:latin typeface="Andalus" pitchFamily="18" charset="-78"/>
              <a:cs typeface="Andalus" pitchFamily="18" charset="-78"/>
            </a:endParaRPr>
          </a:p>
          <a:p>
            <a:pPr algn="just"/>
            <a:r>
              <a:rPr lang="pt-PT" sz="1800" dirty="0">
                <a:latin typeface="Andalus" pitchFamily="18" charset="-78"/>
                <a:cs typeface="Andalus" pitchFamily="18" charset="-78"/>
              </a:rPr>
              <a:t>Existem também diferenças quando nos referimos a Perturbação Aguda de Stress que, embora com sintomas parecidos, estes acabam por aparecer e desaparecer nas quatro semanas seguintes ao acontecimento </a:t>
            </a:r>
            <a:r>
              <a:rPr lang="pt-PT" sz="1800" dirty="0" smtClean="0">
                <a:latin typeface="Andalus" pitchFamily="18" charset="-78"/>
                <a:cs typeface="Andalus" pitchFamily="18" charset="-78"/>
              </a:rPr>
              <a:t>traumático.</a:t>
            </a:r>
          </a:p>
          <a:p>
            <a:pPr algn="just"/>
            <a:endParaRPr lang="pt-PT" sz="1800" dirty="0">
              <a:latin typeface="Andalus" pitchFamily="18" charset="-78"/>
              <a:cs typeface="Andalus" pitchFamily="18" charset="-78"/>
            </a:endParaRPr>
          </a:p>
          <a:p>
            <a:pPr algn="just"/>
            <a:r>
              <a:rPr lang="pt-PT" sz="1800" dirty="0">
                <a:latin typeface="Andalus" pitchFamily="18" charset="-78"/>
                <a:cs typeface="Andalus" pitchFamily="18" charset="-78"/>
              </a:rPr>
              <a:t>Também na Perturbação Obsessivo-Compulsiva existem pensamentos intrusivos recorrentes, contudo estes são tidos como inapropriados e, ao contrário do que se passa na Perturbação Pós-Stress Traumático, não advêm de um acontecimento traumático vivido.</a:t>
            </a:r>
          </a:p>
        </p:txBody>
      </p:sp>
      <p:cxnSp>
        <p:nvCxnSpPr>
          <p:cNvPr id="4" name="Conexão curva 3"/>
          <p:cNvCxnSpPr/>
          <p:nvPr/>
        </p:nvCxnSpPr>
        <p:spPr>
          <a:xfrm rot="16200000" flipH="1">
            <a:off x="793504" y="1124744"/>
            <a:ext cx="360040" cy="288032"/>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ângulo 4"/>
          <p:cNvSpPr/>
          <p:nvPr/>
        </p:nvSpPr>
        <p:spPr>
          <a:xfrm>
            <a:off x="7736436" y="6381328"/>
            <a:ext cx="1337226" cy="369332"/>
          </a:xfrm>
          <a:prstGeom prst="rect">
            <a:avLst/>
          </a:prstGeom>
        </p:spPr>
        <p:txBody>
          <a:bodyPr wrap="none">
            <a:spAutoFit/>
          </a:bodyPr>
          <a:lstStyle/>
          <a:p>
            <a:r>
              <a:rPr lang="pt-PT" dirty="0">
                <a:latin typeface="Andalus" pitchFamily="18" charset="-78"/>
                <a:cs typeface="Andalus" pitchFamily="18" charset="-78"/>
              </a:rPr>
              <a:t>(APA, 2000)</a:t>
            </a:r>
          </a:p>
        </p:txBody>
      </p:sp>
    </p:spTree>
    <p:extLst>
      <p:ext uri="{BB962C8B-B14F-4D97-AF65-F5344CB8AC3E}">
        <p14:creationId xmlns="" xmlns:p14="http://schemas.microsoft.com/office/powerpoint/2010/main" val="1662506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459821"/>
            <a:ext cx="7488832" cy="523220"/>
          </a:xfrm>
          <a:prstGeom prst="rect">
            <a:avLst/>
          </a:prstGeom>
          <a:noFill/>
        </p:spPr>
        <p:txBody>
          <a:bodyPr wrap="square" rtlCol="0">
            <a:spAutoFit/>
          </a:bodyPr>
          <a:lstStyle/>
          <a:p>
            <a:pPr>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Perturbação </a:t>
            </a:r>
            <a:r>
              <a:rPr lang="pt-PT" sz="2800" b="1" dirty="0">
                <a:solidFill>
                  <a:schemeClr val="accent5">
                    <a:lumMod val="50000"/>
                  </a:schemeClr>
                </a:solidFill>
                <a:latin typeface="Andalus" pitchFamily="18" charset="-78"/>
                <a:cs typeface="Andalus" pitchFamily="18" charset="-78"/>
              </a:rPr>
              <a:t>A</a:t>
            </a:r>
            <a:r>
              <a:rPr lang="pt-PT" sz="2800" b="1" dirty="0" smtClean="0">
                <a:solidFill>
                  <a:schemeClr val="accent5">
                    <a:lumMod val="50000"/>
                  </a:schemeClr>
                </a:solidFill>
                <a:latin typeface="Andalus" pitchFamily="18" charset="-78"/>
                <a:cs typeface="Andalus" pitchFamily="18" charset="-78"/>
              </a:rPr>
              <a:t>guda de Stress </a:t>
            </a:r>
            <a:endParaRPr lang="pt-PT" sz="2800" b="1" dirty="0">
              <a:solidFill>
                <a:schemeClr val="accent5">
                  <a:lumMod val="50000"/>
                </a:schemeClr>
              </a:solidFill>
              <a:latin typeface="Andalus" pitchFamily="18" charset="-78"/>
              <a:cs typeface="Andalus" pitchFamily="18" charset="-78"/>
            </a:endParaRPr>
          </a:p>
        </p:txBody>
      </p:sp>
      <p:sp>
        <p:nvSpPr>
          <p:cNvPr id="4" name="Rectângulo 3"/>
          <p:cNvSpPr/>
          <p:nvPr/>
        </p:nvSpPr>
        <p:spPr>
          <a:xfrm>
            <a:off x="2051720" y="3057045"/>
            <a:ext cx="6336704" cy="3210743"/>
          </a:xfrm>
          <a:prstGeom prst="rect">
            <a:avLst/>
          </a:prstGeom>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pt-PT" sz="2000" dirty="0" smtClean="0">
                <a:latin typeface="Andalus" pitchFamily="18" charset="-78"/>
                <a:cs typeface="Andalus" pitchFamily="18" charset="-78"/>
              </a:rPr>
              <a:t>Esta perturbação somente deve ser considerada se os sintomas tiverem uma durabilidade mínima de </a:t>
            </a:r>
            <a:r>
              <a:rPr lang="pt-PT" sz="2000" b="1" dirty="0" smtClean="0">
                <a:latin typeface="Andalus" pitchFamily="18" charset="-78"/>
                <a:cs typeface="Andalus" pitchFamily="18" charset="-78"/>
              </a:rPr>
              <a:t>dois dias </a:t>
            </a:r>
            <a:r>
              <a:rPr lang="pt-PT" sz="2000" dirty="0" smtClean="0">
                <a:latin typeface="Andalus" pitchFamily="18" charset="-78"/>
                <a:cs typeface="Andalus" pitchFamily="18" charset="-78"/>
              </a:rPr>
              <a:t>e causarem:</a:t>
            </a:r>
          </a:p>
          <a:p>
            <a:pPr marL="342900" indent="-342900" algn="just">
              <a:lnSpc>
                <a:spcPct val="150000"/>
              </a:lnSpc>
              <a:buFont typeface="Wingdings" pitchFamily="2" charset="2"/>
              <a:buChar char="v"/>
            </a:pPr>
            <a:r>
              <a:rPr lang="pt-PT" sz="2000" dirty="0">
                <a:latin typeface="Andalus" pitchFamily="18" charset="-78"/>
                <a:cs typeface="Andalus" pitchFamily="18" charset="-78"/>
              </a:rPr>
              <a:t>I</a:t>
            </a:r>
            <a:r>
              <a:rPr lang="pt-PT" sz="2000" dirty="0" smtClean="0">
                <a:latin typeface="Andalus" pitchFamily="18" charset="-78"/>
                <a:cs typeface="Andalus" pitchFamily="18" charset="-78"/>
              </a:rPr>
              <a:t>ncómodo significativo;</a:t>
            </a:r>
          </a:p>
          <a:p>
            <a:pPr marL="342900" indent="-342900" algn="just">
              <a:lnSpc>
                <a:spcPct val="150000"/>
              </a:lnSpc>
              <a:buFont typeface="Wingdings" pitchFamily="2" charset="2"/>
              <a:buChar char="v"/>
            </a:pPr>
            <a:r>
              <a:rPr lang="pt-PT" sz="2000" dirty="0" smtClean="0">
                <a:latin typeface="Andalus" pitchFamily="18" charset="-78"/>
                <a:cs typeface="Andalus" pitchFamily="18" charset="-78"/>
              </a:rPr>
              <a:t>Deficiência no funcionamento social;</a:t>
            </a:r>
          </a:p>
          <a:p>
            <a:pPr marL="342900" indent="-342900" algn="just">
              <a:lnSpc>
                <a:spcPct val="150000"/>
              </a:lnSpc>
              <a:buFont typeface="Wingdings" pitchFamily="2" charset="2"/>
              <a:buChar char="v"/>
            </a:pPr>
            <a:r>
              <a:rPr lang="pt-PT" sz="2000" dirty="0">
                <a:latin typeface="Andalus" pitchFamily="18" charset="-78"/>
                <a:cs typeface="Andalus" pitchFamily="18" charset="-78"/>
              </a:rPr>
              <a:t>Q</a:t>
            </a:r>
            <a:r>
              <a:rPr lang="pt-PT" sz="2000" dirty="0" smtClean="0">
                <a:latin typeface="Andalus" pitchFamily="18" charset="-78"/>
                <a:cs typeface="Andalus" pitchFamily="18" charset="-78"/>
              </a:rPr>
              <a:t>uebra das aptidões individuais para a realização de determinadas tarefas.</a:t>
            </a:r>
            <a:endParaRPr lang="pt-PT" sz="2000" dirty="0">
              <a:latin typeface="Andalus" pitchFamily="18" charset="-78"/>
              <a:cs typeface="Andalus" pitchFamily="18" charset="-78"/>
            </a:endParaRPr>
          </a:p>
        </p:txBody>
      </p:sp>
      <p:sp>
        <p:nvSpPr>
          <p:cNvPr id="5" name="CaixaDeTexto 4"/>
          <p:cNvSpPr txBox="1"/>
          <p:nvPr/>
        </p:nvSpPr>
        <p:spPr>
          <a:xfrm>
            <a:off x="5940152" y="6482953"/>
            <a:ext cx="3096344" cy="369332"/>
          </a:xfrm>
          <a:prstGeom prst="rect">
            <a:avLst/>
          </a:prstGeom>
          <a:noFill/>
        </p:spPr>
        <p:txBody>
          <a:bodyPr wrap="square" rtlCol="0">
            <a:spAutoFit/>
          </a:bodyPr>
          <a:lstStyle/>
          <a:p>
            <a:r>
              <a:rPr lang="pt-PT" dirty="0" smtClean="0">
                <a:latin typeface="Times New Roman" pitchFamily="18" charset="0"/>
                <a:cs typeface="Times New Roman" pitchFamily="18" charset="0"/>
              </a:rPr>
              <a:t>(APA, 2000; Caetano, 1993).</a:t>
            </a:r>
            <a:r>
              <a:rPr lang="pt-PT" dirty="0" smtClean="0"/>
              <a:t>	</a:t>
            </a:r>
            <a:endParaRPr lang="pt-PT" dirty="0"/>
          </a:p>
        </p:txBody>
      </p:sp>
      <p:sp>
        <p:nvSpPr>
          <p:cNvPr id="6" name="Rectângulo arredondado 5"/>
          <p:cNvSpPr/>
          <p:nvPr/>
        </p:nvSpPr>
        <p:spPr>
          <a:xfrm>
            <a:off x="1259632" y="1340768"/>
            <a:ext cx="7056784" cy="1368152"/>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PT" dirty="0" smtClean="0">
                <a:solidFill>
                  <a:schemeClr val="tx1"/>
                </a:solidFill>
                <a:latin typeface="Andalus" pitchFamily="18" charset="-78"/>
                <a:cs typeface="Andalus" pitchFamily="18" charset="-78"/>
              </a:rPr>
              <a:t>Caracteriza-se pelo desenvolvimento de sintomas próprios da ansiedade, que decorrem no período de um mês após a apresentação a um </a:t>
            </a:r>
            <a:r>
              <a:rPr lang="pt-PT" dirty="0" err="1" smtClean="0">
                <a:solidFill>
                  <a:schemeClr val="tx1"/>
                </a:solidFill>
                <a:latin typeface="Andalus" pitchFamily="18" charset="-78"/>
                <a:cs typeface="Andalus" pitchFamily="18" charset="-78"/>
              </a:rPr>
              <a:t>stressor</a:t>
            </a:r>
            <a:r>
              <a:rPr lang="pt-PT" dirty="0" smtClean="0">
                <a:solidFill>
                  <a:schemeClr val="tx1"/>
                </a:solidFill>
                <a:latin typeface="Andalus" pitchFamily="18" charset="-78"/>
                <a:cs typeface="Andalus" pitchFamily="18" charset="-78"/>
              </a:rPr>
              <a:t> traumático externo</a:t>
            </a:r>
            <a:r>
              <a:rPr lang="pt-PT" dirty="0" smtClean="0">
                <a:solidFill>
                  <a:schemeClr val="tx1"/>
                </a:solidFill>
                <a:latin typeface="Times New Roman" pitchFamily="18" charset="0"/>
                <a:cs typeface="Times New Roman" pitchFamily="18" charset="0"/>
              </a:rPr>
              <a:t>.</a:t>
            </a:r>
            <a:endParaRPr lang="pt-PT" dirty="0">
              <a:solidFill>
                <a:schemeClr val="tx1"/>
              </a:solidFill>
              <a:latin typeface="Times New Roman" pitchFamily="18" charset="0"/>
              <a:cs typeface="Times New Roman" pitchFamily="18" charset="0"/>
            </a:endParaRPr>
          </a:p>
        </p:txBody>
      </p:sp>
      <p:cxnSp>
        <p:nvCxnSpPr>
          <p:cNvPr id="8" name="Conexão curva 7"/>
          <p:cNvCxnSpPr/>
          <p:nvPr/>
        </p:nvCxnSpPr>
        <p:spPr>
          <a:xfrm rot="16200000" flipH="1">
            <a:off x="863588" y="944724"/>
            <a:ext cx="360040" cy="288032"/>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169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
          </p:nvPr>
        </p:nvSpPr>
        <p:spPr>
          <a:xfrm>
            <a:off x="457200" y="357166"/>
            <a:ext cx="7686700" cy="6116786"/>
          </a:xfrm>
        </p:spPr>
        <p:txBody>
          <a:bodyPr>
            <a:normAutofit fontScale="70000" lnSpcReduction="20000"/>
          </a:bodyPr>
          <a:lstStyle/>
          <a:p>
            <a:pPr>
              <a:buFont typeface="Courier New" pitchFamily="49" charset="0"/>
              <a:buChar char="o"/>
            </a:pPr>
            <a:r>
              <a:rPr lang="pt-PT" sz="4000" dirty="0" smtClean="0">
                <a:solidFill>
                  <a:schemeClr val="accent5">
                    <a:lumMod val="50000"/>
                  </a:schemeClr>
                </a:solidFill>
              </a:rPr>
              <a:t> </a:t>
            </a:r>
            <a:r>
              <a:rPr lang="pt-PT" sz="4000" b="1" dirty="0" smtClean="0">
                <a:solidFill>
                  <a:schemeClr val="accent5">
                    <a:lumMod val="50000"/>
                  </a:schemeClr>
                </a:solidFill>
                <a:latin typeface="Andalus" pitchFamily="18" charset="-78"/>
                <a:cs typeface="Andalus" pitchFamily="18" charset="-78"/>
              </a:rPr>
              <a:t>Perturbação da Ansiedade Generalizada</a:t>
            </a:r>
          </a:p>
          <a:p>
            <a:pPr algn="ctr">
              <a:buNone/>
            </a:pPr>
            <a:endParaRPr lang="pt-PT" dirty="0" smtClean="0">
              <a:latin typeface="Andalus" pitchFamily="18" charset="-78"/>
              <a:cs typeface="Andalus" pitchFamily="18" charset="-78"/>
            </a:endParaRPr>
          </a:p>
          <a:p>
            <a:pPr algn="ctr"/>
            <a:endParaRPr lang="pt-PT" dirty="0" smtClean="0">
              <a:latin typeface="Andalus" pitchFamily="18" charset="-78"/>
              <a:cs typeface="Andalus" pitchFamily="18" charset="-78"/>
            </a:endParaRPr>
          </a:p>
          <a:p>
            <a:pPr algn="ctr"/>
            <a:endParaRPr lang="pt-PT" dirty="0" smtClean="0">
              <a:latin typeface="Andalus" pitchFamily="18" charset="-78"/>
              <a:cs typeface="Andalus" pitchFamily="18" charset="-78"/>
            </a:endParaRPr>
          </a:p>
          <a:p>
            <a:pPr algn="ctr">
              <a:buNone/>
            </a:pPr>
            <a:endParaRPr lang="pt-PT" dirty="0" smtClean="0">
              <a:latin typeface="Andalus" pitchFamily="18" charset="-78"/>
              <a:cs typeface="Andalus" pitchFamily="18" charset="-78"/>
            </a:endParaRPr>
          </a:p>
          <a:p>
            <a:pPr>
              <a:buNone/>
            </a:pPr>
            <a:r>
              <a:rPr lang="pt-PT" dirty="0" smtClean="0">
                <a:latin typeface="Andalus" pitchFamily="18" charset="-78"/>
                <a:cs typeface="Andalus" pitchFamily="18" charset="-78"/>
              </a:rPr>
              <a:t>	dificilmente controlável</a:t>
            </a:r>
          </a:p>
          <a:p>
            <a:endParaRPr lang="pt-PT" dirty="0" smtClean="0">
              <a:latin typeface="Andalus" pitchFamily="18" charset="-78"/>
              <a:cs typeface="Andalus" pitchFamily="18" charset="-78"/>
            </a:endParaRPr>
          </a:p>
          <a:p>
            <a:pPr>
              <a:buNone/>
            </a:pPr>
            <a:r>
              <a:rPr lang="pt-PT" dirty="0" smtClean="0">
                <a:latin typeface="Andalus" pitchFamily="18" charset="-78"/>
                <a:cs typeface="Andalus" pitchFamily="18" charset="-78"/>
              </a:rPr>
              <a:t>	acompanhada por, pelo menos mais 3 sintomas (como agitação, fadiga, dificuldade de concentração, irritabilidade, tensão muscular, perturbações de sono). </a:t>
            </a:r>
          </a:p>
          <a:p>
            <a:endParaRPr lang="pt-PT" dirty="0" smtClean="0">
              <a:latin typeface="Andalus" pitchFamily="18" charset="-78"/>
              <a:cs typeface="Andalus" pitchFamily="18" charset="-78"/>
            </a:endParaRPr>
          </a:p>
          <a:p>
            <a:pPr>
              <a:buNone/>
            </a:pPr>
            <a:r>
              <a:rPr lang="pt-PT" dirty="0" smtClean="0">
                <a:latin typeface="Andalus" pitchFamily="18" charset="-78"/>
                <a:cs typeface="Andalus" pitchFamily="18" charset="-78"/>
              </a:rPr>
              <a:t>	A intensidade e duração da ansiedade são despropositadas e desproporcionais em relação ao acontecimento receado.</a:t>
            </a:r>
          </a:p>
          <a:p>
            <a:endParaRPr lang="pt-PT" dirty="0" smtClean="0">
              <a:latin typeface="Andalus" pitchFamily="18" charset="-78"/>
              <a:cs typeface="Andalus" pitchFamily="18" charset="-78"/>
            </a:endParaRPr>
          </a:p>
          <a:p>
            <a:pPr>
              <a:buNone/>
            </a:pPr>
            <a:r>
              <a:rPr lang="pt-PT" dirty="0" smtClean="0">
                <a:latin typeface="Andalus" pitchFamily="18" charset="-78"/>
                <a:cs typeface="Andalus" pitchFamily="18" charset="-78"/>
              </a:rPr>
              <a:t>	O sujeito afectado por esta perturbação tem muita dificuldade em pôr estes pensamentos de lado, pelo que está num estado ansioso a maior parte do tempo. Este tipo de ansiedade e tensão </a:t>
            </a:r>
            <a:r>
              <a:rPr lang="pt-PT" dirty="0" err="1" smtClean="0">
                <a:latin typeface="Andalus" pitchFamily="18" charset="-78"/>
                <a:cs typeface="Andalus" pitchFamily="18" charset="-78"/>
              </a:rPr>
              <a:t>intrapsíquica</a:t>
            </a:r>
            <a:r>
              <a:rPr lang="pt-PT" dirty="0" smtClean="0">
                <a:latin typeface="Andalus" pitchFamily="18" charset="-78"/>
                <a:cs typeface="Andalus" pitchFamily="18" charset="-78"/>
              </a:rPr>
              <a:t> leva a dores musculares, tremores, entre outros.</a:t>
            </a:r>
          </a:p>
          <a:p>
            <a:pPr algn="ctr"/>
            <a:endParaRPr lang="pt-PT" dirty="0"/>
          </a:p>
        </p:txBody>
      </p:sp>
      <p:sp>
        <p:nvSpPr>
          <p:cNvPr id="4" name="Rectângulo arredondado 3"/>
          <p:cNvSpPr/>
          <p:nvPr/>
        </p:nvSpPr>
        <p:spPr>
          <a:xfrm>
            <a:off x="1475656" y="764704"/>
            <a:ext cx="6696744" cy="108012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solidFill>
                  <a:schemeClr val="tx1"/>
                </a:solidFill>
                <a:latin typeface="Andalus" pitchFamily="18" charset="-78"/>
                <a:cs typeface="Andalus" pitchFamily="18" charset="-78"/>
              </a:rPr>
              <a:t>ansiedade durante mais de metade dos dias por um período de pelo menos 6 meses. </a:t>
            </a:r>
          </a:p>
        </p:txBody>
      </p:sp>
      <p:cxnSp>
        <p:nvCxnSpPr>
          <p:cNvPr id="6" name="Conexão curva 5"/>
          <p:cNvCxnSpPr/>
          <p:nvPr/>
        </p:nvCxnSpPr>
        <p:spPr>
          <a:xfrm>
            <a:off x="755576" y="764704"/>
            <a:ext cx="576064" cy="288032"/>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Chaveta à esquerda 6"/>
          <p:cNvSpPr/>
          <p:nvPr/>
        </p:nvSpPr>
        <p:spPr>
          <a:xfrm>
            <a:off x="539552" y="2132856"/>
            <a:ext cx="360040" cy="3888432"/>
          </a:xfrm>
          <a:prstGeom prst="leftBrac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8" name="CaixaDeTexto 7"/>
          <p:cNvSpPr txBox="1"/>
          <p:nvPr/>
        </p:nvSpPr>
        <p:spPr>
          <a:xfrm>
            <a:off x="7020272" y="6381328"/>
            <a:ext cx="1872208" cy="369332"/>
          </a:xfrm>
          <a:prstGeom prst="rect">
            <a:avLst/>
          </a:prstGeom>
          <a:noFill/>
        </p:spPr>
        <p:txBody>
          <a:bodyPr wrap="square" rtlCol="0">
            <a:spAutoFit/>
          </a:bodyPr>
          <a:lstStyle/>
          <a:p>
            <a:r>
              <a:rPr lang="pt-PT" dirty="0" smtClean="0">
                <a:latin typeface="Andalus" pitchFamily="18" charset="-78"/>
                <a:cs typeface="Andalus" pitchFamily="18" charset="-78"/>
              </a:rPr>
              <a:t>(APA,2000)</a:t>
            </a:r>
            <a:endParaRPr lang="pt-P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Video</a:t>
            </a:r>
            <a:r>
              <a:rPr lang="pt-PT" dirty="0" smtClean="0"/>
              <a:t> </a:t>
            </a:r>
            <a:endParaRPr lang="pt-PT" dirty="0"/>
          </a:p>
        </p:txBody>
      </p:sp>
      <p:pic>
        <p:nvPicPr>
          <p:cNvPr id="4" name="Ataque de Panico - Ataque de Ansiedade.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0"/>
            <a:ext cx="8445624" cy="1484784"/>
          </a:xfrm>
        </p:spPr>
        <p:txBody>
          <a:bodyPr>
            <a:noAutofit/>
          </a:bodyPr>
          <a:lstStyle/>
          <a:p>
            <a:pPr marL="457200" indent="-457200" algn="l">
              <a:buFont typeface="Courier New" pitchFamily="49" charset="0"/>
              <a:buChar char="o"/>
            </a:pPr>
            <a:r>
              <a:rPr lang="pt-PT" sz="2800" dirty="0" smtClean="0">
                <a:latin typeface="Andalus" pitchFamily="18" charset="-78"/>
                <a:cs typeface="Andalus" pitchFamily="18" charset="-78"/>
              </a:rPr>
              <a:t>                                                                              </a:t>
            </a:r>
            <a:br>
              <a:rPr lang="pt-PT" sz="2800" dirty="0" smtClean="0">
                <a:latin typeface="Andalus" pitchFamily="18" charset="-78"/>
                <a:cs typeface="Andalus" pitchFamily="18" charset="-78"/>
              </a:rPr>
            </a:br>
            <a:r>
              <a:rPr lang="pt-PT" sz="2800" dirty="0">
                <a:latin typeface="Andalus" pitchFamily="18" charset="-78"/>
                <a:cs typeface="Andalus" pitchFamily="18" charset="-78"/>
              </a:rPr>
              <a:t/>
            </a:r>
            <a:br>
              <a:rPr lang="pt-PT" sz="2800" dirty="0">
                <a:latin typeface="Andalus" pitchFamily="18" charset="-78"/>
                <a:cs typeface="Andalus" pitchFamily="18" charset="-78"/>
              </a:rPr>
            </a:br>
            <a:r>
              <a:rPr lang="pt-PT" sz="2800" dirty="0" smtClean="0">
                <a:latin typeface="Andalus" pitchFamily="18" charset="-78"/>
                <a:cs typeface="Andalus" pitchFamily="18" charset="-78"/>
              </a:rPr>
              <a:t/>
            </a:r>
            <a:br>
              <a:rPr lang="pt-PT" sz="2800" dirty="0" smtClean="0">
                <a:latin typeface="Andalus" pitchFamily="18" charset="-78"/>
                <a:cs typeface="Andalus" pitchFamily="18" charset="-78"/>
              </a:rPr>
            </a:br>
            <a:r>
              <a:rPr lang="pt-PT" sz="2800" b="1" dirty="0" smtClean="0">
                <a:solidFill>
                  <a:schemeClr val="accent5">
                    <a:lumMod val="50000"/>
                  </a:schemeClr>
                </a:solidFill>
                <a:latin typeface="Andalus" pitchFamily="18" charset="-78"/>
                <a:cs typeface="Andalus" pitchFamily="18" charset="-78"/>
              </a:rPr>
              <a:t>Perturbação da Ansiedade Secundária a um Estado Físico em Geral</a:t>
            </a:r>
            <a:r>
              <a:rPr lang="pt-PT" sz="2800" dirty="0" smtClean="0">
                <a:latin typeface="Times New Roman" pitchFamily="18" charset="0"/>
                <a:cs typeface="Times New Roman" pitchFamily="18" charset="0"/>
              </a:rPr>
              <a:t/>
            </a:r>
            <a:br>
              <a:rPr lang="pt-PT" sz="2800" dirty="0" smtClean="0">
                <a:latin typeface="Times New Roman" pitchFamily="18" charset="0"/>
                <a:cs typeface="Times New Roman" pitchFamily="18" charset="0"/>
              </a:rPr>
            </a:br>
            <a:r>
              <a:rPr lang="pt-PT" sz="2800" dirty="0" smtClean="0">
                <a:latin typeface="Times New Roman" pitchFamily="18" charset="0"/>
                <a:cs typeface="Times New Roman" pitchFamily="18" charset="0"/>
              </a:rPr>
              <a:t/>
            </a:r>
            <a:br>
              <a:rPr lang="pt-PT" sz="2800" dirty="0" smtClean="0">
                <a:latin typeface="Times New Roman" pitchFamily="18" charset="0"/>
                <a:cs typeface="Times New Roman" pitchFamily="18" charset="0"/>
              </a:rPr>
            </a:br>
            <a:r>
              <a:rPr lang="pt-PT" sz="2800" dirty="0" smtClean="0">
                <a:latin typeface="Times New Roman" pitchFamily="18" charset="0"/>
                <a:cs typeface="Times New Roman" pitchFamily="18" charset="0"/>
              </a:rPr>
              <a:t> </a:t>
            </a:r>
            <a:endParaRPr lang="pt-PT" sz="2800" dirty="0">
              <a:latin typeface="Times New Roman" pitchFamily="18" charset="0"/>
              <a:cs typeface="Times New Roman" pitchFamily="18" charset="0"/>
            </a:endParaRPr>
          </a:p>
        </p:txBody>
      </p:sp>
      <p:sp>
        <p:nvSpPr>
          <p:cNvPr id="3" name="Marcador de Posição de Conteúdo 2"/>
          <p:cNvSpPr>
            <a:spLocks noGrp="1"/>
          </p:cNvSpPr>
          <p:nvPr>
            <p:ph idx="1"/>
          </p:nvPr>
        </p:nvSpPr>
        <p:spPr>
          <a:xfrm>
            <a:off x="95788" y="3212976"/>
            <a:ext cx="8712968" cy="3384376"/>
          </a:xfrm>
        </p:spPr>
        <p:txBody>
          <a:bodyPr>
            <a:normAutofit fontScale="92500" lnSpcReduction="20000"/>
          </a:bodyPr>
          <a:lstStyle/>
          <a:p>
            <a:pPr marL="0" indent="0" algn="just">
              <a:lnSpc>
                <a:spcPct val="150000"/>
              </a:lnSpc>
              <a:buNone/>
            </a:pPr>
            <a:endParaRPr lang="pt-PT" sz="2000" dirty="0" smtClean="0">
              <a:latin typeface="Andalus" pitchFamily="18" charset="-78"/>
              <a:cs typeface="Andalus" pitchFamily="18" charset="-78"/>
            </a:endParaRPr>
          </a:p>
          <a:p>
            <a:pPr marL="0" indent="0" algn="just">
              <a:lnSpc>
                <a:spcPct val="150000"/>
              </a:lnSpc>
              <a:buNone/>
            </a:pPr>
            <a:r>
              <a:rPr lang="pt-PT" sz="2000" b="1" dirty="0" smtClean="0">
                <a:latin typeface="Andalus" pitchFamily="18" charset="-78"/>
                <a:cs typeface="Andalus" pitchFamily="18" charset="-78"/>
              </a:rPr>
              <a:t>O diagnóstico </a:t>
            </a:r>
            <a:r>
              <a:rPr lang="pt-PT" sz="2000" dirty="0" smtClean="0">
                <a:latin typeface="Andalus" pitchFamily="18" charset="-78"/>
                <a:cs typeface="Andalus" pitchFamily="18" charset="-78"/>
              </a:rPr>
              <a:t>separado da Perturbação da Ansiedade Secundária a Um Estado Físico Geral não é feito se a perturbação ansiosa ocorrer exclusivamente durante a evolução de um </a:t>
            </a:r>
            <a:r>
              <a:rPr lang="pt-PT" sz="2000" dirty="0" err="1" smtClean="0">
                <a:latin typeface="Andalus" pitchFamily="18" charset="-78"/>
                <a:cs typeface="Andalus" pitchFamily="18" charset="-78"/>
              </a:rPr>
              <a:t>delirium</a:t>
            </a:r>
            <a:r>
              <a:rPr lang="pt-PT" sz="2000" dirty="0" smtClean="0">
                <a:latin typeface="Andalus" pitchFamily="18" charset="-78"/>
                <a:cs typeface="Andalus" pitchFamily="18" charset="-78"/>
              </a:rPr>
              <a:t>. </a:t>
            </a:r>
          </a:p>
          <a:p>
            <a:pPr marL="0" indent="0" algn="just">
              <a:lnSpc>
                <a:spcPct val="150000"/>
              </a:lnSpc>
              <a:buNone/>
            </a:pPr>
            <a:endParaRPr lang="pt-PT" sz="2000" dirty="0">
              <a:latin typeface="Andalus" pitchFamily="18" charset="-78"/>
              <a:cs typeface="Andalus" pitchFamily="18" charset="-78"/>
            </a:endParaRPr>
          </a:p>
          <a:p>
            <a:pPr marL="0" indent="0" algn="just">
              <a:lnSpc>
                <a:spcPct val="150000"/>
              </a:lnSpc>
              <a:buNone/>
            </a:pPr>
            <a:r>
              <a:rPr lang="pt-PT" sz="2000" b="1" u="sng" dirty="0" smtClean="0">
                <a:latin typeface="Andalus" pitchFamily="18" charset="-78"/>
                <a:cs typeface="Andalus" pitchFamily="18" charset="-78"/>
              </a:rPr>
              <a:t>Os sintomas </a:t>
            </a:r>
            <a:r>
              <a:rPr lang="pt-PT" sz="2000" dirty="0" smtClean="0">
                <a:latin typeface="Andalus" pitchFamily="18" charset="-78"/>
                <a:cs typeface="Andalus" pitchFamily="18" charset="-78"/>
              </a:rPr>
              <a:t>podem incluir sintomas proeminentes de ansiedade generalizada, ataques de pânico ou obsessões ou compulsões. </a:t>
            </a:r>
          </a:p>
          <a:p>
            <a:pPr marL="0" indent="0">
              <a:buNone/>
            </a:pPr>
            <a:r>
              <a:rPr lang="pt-PT" sz="2000" dirty="0">
                <a:latin typeface="Andalus" pitchFamily="18" charset="-78"/>
                <a:cs typeface="Andalus" pitchFamily="18" charset="-78"/>
              </a:rPr>
              <a:t> </a:t>
            </a:r>
            <a:r>
              <a:rPr lang="pt-PT" sz="2000" dirty="0" smtClean="0">
                <a:latin typeface="Andalus" pitchFamily="18" charset="-78"/>
                <a:cs typeface="Andalus" pitchFamily="18" charset="-78"/>
              </a:rPr>
              <a:t>                                                                                                       (APA, 2000)</a:t>
            </a:r>
            <a:endParaRPr lang="pt-PT" sz="2000" dirty="0">
              <a:latin typeface="Andalus" pitchFamily="18" charset="-78"/>
              <a:cs typeface="Andalus" pitchFamily="18" charset="-78"/>
            </a:endParaRPr>
          </a:p>
        </p:txBody>
      </p:sp>
      <p:sp>
        <p:nvSpPr>
          <p:cNvPr id="5" name="Rectângulo arredondado 4"/>
          <p:cNvSpPr/>
          <p:nvPr/>
        </p:nvSpPr>
        <p:spPr>
          <a:xfrm>
            <a:off x="899592" y="1412776"/>
            <a:ext cx="7920880" cy="1944216"/>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pt-PT" b="1" u="sng" dirty="0" smtClean="0">
                <a:solidFill>
                  <a:schemeClr val="tx1"/>
                </a:solidFill>
                <a:latin typeface="Times New Roman" pitchFamily="18" charset="0"/>
                <a:cs typeface="Times New Roman" pitchFamily="18" charset="0"/>
              </a:rPr>
              <a:t>Na Perturbação da Ansiedade Secundária a um Estado Físico em Geral</a:t>
            </a:r>
            <a:r>
              <a:rPr lang="pt-PT" dirty="0" smtClean="0">
                <a:solidFill>
                  <a:schemeClr val="tx1"/>
                </a:solidFill>
                <a:latin typeface="Times New Roman" pitchFamily="18" charset="0"/>
                <a:cs typeface="Times New Roman" pitchFamily="18" charset="0"/>
              </a:rPr>
              <a:t>, a principal característica é a ansiedade clinicamente significativa que se considera ser devida aos efeitos fisiológicos </a:t>
            </a:r>
            <a:r>
              <a:rPr lang="pt-PT" dirty="0" err="1" smtClean="0">
                <a:solidFill>
                  <a:schemeClr val="tx1"/>
                </a:solidFill>
                <a:latin typeface="Times New Roman" pitchFamily="18" charset="0"/>
                <a:cs typeface="Times New Roman" pitchFamily="18" charset="0"/>
              </a:rPr>
              <a:t>directos</a:t>
            </a:r>
            <a:r>
              <a:rPr lang="pt-PT" dirty="0" smtClean="0">
                <a:solidFill>
                  <a:schemeClr val="tx1"/>
                </a:solidFill>
                <a:latin typeface="Times New Roman" pitchFamily="18" charset="0"/>
                <a:cs typeface="Times New Roman" pitchFamily="18" charset="0"/>
              </a:rPr>
              <a:t> de um estado físico geral</a:t>
            </a:r>
            <a:endParaRPr lang="pt-PT" dirty="0">
              <a:solidFill>
                <a:schemeClr val="tx1"/>
              </a:solidFill>
              <a:latin typeface="Times New Roman" pitchFamily="18" charset="0"/>
              <a:cs typeface="Times New Roman" pitchFamily="18" charset="0"/>
            </a:endParaRPr>
          </a:p>
        </p:txBody>
      </p:sp>
      <p:cxnSp>
        <p:nvCxnSpPr>
          <p:cNvPr id="11" name="Conexão curva 10"/>
          <p:cNvCxnSpPr/>
          <p:nvPr/>
        </p:nvCxnSpPr>
        <p:spPr>
          <a:xfrm rot="16200000" flipH="1">
            <a:off x="467544" y="1340768"/>
            <a:ext cx="288032" cy="288032"/>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34358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457200" indent="-457200">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Perturbação </a:t>
            </a:r>
            <a:r>
              <a:rPr lang="pt-PT" sz="2800" b="1" dirty="0">
                <a:solidFill>
                  <a:schemeClr val="accent5">
                    <a:lumMod val="50000"/>
                  </a:schemeClr>
                </a:solidFill>
                <a:latin typeface="Andalus" pitchFamily="18" charset="-78"/>
                <a:cs typeface="Andalus" pitchFamily="18" charset="-78"/>
              </a:rPr>
              <a:t>d</a:t>
            </a:r>
            <a:r>
              <a:rPr lang="pt-PT" sz="2800" b="1" dirty="0" smtClean="0">
                <a:solidFill>
                  <a:schemeClr val="accent5">
                    <a:lumMod val="50000"/>
                  </a:schemeClr>
                </a:solidFill>
                <a:latin typeface="Andalus" pitchFamily="18" charset="-78"/>
                <a:cs typeface="Andalus" pitchFamily="18" charset="-78"/>
              </a:rPr>
              <a:t>a </a:t>
            </a:r>
            <a:r>
              <a:rPr lang="pt-PT" sz="2800" b="1" dirty="0">
                <a:solidFill>
                  <a:schemeClr val="accent5">
                    <a:lumMod val="50000"/>
                  </a:schemeClr>
                </a:solidFill>
                <a:latin typeface="Andalus" pitchFamily="18" charset="-78"/>
                <a:cs typeface="Andalus" pitchFamily="18" charset="-78"/>
              </a:rPr>
              <a:t>A</a:t>
            </a:r>
            <a:r>
              <a:rPr lang="pt-PT" sz="2800" b="1" dirty="0" smtClean="0">
                <a:solidFill>
                  <a:schemeClr val="accent5">
                    <a:lumMod val="50000"/>
                  </a:schemeClr>
                </a:solidFill>
                <a:latin typeface="Andalus" pitchFamily="18" charset="-78"/>
                <a:cs typeface="Andalus" pitchFamily="18" charset="-78"/>
              </a:rPr>
              <a:t>nsiedade </a:t>
            </a:r>
            <a:r>
              <a:rPr lang="pt-PT" sz="2800" b="1" dirty="0">
                <a:solidFill>
                  <a:schemeClr val="accent5">
                    <a:lumMod val="50000"/>
                  </a:schemeClr>
                </a:solidFill>
                <a:latin typeface="Andalus" pitchFamily="18" charset="-78"/>
                <a:cs typeface="Andalus" pitchFamily="18" charset="-78"/>
              </a:rPr>
              <a:t>I</a:t>
            </a:r>
            <a:r>
              <a:rPr lang="pt-PT" sz="2800" b="1" dirty="0" smtClean="0">
                <a:solidFill>
                  <a:schemeClr val="accent5">
                    <a:lumMod val="50000"/>
                  </a:schemeClr>
                </a:solidFill>
                <a:latin typeface="Andalus" pitchFamily="18" charset="-78"/>
                <a:cs typeface="Andalus" pitchFamily="18" charset="-78"/>
              </a:rPr>
              <a:t>nduzida </a:t>
            </a:r>
            <a:r>
              <a:rPr lang="pt-PT" sz="2800" b="1" dirty="0">
                <a:solidFill>
                  <a:schemeClr val="accent5">
                    <a:lumMod val="50000"/>
                  </a:schemeClr>
                </a:solidFill>
                <a:latin typeface="Andalus" pitchFamily="18" charset="-78"/>
                <a:cs typeface="Andalus" pitchFamily="18" charset="-78"/>
              </a:rPr>
              <a:t>P</a:t>
            </a:r>
            <a:r>
              <a:rPr lang="pt-PT" sz="2800" b="1" dirty="0" smtClean="0">
                <a:solidFill>
                  <a:schemeClr val="accent5">
                    <a:lumMod val="50000"/>
                  </a:schemeClr>
                </a:solidFill>
                <a:latin typeface="Andalus" pitchFamily="18" charset="-78"/>
                <a:cs typeface="Andalus" pitchFamily="18" charset="-78"/>
              </a:rPr>
              <a:t>or Substâncias </a:t>
            </a:r>
            <a:endParaRPr lang="pt-PT" sz="2800" b="1" dirty="0">
              <a:solidFill>
                <a:schemeClr val="accent5">
                  <a:lumMod val="50000"/>
                </a:schemeClr>
              </a:solidFill>
              <a:latin typeface="Andalus" pitchFamily="18" charset="-78"/>
              <a:cs typeface="Andalus" pitchFamily="18" charset="-78"/>
            </a:endParaRPr>
          </a:p>
        </p:txBody>
      </p:sp>
      <p:sp>
        <p:nvSpPr>
          <p:cNvPr id="8" name="Marcador de Posição de Conteúdo 7"/>
          <p:cNvSpPr>
            <a:spLocks noGrp="1"/>
          </p:cNvSpPr>
          <p:nvPr>
            <p:ph idx="1"/>
          </p:nvPr>
        </p:nvSpPr>
        <p:spPr/>
        <p:txBody>
          <a:bodyPr/>
          <a:lstStyle/>
          <a:p>
            <a:endParaRPr lang="pt-PT" dirty="0" smtClean="0"/>
          </a:p>
          <a:p>
            <a:endParaRPr lang="pt-PT" dirty="0"/>
          </a:p>
          <a:p>
            <a:endParaRPr lang="pt-PT" dirty="0" smtClean="0"/>
          </a:p>
          <a:p>
            <a:pPr marL="0" indent="0">
              <a:buNone/>
            </a:pPr>
            <a:endParaRPr lang="pt-PT" dirty="0"/>
          </a:p>
        </p:txBody>
      </p:sp>
      <p:cxnSp>
        <p:nvCxnSpPr>
          <p:cNvPr id="4" name="Conexão curva 3"/>
          <p:cNvCxnSpPr/>
          <p:nvPr/>
        </p:nvCxnSpPr>
        <p:spPr>
          <a:xfrm rot="16200000" flipH="1">
            <a:off x="1043609" y="1009420"/>
            <a:ext cx="288032" cy="288032"/>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Rectângulo arredondado 5"/>
          <p:cNvSpPr/>
          <p:nvPr/>
        </p:nvSpPr>
        <p:spPr>
          <a:xfrm>
            <a:off x="899593" y="1418783"/>
            <a:ext cx="7920880" cy="1296144"/>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pt-PT" dirty="0">
                <a:solidFill>
                  <a:schemeClr val="tx1"/>
                </a:solidFill>
                <a:latin typeface="Andalus" pitchFamily="18" charset="-78"/>
                <a:cs typeface="Andalus" pitchFamily="18" charset="-78"/>
              </a:rPr>
              <a:t>os sintomas de ansiedade devem-se sobretudo a efeitos fisiológicos directos de uma substância</a:t>
            </a:r>
          </a:p>
        </p:txBody>
      </p:sp>
      <p:sp>
        <p:nvSpPr>
          <p:cNvPr id="9" name="CaixaDeTexto 8"/>
          <p:cNvSpPr txBox="1"/>
          <p:nvPr/>
        </p:nvSpPr>
        <p:spPr>
          <a:xfrm>
            <a:off x="395537" y="3284984"/>
            <a:ext cx="8352928" cy="2862322"/>
          </a:xfrm>
          <a:prstGeom prst="rect">
            <a:avLst/>
          </a:prstGeom>
          <a:solidFill>
            <a:schemeClr val="bg1"/>
          </a:solidFill>
          <a:ln w="19050">
            <a:solidFill>
              <a:schemeClr val="accent5">
                <a:lumMod val="50000"/>
              </a:schemeClr>
            </a:solidFill>
          </a:ln>
        </p:spPr>
        <p:txBody>
          <a:bodyPr wrap="square" rtlCol="0">
            <a:spAutoFit/>
          </a:bodyPr>
          <a:lstStyle/>
          <a:p>
            <a:pPr marL="285750" indent="-285750" algn="just">
              <a:buFont typeface="Arial" pitchFamily="34" charset="0"/>
              <a:buChar char="•"/>
            </a:pPr>
            <a:endParaRPr lang="pt-PT" dirty="0" smtClean="0">
              <a:latin typeface="Andalus" pitchFamily="18" charset="-78"/>
              <a:cs typeface="Andalus" pitchFamily="18" charset="-78"/>
            </a:endParaRPr>
          </a:p>
          <a:p>
            <a:pPr marL="285750" indent="-285750" algn="just">
              <a:buFont typeface="Arial" pitchFamily="34" charset="0"/>
              <a:buChar char="•"/>
            </a:pPr>
            <a:r>
              <a:rPr lang="pt-PT" dirty="0" smtClean="0">
                <a:latin typeface="Andalus" pitchFamily="18" charset="-78"/>
                <a:cs typeface="Andalus" pitchFamily="18" charset="-78"/>
              </a:rPr>
              <a:t>Esta </a:t>
            </a:r>
            <a:r>
              <a:rPr lang="pt-PT" dirty="0">
                <a:latin typeface="Andalus" pitchFamily="18" charset="-78"/>
                <a:cs typeface="Andalus" pitchFamily="18" charset="-78"/>
              </a:rPr>
              <a:t>perturbação, dependendo do tipo de substância que é consumida e do contexto, pode envolver ansiedade proeminente, </a:t>
            </a:r>
            <a:r>
              <a:rPr lang="pt-PT" dirty="0" smtClean="0">
                <a:latin typeface="Andalus" pitchFamily="18" charset="-78"/>
                <a:cs typeface="Andalus" pitchFamily="18" charset="-78"/>
              </a:rPr>
              <a:t>ataques </a:t>
            </a:r>
            <a:r>
              <a:rPr lang="pt-PT" dirty="0">
                <a:latin typeface="Andalus" pitchFamily="18" charset="-78"/>
                <a:cs typeface="Andalus" pitchFamily="18" charset="-78"/>
              </a:rPr>
              <a:t>de </a:t>
            </a:r>
            <a:r>
              <a:rPr lang="pt-PT" dirty="0" smtClean="0">
                <a:latin typeface="Andalus" pitchFamily="18" charset="-78"/>
                <a:cs typeface="Andalus" pitchFamily="18" charset="-78"/>
              </a:rPr>
              <a:t>pânico</a:t>
            </a:r>
            <a:r>
              <a:rPr lang="pt-PT" dirty="0">
                <a:latin typeface="Andalus" pitchFamily="18" charset="-78"/>
                <a:cs typeface="Andalus" pitchFamily="18" charset="-78"/>
              </a:rPr>
              <a:t>, fobias ou obsessões ou </a:t>
            </a:r>
            <a:r>
              <a:rPr lang="pt-PT" dirty="0" smtClean="0">
                <a:latin typeface="Andalus" pitchFamily="18" charset="-78"/>
                <a:cs typeface="Andalus" pitchFamily="18" charset="-78"/>
              </a:rPr>
              <a:t>compulsões.</a:t>
            </a:r>
          </a:p>
          <a:p>
            <a:pPr marL="285750" indent="-285750" algn="just">
              <a:buFont typeface="Arial" pitchFamily="34" charset="0"/>
              <a:buChar char="•"/>
            </a:pPr>
            <a:endParaRPr lang="pt-PT" dirty="0" smtClean="0">
              <a:latin typeface="Andalus" pitchFamily="18" charset="-78"/>
              <a:cs typeface="Andalus" pitchFamily="18" charset="-78"/>
            </a:endParaRPr>
          </a:p>
          <a:p>
            <a:pPr marL="285750" indent="-285750" algn="just">
              <a:buFont typeface="Arial" pitchFamily="34" charset="0"/>
              <a:buChar char="•"/>
            </a:pPr>
            <a:endParaRPr lang="pt-PT" dirty="0">
              <a:latin typeface="Andalus" pitchFamily="18" charset="-78"/>
              <a:cs typeface="Andalus" pitchFamily="18" charset="-78"/>
            </a:endParaRPr>
          </a:p>
          <a:p>
            <a:pPr marL="285750" indent="-285750" algn="just">
              <a:buFont typeface="Arial" pitchFamily="34" charset="0"/>
              <a:buChar char="•"/>
            </a:pPr>
            <a:r>
              <a:rPr lang="pt-PT" dirty="0">
                <a:latin typeface="Andalus" pitchFamily="18" charset="-78"/>
                <a:cs typeface="Andalus" pitchFamily="18" charset="-78"/>
              </a:rPr>
              <a:t>O diagnóstico apenas deve ser feito se os sintomas de ansiedade excederem os normalmente associados com a síndrome de abstinência ou </a:t>
            </a:r>
            <a:r>
              <a:rPr lang="pt-PT" dirty="0" smtClean="0">
                <a:latin typeface="Andalus" pitchFamily="18" charset="-78"/>
                <a:cs typeface="Andalus" pitchFamily="18" charset="-78"/>
              </a:rPr>
              <a:t>intoxicação.</a:t>
            </a:r>
          </a:p>
          <a:p>
            <a:pPr algn="just"/>
            <a:endParaRPr lang="pt-PT" dirty="0">
              <a:latin typeface="Andalus" pitchFamily="18" charset="-78"/>
              <a:cs typeface="Andalus" pitchFamily="18" charset="-78"/>
            </a:endParaRPr>
          </a:p>
          <a:p>
            <a:pPr marL="285750" indent="-285750" algn="just">
              <a:buFont typeface="Arial" pitchFamily="34" charset="0"/>
              <a:buChar char="•"/>
            </a:pPr>
            <a:endParaRPr lang="pt-PT" dirty="0">
              <a:latin typeface="Andalus" pitchFamily="18" charset="-78"/>
              <a:cs typeface="Andalus" pitchFamily="18" charset="-78"/>
            </a:endParaRPr>
          </a:p>
        </p:txBody>
      </p:sp>
      <p:sp>
        <p:nvSpPr>
          <p:cNvPr id="10" name="Rectângulo 9"/>
          <p:cNvSpPr/>
          <p:nvPr/>
        </p:nvSpPr>
        <p:spPr>
          <a:xfrm>
            <a:off x="7512537" y="6381328"/>
            <a:ext cx="1337226" cy="369332"/>
          </a:xfrm>
          <a:prstGeom prst="rect">
            <a:avLst/>
          </a:prstGeom>
        </p:spPr>
        <p:txBody>
          <a:bodyPr wrap="none">
            <a:spAutoFit/>
          </a:bodyPr>
          <a:lstStyle/>
          <a:p>
            <a:r>
              <a:rPr lang="pt-PT" dirty="0">
                <a:latin typeface="Andalus" pitchFamily="18" charset="-78"/>
                <a:cs typeface="Andalus" pitchFamily="18" charset="-78"/>
              </a:rPr>
              <a:t>(APA, 2000)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PT" sz="2000" dirty="0" smtClean="0">
                <a:solidFill>
                  <a:schemeClr val="accent5">
                    <a:lumMod val="50000"/>
                  </a:schemeClr>
                </a:solidFill>
                <a:latin typeface="Andalus" pitchFamily="18" charset="-78"/>
                <a:cs typeface="Andalus" pitchFamily="18" charset="-78"/>
              </a:rPr>
              <a:t>Diagnóstico Diferencial</a:t>
            </a:r>
            <a:endParaRPr lang="pt-PT" sz="2000" dirty="0">
              <a:solidFill>
                <a:schemeClr val="accent5">
                  <a:lumMod val="50000"/>
                </a:schemeClr>
              </a:solidFill>
              <a:latin typeface="Andalus" pitchFamily="18" charset="-78"/>
              <a:cs typeface="Andalus" pitchFamily="18" charset="-78"/>
            </a:endParaRPr>
          </a:p>
        </p:txBody>
      </p:sp>
      <p:sp>
        <p:nvSpPr>
          <p:cNvPr id="3" name="Marcador de Posição de Conteúdo 2"/>
          <p:cNvSpPr>
            <a:spLocks noGrp="1"/>
          </p:cNvSpPr>
          <p:nvPr>
            <p:ph idx="1"/>
          </p:nvPr>
        </p:nvSpPr>
        <p:spPr>
          <a:xfrm>
            <a:off x="467544" y="1363506"/>
            <a:ext cx="8229600" cy="4525963"/>
          </a:xfrm>
        </p:spPr>
        <p:txBody>
          <a:bodyPr>
            <a:normAutofit/>
          </a:bodyPr>
          <a:lstStyle/>
          <a:p>
            <a:pPr algn="just"/>
            <a:r>
              <a:rPr lang="pt-PT" sz="1800" dirty="0">
                <a:latin typeface="Andalus" pitchFamily="18" charset="-78"/>
                <a:cs typeface="Andalus" pitchFamily="18" charset="-78"/>
              </a:rPr>
              <a:t>D</a:t>
            </a:r>
            <a:r>
              <a:rPr lang="pt-PT" sz="1800" dirty="0" smtClean="0">
                <a:latin typeface="Andalus" pitchFamily="18" charset="-78"/>
                <a:cs typeface="Andalus" pitchFamily="18" charset="-78"/>
              </a:rPr>
              <a:t>iferencia-se </a:t>
            </a:r>
            <a:r>
              <a:rPr lang="pt-PT" sz="1800" dirty="0">
                <a:latin typeface="Andalus" pitchFamily="18" charset="-78"/>
                <a:cs typeface="Andalus" pitchFamily="18" charset="-78"/>
              </a:rPr>
              <a:t>da Perturbação de Ansiedade Primária pois apenas se desencadeia associada com estados de intoxicação ou desintoxicação, ou seja, a substância está etiologicamente relacionada com os sintomas</a:t>
            </a:r>
            <a:r>
              <a:rPr lang="pt-PT" sz="1800" dirty="0" smtClean="0">
                <a:latin typeface="Andalus" pitchFamily="18" charset="-78"/>
                <a:cs typeface="Andalus" pitchFamily="18" charset="-78"/>
              </a:rPr>
              <a:t>.</a:t>
            </a:r>
          </a:p>
          <a:p>
            <a:pPr algn="just"/>
            <a:endParaRPr lang="pt-PT" sz="1800" dirty="0">
              <a:latin typeface="Andalus" pitchFamily="18" charset="-78"/>
              <a:cs typeface="Andalus" pitchFamily="18" charset="-78"/>
            </a:endParaRPr>
          </a:p>
          <a:p>
            <a:pPr algn="just"/>
            <a:r>
              <a:rPr lang="pt-PT" sz="1800" dirty="0">
                <a:latin typeface="Andalus" pitchFamily="18" charset="-78"/>
                <a:cs typeface="Andalus" pitchFamily="18" charset="-78"/>
              </a:rPr>
              <a:t>Sujeitos com estados físicos gerais, frequentemente estão medicados para estas situações, contudo, deve ter-se em conta que os sintomas ansiosos podem estar associados ao estado físico geral e não à medicação. Neste caso, em vez de uma Perturbação da Ansiedade Induzida Por Substâncias temos Perturbação da Ansiedade Secundária a Um Estado Físico Geral. </a:t>
            </a:r>
            <a:endParaRPr lang="pt-PT" sz="1800" dirty="0" smtClean="0">
              <a:latin typeface="Andalus" pitchFamily="18" charset="-78"/>
              <a:cs typeface="Andalus" pitchFamily="18" charset="-78"/>
            </a:endParaRPr>
          </a:p>
          <a:p>
            <a:pPr algn="just"/>
            <a:endParaRPr lang="pt-PT" sz="1800" dirty="0" smtClean="0">
              <a:latin typeface="Andalus" pitchFamily="18" charset="-78"/>
              <a:cs typeface="Andalus" pitchFamily="18" charset="-78"/>
            </a:endParaRPr>
          </a:p>
          <a:p>
            <a:pPr algn="just"/>
            <a:r>
              <a:rPr lang="pt-PT" sz="1800" dirty="0">
                <a:latin typeface="Andalus" pitchFamily="18" charset="-78"/>
                <a:cs typeface="Andalus" pitchFamily="18" charset="-78"/>
              </a:rPr>
              <a:t>Quando não se consegue determinar se os sintomas ansiosos são devidos ao consumo de uma substância ou derivados de um estado físico geral, então o diagnóstico deve ser de Perturbação da Ansiedade Sem Outra Especificação</a:t>
            </a:r>
          </a:p>
          <a:p>
            <a:pPr algn="just"/>
            <a:endParaRPr lang="pt-PT" sz="1800" dirty="0">
              <a:latin typeface="Andalus" pitchFamily="18" charset="-78"/>
              <a:cs typeface="Andalus" pitchFamily="18" charset="-78"/>
            </a:endParaRPr>
          </a:p>
        </p:txBody>
      </p:sp>
      <p:cxnSp>
        <p:nvCxnSpPr>
          <p:cNvPr id="4" name="Conexão curva 3"/>
          <p:cNvCxnSpPr/>
          <p:nvPr/>
        </p:nvCxnSpPr>
        <p:spPr>
          <a:xfrm rot="16200000" flipH="1">
            <a:off x="611560" y="1052736"/>
            <a:ext cx="288032" cy="288032"/>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Rectângulo 4"/>
          <p:cNvSpPr/>
          <p:nvPr/>
        </p:nvSpPr>
        <p:spPr>
          <a:xfrm>
            <a:off x="7740352" y="6165304"/>
            <a:ext cx="1281120" cy="369332"/>
          </a:xfrm>
          <a:prstGeom prst="rect">
            <a:avLst/>
          </a:prstGeom>
        </p:spPr>
        <p:txBody>
          <a:bodyPr wrap="none">
            <a:spAutoFit/>
          </a:bodyPr>
          <a:lstStyle/>
          <a:p>
            <a:r>
              <a:rPr lang="pt-PT" dirty="0" smtClean="0">
                <a:latin typeface="Andalus" pitchFamily="18" charset="-78"/>
                <a:cs typeface="Andalus" pitchFamily="18" charset="-78"/>
              </a:rPr>
              <a:t>(APA,2000</a:t>
            </a:r>
            <a:r>
              <a:rPr lang="pt-PT" dirty="0">
                <a:latin typeface="Andalus" pitchFamily="18" charset="-78"/>
                <a:cs typeface="Andalus" pitchFamily="18" charset="-78"/>
              </a:rPr>
              <a:t>)</a:t>
            </a:r>
            <a:endParaRPr lang="pt-PT" dirty="0"/>
          </a:p>
        </p:txBody>
      </p:sp>
    </p:spTree>
    <p:extLst>
      <p:ext uri="{BB962C8B-B14F-4D97-AF65-F5344CB8AC3E}">
        <p14:creationId xmlns="" xmlns:p14="http://schemas.microsoft.com/office/powerpoint/2010/main" val="2013663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0"/>
            <a:ext cx="8229600" cy="1143000"/>
          </a:xfrm>
        </p:spPr>
        <p:txBody>
          <a:bodyPr>
            <a:noAutofit/>
          </a:bodyPr>
          <a:lstStyle/>
          <a:p>
            <a:pPr algn="l">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Perturbação da ansiedade sem outra especificação </a:t>
            </a:r>
            <a:endParaRPr lang="pt-PT" sz="2800" b="1" dirty="0">
              <a:solidFill>
                <a:schemeClr val="accent5">
                  <a:lumMod val="50000"/>
                </a:schemeClr>
              </a:solidFill>
              <a:latin typeface="Andalus" pitchFamily="18" charset="-78"/>
              <a:cs typeface="Andalus" pitchFamily="18" charset="-78"/>
            </a:endParaRPr>
          </a:p>
        </p:txBody>
      </p:sp>
      <p:sp>
        <p:nvSpPr>
          <p:cNvPr id="3" name="Marcador de Posição de Conteúdo 2"/>
          <p:cNvSpPr>
            <a:spLocks noGrp="1"/>
          </p:cNvSpPr>
          <p:nvPr>
            <p:ph idx="1"/>
          </p:nvPr>
        </p:nvSpPr>
        <p:spPr>
          <a:xfrm>
            <a:off x="457200" y="980728"/>
            <a:ext cx="8229600" cy="5544616"/>
          </a:xfrm>
        </p:spPr>
        <p:txBody>
          <a:bodyPr>
            <a:normAutofit fontScale="47500" lnSpcReduction="20000"/>
          </a:bodyPr>
          <a:lstStyle/>
          <a:p>
            <a:pPr algn="just">
              <a:buNone/>
            </a:pPr>
            <a:r>
              <a:rPr lang="pt-PT" sz="4200" b="1" dirty="0" smtClean="0">
                <a:latin typeface="Andalus" pitchFamily="18" charset="-78"/>
                <a:cs typeface="Andalus" pitchFamily="18" charset="-78"/>
              </a:rPr>
              <a:t>Incluem-se </a:t>
            </a:r>
            <a:r>
              <a:rPr lang="pt-PT" sz="4200" b="1" dirty="0">
                <a:latin typeface="Andalus" pitchFamily="18" charset="-78"/>
                <a:cs typeface="Andalus" pitchFamily="18" charset="-78"/>
              </a:rPr>
              <a:t>nesta categoria os seguintes exemplos</a:t>
            </a:r>
            <a:r>
              <a:rPr lang="pt-PT" sz="4200" b="1" dirty="0" smtClean="0">
                <a:latin typeface="Andalus" pitchFamily="18" charset="-78"/>
                <a:cs typeface="Andalus" pitchFamily="18" charset="-78"/>
              </a:rPr>
              <a:t>:</a:t>
            </a:r>
          </a:p>
          <a:p>
            <a:pPr algn="just"/>
            <a:endParaRPr lang="pt-PT" b="1" dirty="0" smtClean="0">
              <a:latin typeface="Andalus" pitchFamily="18" charset="-78"/>
              <a:cs typeface="Andalus" pitchFamily="18" charset="-78"/>
            </a:endParaRPr>
          </a:p>
          <a:p>
            <a:pPr algn="just"/>
            <a:r>
              <a:rPr lang="pt-PT" sz="4000" dirty="0" smtClean="0">
                <a:latin typeface="Andalus" pitchFamily="18" charset="-78"/>
                <a:cs typeface="Andalus" pitchFamily="18" charset="-78"/>
              </a:rPr>
              <a:t> </a:t>
            </a:r>
            <a:r>
              <a:rPr lang="pt-PT" sz="4000" dirty="0">
                <a:latin typeface="Andalus" pitchFamily="18" charset="-78"/>
                <a:cs typeface="Andalus" pitchFamily="18" charset="-78"/>
              </a:rPr>
              <a:t>Perturbação mista da ansiedade e depressão, em que existem sintomas de ansiedade e depressão expressivos clinicamente, mas que não preenchem os critérios característicos da Perturbação do Humor específica ou uma Perturbação da Ansiedade específica. </a:t>
            </a:r>
            <a:endParaRPr lang="pt-PT" sz="4000" dirty="0" smtClean="0">
              <a:latin typeface="Andalus" pitchFamily="18" charset="-78"/>
              <a:cs typeface="Andalus" pitchFamily="18" charset="-78"/>
            </a:endParaRPr>
          </a:p>
          <a:p>
            <a:pPr algn="just"/>
            <a:endParaRPr lang="pt-PT" sz="4000" dirty="0" smtClean="0">
              <a:latin typeface="Andalus" pitchFamily="18" charset="-78"/>
              <a:cs typeface="Andalus" pitchFamily="18" charset="-78"/>
            </a:endParaRPr>
          </a:p>
          <a:p>
            <a:pPr algn="just"/>
            <a:r>
              <a:rPr lang="pt-PT" sz="4000" dirty="0" smtClean="0">
                <a:latin typeface="Andalus" pitchFamily="18" charset="-78"/>
                <a:cs typeface="Andalus" pitchFamily="18" charset="-78"/>
              </a:rPr>
              <a:t>Por </a:t>
            </a:r>
            <a:r>
              <a:rPr lang="pt-PT" sz="4000" dirty="0">
                <a:latin typeface="Andalus" pitchFamily="18" charset="-78"/>
                <a:cs typeface="Andalus" pitchFamily="18" charset="-78"/>
              </a:rPr>
              <a:t>outro lado indivíduos que possuam sintomas de fobia social significativos clinicamente que estão relacionados com o impacte social de ter um estado físico geral ou uma perturbação mental, também se incluem nesta categoria</a:t>
            </a:r>
            <a:r>
              <a:rPr lang="pt-PT" sz="4000" dirty="0" smtClean="0">
                <a:latin typeface="Andalus" pitchFamily="18" charset="-78"/>
                <a:cs typeface="Andalus" pitchFamily="18" charset="-78"/>
              </a:rPr>
              <a:t>.</a:t>
            </a:r>
          </a:p>
          <a:p>
            <a:pPr algn="just"/>
            <a:endParaRPr lang="pt-PT" sz="4000" dirty="0" smtClean="0">
              <a:latin typeface="Andalus" pitchFamily="18" charset="-78"/>
              <a:cs typeface="Andalus" pitchFamily="18" charset="-78"/>
            </a:endParaRPr>
          </a:p>
          <a:p>
            <a:pPr algn="just"/>
            <a:r>
              <a:rPr lang="pt-PT" sz="4000" dirty="0" smtClean="0">
                <a:latin typeface="Andalus" pitchFamily="18" charset="-78"/>
                <a:cs typeface="Andalus" pitchFamily="18" charset="-78"/>
              </a:rPr>
              <a:t> </a:t>
            </a:r>
            <a:r>
              <a:rPr lang="pt-PT" sz="4000" dirty="0">
                <a:latin typeface="Andalus" pitchFamily="18" charset="-78"/>
                <a:cs typeface="Andalus" pitchFamily="18" charset="-78"/>
              </a:rPr>
              <a:t>Por conseguinte, indivíduos em que em determinadas situações a perturbação é bastante grave para diagnosticar uma perturbação da ansiedade, mas que noutra esfera não consegue preencher todos os critérios de uma perturbação da ansiedade específica também abrange esta classe. </a:t>
            </a:r>
            <a:endParaRPr lang="pt-PT" sz="4000" dirty="0" smtClean="0">
              <a:latin typeface="Andalus" pitchFamily="18" charset="-78"/>
              <a:cs typeface="Andalus" pitchFamily="18" charset="-78"/>
            </a:endParaRPr>
          </a:p>
          <a:p>
            <a:pPr algn="just"/>
            <a:endParaRPr lang="pt-PT" sz="4000" dirty="0" smtClean="0">
              <a:latin typeface="Andalus" pitchFamily="18" charset="-78"/>
              <a:cs typeface="Andalus" pitchFamily="18" charset="-78"/>
            </a:endParaRPr>
          </a:p>
          <a:p>
            <a:pPr algn="just"/>
            <a:r>
              <a:rPr lang="pt-PT" sz="4000" dirty="0" smtClean="0">
                <a:latin typeface="Andalus" pitchFamily="18" charset="-78"/>
                <a:cs typeface="Andalus" pitchFamily="18" charset="-78"/>
              </a:rPr>
              <a:t>Por </a:t>
            </a:r>
            <a:r>
              <a:rPr lang="pt-PT" sz="4000" dirty="0">
                <a:latin typeface="Andalus" pitchFamily="18" charset="-78"/>
                <a:cs typeface="Andalus" pitchFamily="18" charset="-78"/>
              </a:rPr>
              <a:t>último, esta categoria também abarca situações em que o clínico só consegue concluir que existe uma perturbação da ansiedade patente, mas não consegue verificar se esta é primária, tendo como causa um estado físico geral ou uma indução por </a:t>
            </a:r>
            <a:r>
              <a:rPr lang="pt-PT" sz="4000" dirty="0" smtClean="0">
                <a:latin typeface="Andalus" pitchFamily="18" charset="-78"/>
                <a:cs typeface="Andalus" pitchFamily="18" charset="-78"/>
              </a:rPr>
              <a:t>substâncias. </a:t>
            </a:r>
            <a:endParaRPr lang="pt-PT" sz="4000" dirty="0">
              <a:latin typeface="Andalus" pitchFamily="18" charset="-78"/>
              <a:cs typeface="Andalus" pitchFamily="18" charset="-78"/>
            </a:endParaRPr>
          </a:p>
        </p:txBody>
      </p:sp>
      <p:sp>
        <p:nvSpPr>
          <p:cNvPr id="4" name="CaixaDeTexto 3"/>
          <p:cNvSpPr txBox="1"/>
          <p:nvPr/>
        </p:nvSpPr>
        <p:spPr>
          <a:xfrm>
            <a:off x="7020272" y="6347230"/>
            <a:ext cx="1872208" cy="369332"/>
          </a:xfrm>
          <a:prstGeom prst="rect">
            <a:avLst/>
          </a:prstGeom>
          <a:noFill/>
        </p:spPr>
        <p:txBody>
          <a:bodyPr wrap="square" rtlCol="0">
            <a:spAutoFit/>
          </a:bodyPr>
          <a:lstStyle/>
          <a:p>
            <a:r>
              <a:rPr lang="pt-PT" dirty="0" smtClean="0">
                <a:latin typeface="Andalus" pitchFamily="18" charset="-78"/>
                <a:cs typeface="Andalus" pitchFamily="18" charset="-78"/>
              </a:rPr>
              <a:t>(APA,2000)</a:t>
            </a:r>
            <a:endParaRPr lang="pt-P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Conclusão </a:t>
            </a:r>
            <a:endParaRPr lang="pt-PT" sz="2800" b="1" dirty="0">
              <a:solidFill>
                <a:schemeClr val="accent5">
                  <a:lumMod val="50000"/>
                </a:schemeClr>
              </a:solidFill>
              <a:latin typeface="Andalus" pitchFamily="18" charset="-78"/>
              <a:cs typeface="Andalus" pitchFamily="18" charset="-78"/>
            </a:endParaRPr>
          </a:p>
        </p:txBody>
      </p:sp>
      <p:sp>
        <p:nvSpPr>
          <p:cNvPr id="3" name="Marcador de Posição de Conteúdo 2"/>
          <p:cNvSpPr>
            <a:spLocks noGrp="1"/>
          </p:cNvSpPr>
          <p:nvPr>
            <p:ph idx="1"/>
          </p:nvPr>
        </p:nvSpPr>
        <p:spPr/>
        <p:txBody>
          <a:bodyPr>
            <a:normAutofit/>
          </a:bodyPr>
          <a:lstStyle/>
          <a:p>
            <a:pPr algn="just"/>
            <a:r>
              <a:rPr lang="pt-PT" sz="2400" dirty="0" smtClean="0">
                <a:latin typeface="Andalus" pitchFamily="18" charset="-78"/>
                <a:cs typeface="Andalus" pitchFamily="18" charset="-78"/>
              </a:rPr>
              <a:t>É nos possível concluir que as perturbações da ansiedade possuem uma prevalência maior do que a imaginada e que os efeitos que estas produzem nos indivíduos interferem de forma significativa no seu quotidiano. </a:t>
            </a:r>
          </a:p>
          <a:p>
            <a:pPr algn="just"/>
            <a:endParaRPr lang="pt-PT" sz="2400" dirty="0" smtClean="0">
              <a:latin typeface="Andalus" pitchFamily="18" charset="-78"/>
              <a:cs typeface="Andalus" pitchFamily="18" charset="-78"/>
            </a:endParaRPr>
          </a:p>
          <a:p>
            <a:pPr algn="just"/>
            <a:r>
              <a:rPr lang="pt-PT" sz="2400" dirty="0" smtClean="0">
                <a:latin typeface="Andalus" pitchFamily="18" charset="-78"/>
                <a:cs typeface="Andalus" pitchFamily="18" charset="-78"/>
              </a:rPr>
              <a:t>Por conseguinte, associou-se que cada um de nós pode estar sujeito a padecer deste tipo de perturbações, uma vez que as exigências diárias põe-nos a prova relativamente à nossa capacidade de lidar com a ansiedade. </a:t>
            </a:r>
            <a:endParaRPr lang="pt-PT" sz="24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Referencias Bibliográficas </a:t>
            </a:r>
            <a:endParaRPr lang="pt-PT" sz="2800" b="1" dirty="0">
              <a:solidFill>
                <a:schemeClr val="accent5">
                  <a:lumMod val="50000"/>
                </a:schemeClr>
              </a:solidFill>
              <a:latin typeface="Andalus" pitchFamily="18" charset="-78"/>
              <a:cs typeface="Andalus" pitchFamily="18" charset="-78"/>
            </a:endParaRPr>
          </a:p>
        </p:txBody>
      </p:sp>
      <p:sp>
        <p:nvSpPr>
          <p:cNvPr id="3" name="Marcador de Posição de Conteúdo 2"/>
          <p:cNvSpPr>
            <a:spLocks noGrp="1"/>
          </p:cNvSpPr>
          <p:nvPr>
            <p:ph idx="1"/>
          </p:nvPr>
        </p:nvSpPr>
        <p:spPr/>
        <p:txBody>
          <a:bodyPr>
            <a:normAutofit fontScale="62500" lnSpcReduction="20000"/>
          </a:bodyPr>
          <a:lstStyle/>
          <a:p>
            <a:pPr>
              <a:buNone/>
            </a:pPr>
            <a:r>
              <a:rPr lang="pt-PT" dirty="0" err="1" smtClean="0">
                <a:latin typeface="Andalus" pitchFamily="18" charset="-78"/>
                <a:cs typeface="Andalus" pitchFamily="18" charset="-78"/>
              </a:rPr>
              <a:t>American</a:t>
            </a:r>
            <a:r>
              <a:rPr lang="pt-PT" dirty="0" smtClean="0">
                <a:latin typeface="Andalus" pitchFamily="18" charset="-78"/>
                <a:cs typeface="Andalus" pitchFamily="18" charset="-78"/>
              </a:rPr>
              <a:t> </a:t>
            </a:r>
            <a:r>
              <a:rPr lang="pt-PT" dirty="0" err="1" smtClean="0">
                <a:latin typeface="Andalus" pitchFamily="18" charset="-78"/>
                <a:cs typeface="Andalus" pitchFamily="18" charset="-78"/>
              </a:rPr>
              <a:t>Psychiatric</a:t>
            </a:r>
            <a:r>
              <a:rPr lang="pt-PT" dirty="0" smtClean="0">
                <a:latin typeface="Andalus" pitchFamily="18" charset="-78"/>
                <a:cs typeface="Andalus" pitchFamily="18" charset="-78"/>
              </a:rPr>
              <a:t> </a:t>
            </a:r>
            <a:r>
              <a:rPr lang="pt-PT" dirty="0" err="1" smtClean="0">
                <a:latin typeface="Andalus" pitchFamily="18" charset="-78"/>
                <a:cs typeface="Andalus" pitchFamily="18" charset="-78"/>
              </a:rPr>
              <a:t>Association</a:t>
            </a:r>
            <a:r>
              <a:rPr lang="pt-PT" dirty="0" smtClean="0">
                <a:latin typeface="Andalus" pitchFamily="18" charset="-78"/>
                <a:cs typeface="Andalus" pitchFamily="18" charset="-78"/>
              </a:rPr>
              <a:t>, APA (2000). </a:t>
            </a:r>
            <a:r>
              <a:rPr lang="pt-PT" i="1" dirty="0" smtClean="0">
                <a:latin typeface="Andalus" pitchFamily="18" charset="-78"/>
                <a:cs typeface="Andalus" pitchFamily="18" charset="-78"/>
              </a:rPr>
              <a:t>DSM-IV-TR.</a:t>
            </a:r>
            <a:r>
              <a:rPr lang="pt-PT" dirty="0" smtClean="0">
                <a:latin typeface="Andalus" pitchFamily="18" charset="-78"/>
                <a:cs typeface="Andalus" pitchFamily="18" charset="-78"/>
              </a:rPr>
              <a:t> </a:t>
            </a:r>
            <a:r>
              <a:rPr lang="pt-PT" i="1" dirty="0" smtClean="0">
                <a:latin typeface="Andalus" pitchFamily="18" charset="-78"/>
                <a:cs typeface="Andalus" pitchFamily="18" charset="-78"/>
              </a:rPr>
              <a:t>Manual de diagnóstico e </a:t>
            </a:r>
            <a:endParaRPr lang="pt-PT" dirty="0" smtClean="0">
              <a:latin typeface="Andalus" pitchFamily="18" charset="-78"/>
              <a:cs typeface="Andalus" pitchFamily="18" charset="-78"/>
            </a:endParaRPr>
          </a:p>
          <a:p>
            <a:pPr>
              <a:buNone/>
            </a:pPr>
            <a:r>
              <a:rPr lang="pt-PT" i="1" dirty="0" smtClean="0">
                <a:latin typeface="Andalus" pitchFamily="18" charset="-78"/>
                <a:cs typeface="Andalus" pitchFamily="18" charset="-78"/>
              </a:rPr>
              <a:t>	estatística das perturbações mentais. Texto revisto. </a:t>
            </a:r>
            <a:r>
              <a:rPr lang="pt-PT" dirty="0" smtClean="0">
                <a:latin typeface="Andalus" pitchFamily="18" charset="-78"/>
                <a:cs typeface="Andalus" pitchFamily="18" charset="-78"/>
              </a:rPr>
              <a:t>Lisboa: Climepsi Editores.</a:t>
            </a:r>
          </a:p>
          <a:p>
            <a:pPr>
              <a:buNone/>
            </a:pPr>
            <a:r>
              <a:rPr lang="pt-PT" dirty="0" smtClean="0">
                <a:latin typeface="Andalus" pitchFamily="18" charset="-78"/>
                <a:cs typeface="Andalus" pitchFamily="18" charset="-78"/>
              </a:rPr>
              <a:t> </a:t>
            </a:r>
          </a:p>
          <a:p>
            <a:pPr>
              <a:buNone/>
            </a:pPr>
            <a:r>
              <a:rPr lang="pt-PT" dirty="0" smtClean="0">
                <a:latin typeface="Andalus" pitchFamily="18" charset="-78"/>
                <a:cs typeface="Andalus" pitchFamily="18" charset="-78"/>
              </a:rPr>
              <a:t>Caetano, </a:t>
            </a:r>
            <a:r>
              <a:rPr lang="pt-PT" dirty="0" err="1" smtClean="0">
                <a:latin typeface="Andalus" pitchFamily="18" charset="-78"/>
                <a:cs typeface="Andalus" pitchFamily="18" charset="-78"/>
              </a:rPr>
              <a:t>Dorgival</a:t>
            </a:r>
            <a:r>
              <a:rPr lang="pt-PT" dirty="0" smtClean="0">
                <a:latin typeface="Andalus" pitchFamily="18" charset="-78"/>
                <a:cs typeface="Andalus" pitchFamily="18" charset="-78"/>
              </a:rPr>
              <a:t>. (1993). </a:t>
            </a:r>
            <a:r>
              <a:rPr lang="pt-PT" i="1" dirty="0" smtClean="0">
                <a:latin typeface="Andalus" pitchFamily="18" charset="-78"/>
                <a:cs typeface="Andalus" pitchFamily="18" charset="-78"/>
              </a:rPr>
              <a:t>Classificação de Transtornos Mentais e de Comportamento </a:t>
            </a:r>
            <a:endParaRPr lang="pt-PT" dirty="0" smtClean="0">
              <a:latin typeface="Andalus" pitchFamily="18" charset="-78"/>
              <a:cs typeface="Andalus" pitchFamily="18" charset="-78"/>
            </a:endParaRPr>
          </a:p>
          <a:p>
            <a:pPr>
              <a:buNone/>
            </a:pPr>
            <a:r>
              <a:rPr lang="en-US" i="1" dirty="0" smtClean="0">
                <a:latin typeface="Andalus" pitchFamily="18" charset="-78"/>
                <a:cs typeface="Andalus" pitchFamily="18" charset="-78"/>
              </a:rPr>
              <a:t>	do Cid 10. </a:t>
            </a:r>
            <a:r>
              <a:rPr lang="en-US" dirty="0" smtClean="0">
                <a:latin typeface="Andalus" pitchFamily="18" charset="-78"/>
                <a:cs typeface="Andalus" pitchFamily="18" charset="-78"/>
              </a:rPr>
              <a:t>ARTMED </a:t>
            </a:r>
            <a:r>
              <a:rPr lang="en-US" dirty="0" err="1" smtClean="0">
                <a:latin typeface="Andalus" pitchFamily="18" charset="-78"/>
                <a:cs typeface="Andalus" pitchFamily="18" charset="-78"/>
              </a:rPr>
              <a:t>Editores</a:t>
            </a:r>
            <a:r>
              <a:rPr lang="en-US" dirty="0" smtClean="0">
                <a:latin typeface="Andalus" pitchFamily="18" charset="-78"/>
                <a:cs typeface="Andalus" pitchFamily="18" charset="-78"/>
              </a:rPr>
              <a:t>.</a:t>
            </a:r>
            <a:endParaRPr lang="pt-PT" dirty="0" smtClean="0">
              <a:latin typeface="Andalus" pitchFamily="18" charset="-78"/>
              <a:cs typeface="Andalus" pitchFamily="18" charset="-78"/>
            </a:endParaRPr>
          </a:p>
          <a:p>
            <a:pPr>
              <a:buNone/>
            </a:pPr>
            <a:r>
              <a:rPr lang="en-US" dirty="0" smtClean="0">
                <a:latin typeface="Andalus" pitchFamily="18" charset="-78"/>
                <a:cs typeface="Andalus" pitchFamily="18" charset="-78"/>
              </a:rPr>
              <a:t> </a:t>
            </a:r>
            <a:endParaRPr lang="pt-PT" dirty="0" smtClean="0">
              <a:latin typeface="Andalus" pitchFamily="18" charset="-78"/>
              <a:cs typeface="Andalus" pitchFamily="18" charset="-78"/>
            </a:endParaRPr>
          </a:p>
          <a:p>
            <a:pPr>
              <a:buNone/>
            </a:pPr>
            <a:r>
              <a:rPr lang="pt-PT" dirty="0" smtClean="0">
                <a:latin typeface="Andalus" pitchFamily="18" charset="-78"/>
                <a:cs typeface="Andalus" pitchFamily="18" charset="-78"/>
              </a:rPr>
              <a:t>Joyce-Moniz, </a:t>
            </a:r>
            <a:r>
              <a:rPr lang="pt-PT" dirty="0" err="1" smtClean="0">
                <a:latin typeface="Andalus" pitchFamily="18" charset="-78"/>
                <a:cs typeface="Andalus" pitchFamily="18" charset="-78"/>
              </a:rPr>
              <a:t>Luis</a:t>
            </a:r>
            <a:r>
              <a:rPr lang="pt-PT" dirty="0" smtClean="0">
                <a:latin typeface="Andalus" pitchFamily="18" charset="-78"/>
                <a:cs typeface="Andalus" pitchFamily="18" charset="-78"/>
              </a:rPr>
              <a:t>. (1993). </a:t>
            </a:r>
            <a:r>
              <a:rPr lang="pt-PT" i="1" dirty="0" smtClean="0">
                <a:latin typeface="Andalus" pitchFamily="18" charset="-78"/>
                <a:cs typeface="Andalus" pitchFamily="18" charset="-78"/>
              </a:rPr>
              <a:t>Psicopatologia do adolescente e do adulto</a:t>
            </a:r>
            <a:r>
              <a:rPr lang="pt-PT" dirty="0" smtClean="0">
                <a:latin typeface="Andalus" pitchFamily="18" charset="-78"/>
                <a:cs typeface="Andalus" pitchFamily="18" charset="-78"/>
              </a:rPr>
              <a:t>. Lisboa: </a:t>
            </a:r>
          </a:p>
          <a:p>
            <a:pPr>
              <a:buNone/>
            </a:pPr>
            <a:r>
              <a:rPr lang="pt-PT" dirty="0" smtClean="0">
                <a:latin typeface="Andalus" pitchFamily="18" charset="-78"/>
                <a:cs typeface="Andalus" pitchFamily="18" charset="-78"/>
              </a:rPr>
              <a:t>	</a:t>
            </a:r>
            <a:r>
              <a:rPr lang="pt-PT" dirty="0" err="1" smtClean="0">
                <a:latin typeface="Andalus" pitchFamily="18" charset="-78"/>
                <a:cs typeface="Andalus" pitchFamily="18" charset="-78"/>
              </a:rPr>
              <a:t>Mcgraw-hill</a:t>
            </a:r>
            <a:r>
              <a:rPr lang="pt-PT" dirty="0" smtClean="0">
                <a:latin typeface="Andalus" pitchFamily="18" charset="-78"/>
                <a:cs typeface="Andalus" pitchFamily="18" charset="-78"/>
              </a:rPr>
              <a:t> de Portugal, Lda.</a:t>
            </a:r>
          </a:p>
          <a:p>
            <a:pPr>
              <a:buNone/>
            </a:pPr>
            <a:r>
              <a:rPr lang="pt-PT" dirty="0" smtClean="0">
                <a:latin typeface="Andalus" pitchFamily="18" charset="-78"/>
                <a:cs typeface="Andalus" pitchFamily="18" charset="-78"/>
              </a:rPr>
              <a:t> </a:t>
            </a:r>
          </a:p>
          <a:p>
            <a:pPr>
              <a:buNone/>
            </a:pPr>
            <a:r>
              <a:rPr lang="en-US" dirty="0" smtClean="0">
                <a:latin typeface="Andalus" pitchFamily="18" charset="-78"/>
                <a:cs typeface="Andalus" pitchFamily="18" charset="-78"/>
              </a:rPr>
              <a:t>Wells, </a:t>
            </a:r>
            <a:r>
              <a:rPr lang="en-US" dirty="0" err="1" smtClean="0">
                <a:latin typeface="Andalus" pitchFamily="18" charset="-78"/>
                <a:cs typeface="Andalus" pitchFamily="18" charset="-78"/>
              </a:rPr>
              <a:t>Adrien</a:t>
            </a:r>
            <a:r>
              <a:rPr lang="en-US" dirty="0" smtClean="0">
                <a:latin typeface="Andalus" pitchFamily="18" charset="-78"/>
                <a:cs typeface="Andalus" pitchFamily="18" charset="-78"/>
              </a:rPr>
              <a:t>. </a:t>
            </a:r>
            <a:r>
              <a:rPr lang="pt-PT" dirty="0" smtClean="0">
                <a:latin typeface="Andalus" pitchFamily="18" charset="-78"/>
                <a:cs typeface="Andalus" pitchFamily="18" charset="-78"/>
              </a:rPr>
              <a:t>(2003). </a:t>
            </a:r>
            <a:r>
              <a:rPr lang="pt-PT" i="1" dirty="0" smtClean="0">
                <a:latin typeface="Andalus" pitchFamily="18" charset="-78"/>
                <a:cs typeface="Andalus" pitchFamily="18" charset="-78"/>
              </a:rPr>
              <a:t>Perturbações emocionais e metacognição</a:t>
            </a:r>
            <a:r>
              <a:rPr lang="pt-PT" dirty="0" smtClean="0">
                <a:latin typeface="Andalus" pitchFamily="18" charset="-78"/>
                <a:cs typeface="Andalus" pitchFamily="18" charset="-78"/>
              </a:rPr>
              <a:t>. Climepsi Editores</a:t>
            </a:r>
            <a:endParaRPr lang="pt-PT"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1520" y="260648"/>
            <a:ext cx="8136904" cy="1470025"/>
          </a:xfrm>
        </p:spPr>
        <p:txBody>
          <a:bodyPr>
            <a:normAutofit/>
          </a:bodyPr>
          <a:lstStyle/>
          <a:p>
            <a:pPr algn="l">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Perturbação de Pânico</a:t>
            </a:r>
            <a:r>
              <a:rPr lang="pt-PT" dirty="0" smtClean="0"/>
              <a:t/>
            </a:r>
            <a:br>
              <a:rPr lang="pt-PT" dirty="0" smtClean="0"/>
            </a:br>
            <a:endParaRPr lang="pt-PT" dirty="0"/>
          </a:p>
        </p:txBody>
      </p:sp>
      <p:sp>
        <p:nvSpPr>
          <p:cNvPr id="13" name="CaixaDeTexto 12"/>
          <p:cNvSpPr txBox="1"/>
          <p:nvPr/>
        </p:nvSpPr>
        <p:spPr>
          <a:xfrm>
            <a:off x="2987824" y="3149292"/>
            <a:ext cx="5915178" cy="3708708"/>
          </a:xfrm>
          <a:prstGeom prst="rect">
            <a:avLst/>
          </a:prstGeom>
          <a:noFill/>
        </p:spPr>
        <p:txBody>
          <a:bodyPr wrap="square" rtlCol="0">
            <a:spAutoFit/>
          </a:bodyPr>
          <a:lstStyle/>
          <a:p>
            <a:pPr algn="just">
              <a:lnSpc>
                <a:spcPct val="200000"/>
              </a:lnSpc>
            </a:pPr>
            <a:r>
              <a:rPr lang="pt-PT" sz="2000" dirty="0" smtClean="0">
                <a:latin typeface="Andalus" pitchFamily="18" charset="-78"/>
                <a:cs typeface="Andalus" pitchFamily="18" charset="-78"/>
              </a:rPr>
              <a:t>Geralmente são seguidos de pelo menos um mês de apreensão constante sobre ter outro ataque, preocupação sobre as possíveis consequências que esses ataques de pânico podem trazer ou uma variação comportamental significativa relacionado com os mesmos.</a:t>
            </a:r>
            <a:endParaRPr lang="pt-PT" sz="2000" dirty="0">
              <a:latin typeface="Andalus" pitchFamily="18" charset="-78"/>
              <a:cs typeface="Andalus" pitchFamily="18" charset="-78"/>
            </a:endParaRPr>
          </a:p>
        </p:txBody>
      </p:sp>
      <p:sp>
        <p:nvSpPr>
          <p:cNvPr id="14" name="CaixaDeTexto 13"/>
          <p:cNvSpPr txBox="1"/>
          <p:nvPr/>
        </p:nvSpPr>
        <p:spPr>
          <a:xfrm>
            <a:off x="7126172" y="6463761"/>
            <a:ext cx="1800200" cy="369332"/>
          </a:xfrm>
          <a:prstGeom prst="rect">
            <a:avLst/>
          </a:prstGeom>
          <a:noFill/>
        </p:spPr>
        <p:txBody>
          <a:bodyPr wrap="square" rtlCol="0">
            <a:spAutoFit/>
          </a:bodyPr>
          <a:lstStyle/>
          <a:p>
            <a:pPr algn="r"/>
            <a:r>
              <a:rPr lang="pt-PT" dirty="0" smtClean="0">
                <a:latin typeface="Andalus" pitchFamily="18" charset="-78"/>
                <a:cs typeface="Andalus" pitchFamily="18" charset="-78"/>
              </a:rPr>
              <a:t>(APA, 2000).</a:t>
            </a:r>
            <a:endParaRPr lang="pt-PT" dirty="0">
              <a:latin typeface="Andalus" pitchFamily="18" charset="-78"/>
              <a:cs typeface="Andalus" pitchFamily="18" charset="-78"/>
            </a:endParaRPr>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809" y="3507921"/>
            <a:ext cx="2843808" cy="3080342"/>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Rectângulo arredondado 7"/>
          <p:cNvSpPr/>
          <p:nvPr/>
        </p:nvSpPr>
        <p:spPr>
          <a:xfrm>
            <a:off x="755576" y="980728"/>
            <a:ext cx="7848872" cy="208823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pt-PT" sz="2000" b="1" dirty="0" smtClean="0">
                <a:solidFill>
                  <a:schemeClr val="tx1"/>
                </a:solidFill>
                <a:latin typeface="Andalus" pitchFamily="18" charset="-78"/>
                <a:cs typeface="Andalus" pitchFamily="18" charset="-78"/>
              </a:rPr>
              <a:t>A perturbação de pânico </a:t>
            </a:r>
            <a:r>
              <a:rPr lang="pt-PT" sz="2000" dirty="0" smtClean="0">
                <a:solidFill>
                  <a:schemeClr val="tx1"/>
                </a:solidFill>
                <a:latin typeface="Andalus" pitchFamily="18" charset="-78"/>
                <a:cs typeface="Andalus" pitchFamily="18" charset="-78"/>
              </a:rPr>
              <a:t>caracteriza-se  principalmente pela presença recorrente de ataques de pânico não relacionados com situações ou circunstâncias concretas. *</a:t>
            </a:r>
            <a:endParaRPr lang="pt-PT" sz="2000" dirty="0">
              <a:solidFill>
                <a:schemeClr val="tx1"/>
              </a:solidFill>
              <a:latin typeface="Andalus" pitchFamily="18" charset="-78"/>
              <a:cs typeface="Andalus" pitchFamily="18" charset="-78"/>
            </a:endParaRPr>
          </a:p>
        </p:txBody>
      </p:sp>
      <p:cxnSp>
        <p:nvCxnSpPr>
          <p:cNvPr id="10" name="Conexão curva 9"/>
          <p:cNvCxnSpPr/>
          <p:nvPr/>
        </p:nvCxnSpPr>
        <p:spPr>
          <a:xfrm>
            <a:off x="2411760" y="3212976"/>
            <a:ext cx="432048" cy="288032"/>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1450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8682" y="260648"/>
            <a:ext cx="5832648" cy="523220"/>
          </a:xfrm>
          <a:prstGeom prst="rect">
            <a:avLst/>
          </a:prstGeom>
          <a:noFill/>
        </p:spPr>
        <p:txBody>
          <a:bodyPr wrap="square" rtlCol="0">
            <a:spAutoFit/>
          </a:bodyPr>
          <a:lstStyle/>
          <a:p>
            <a:pPr>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Principais Sintomas</a:t>
            </a:r>
            <a:endParaRPr lang="pt-PT" sz="2800" b="1" dirty="0">
              <a:solidFill>
                <a:schemeClr val="accent5">
                  <a:lumMod val="50000"/>
                </a:schemeClr>
              </a:solidFill>
              <a:latin typeface="Andalus" pitchFamily="18" charset="-78"/>
              <a:cs typeface="Andalus" pitchFamily="18" charset="-78"/>
            </a:endParaRPr>
          </a:p>
        </p:txBody>
      </p:sp>
      <p:sp>
        <p:nvSpPr>
          <p:cNvPr id="7" name="Rectângulo 6"/>
          <p:cNvSpPr/>
          <p:nvPr/>
        </p:nvSpPr>
        <p:spPr>
          <a:xfrm>
            <a:off x="5364088" y="2852936"/>
            <a:ext cx="3312368" cy="3672408"/>
          </a:xfrm>
          <a:prstGeom prst="rect">
            <a:avLst/>
          </a:prstGeom>
          <a:ln>
            <a:solidFill>
              <a:schemeClr val="accent5">
                <a:lumMod val="50000"/>
              </a:schemeClr>
            </a:solidFill>
          </a:ln>
          <a:effectLst/>
          <a:scene3d>
            <a:camera prst="orthographicFront">
              <a:rot lat="0" lon="0" rev="0"/>
            </a:camera>
            <a:lightRig rig="chilly" dir="t">
              <a:rot lat="0" lon="0" rev="18480000"/>
            </a:lightRig>
          </a:scene3d>
          <a:sp3d prstMaterial="clear">
            <a:bevelT h="63500"/>
          </a:sp3d>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pt-PT" sz="2000" dirty="0" smtClean="0">
                <a:latin typeface="Andalus" pitchFamily="18" charset="-78"/>
                <a:cs typeface="Andalus" pitchFamily="18" charset="-78"/>
              </a:rPr>
              <a:t>Durante os episódios de pânico, pelo menos </a:t>
            </a:r>
            <a:r>
              <a:rPr lang="pt-PT" sz="2000" dirty="0" smtClean="0">
                <a:latin typeface="Andalus" pitchFamily="18" charset="-78"/>
                <a:cs typeface="Andalus" pitchFamily="18" charset="-78"/>
              </a:rPr>
              <a:t>quatro  </a:t>
            </a:r>
            <a:r>
              <a:rPr lang="pt-PT" sz="2000" dirty="0" smtClean="0">
                <a:latin typeface="Andalus" pitchFamily="18" charset="-78"/>
                <a:cs typeface="Andalus" pitchFamily="18" charset="-78"/>
              </a:rPr>
              <a:t>dos sintomas se desenvolvem  abruptamente  e atingem um pico de intensidade elevado em cerca de 10 minutos</a:t>
            </a:r>
            <a:endParaRPr lang="pt-PT" sz="2000" dirty="0">
              <a:latin typeface="Andalus" pitchFamily="18" charset="-78"/>
              <a:cs typeface="Andalus" pitchFamily="18" charset="-78"/>
            </a:endParaRPr>
          </a:p>
        </p:txBody>
      </p:sp>
      <p:sp>
        <p:nvSpPr>
          <p:cNvPr id="6" name="Rectângulo arredondado 5"/>
          <p:cNvSpPr/>
          <p:nvPr/>
        </p:nvSpPr>
        <p:spPr>
          <a:xfrm>
            <a:off x="395536" y="1052736"/>
            <a:ext cx="4320480" cy="5400600"/>
          </a:xfrm>
          <a:prstGeom prst="roundRect">
            <a:avLst/>
          </a:prstGeom>
          <a:solidFill>
            <a:schemeClr val="bg1"/>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itchFamily="2" charset="2"/>
              <a:buChar char="v"/>
            </a:pPr>
            <a:r>
              <a:rPr lang="pt-PT" sz="2000" dirty="0" smtClean="0">
                <a:solidFill>
                  <a:schemeClr val="tx1"/>
                </a:solidFill>
                <a:latin typeface="Andalus" pitchFamily="18" charset="-78"/>
                <a:cs typeface="Andalus" pitchFamily="18" charset="-78"/>
              </a:rPr>
              <a:t>Palpitações;</a:t>
            </a:r>
          </a:p>
          <a:p>
            <a:pPr marL="285750" indent="-285750" algn="just">
              <a:lnSpc>
                <a:spcPct val="150000"/>
              </a:lnSpc>
              <a:buFont typeface="Wingdings" pitchFamily="2" charset="2"/>
              <a:buChar char="v"/>
            </a:pPr>
            <a:r>
              <a:rPr lang="pt-PT" sz="2000" dirty="0" smtClean="0">
                <a:solidFill>
                  <a:schemeClr val="tx1"/>
                </a:solidFill>
                <a:latin typeface="Andalus" pitchFamily="18" charset="-78"/>
                <a:cs typeface="Andalus" pitchFamily="18" charset="-78"/>
              </a:rPr>
              <a:t>Suores;</a:t>
            </a:r>
          </a:p>
          <a:p>
            <a:pPr marL="285750" indent="-285750" algn="just">
              <a:lnSpc>
                <a:spcPct val="150000"/>
              </a:lnSpc>
              <a:buFont typeface="Wingdings" pitchFamily="2" charset="2"/>
              <a:buChar char="v"/>
            </a:pPr>
            <a:r>
              <a:rPr lang="pt-PT" sz="2000" dirty="0" smtClean="0">
                <a:solidFill>
                  <a:schemeClr val="tx1"/>
                </a:solidFill>
                <a:latin typeface="Andalus" pitchFamily="18" charset="-78"/>
                <a:cs typeface="Andalus" pitchFamily="18" charset="-78"/>
              </a:rPr>
              <a:t>Dificuldades em respirar;</a:t>
            </a:r>
          </a:p>
          <a:p>
            <a:pPr marL="285750" indent="-285750" algn="just">
              <a:lnSpc>
                <a:spcPct val="150000"/>
              </a:lnSpc>
              <a:buFont typeface="Wingdings" pitchFamily="2" charset="2"/>
              <a:buChar char="v"/>
            </a:pPr>
            <a:r>
              <a:rPr lang="pt-PT" sz="2000" dirty="0" smtClean="0">
                <a:solidFill>
                  <a:schemeClr val="tx1"/>
                </a:solidFill>
                <a:latin typeface="Andalus" pitchFamily="18" charset="-78"/>
                <a:cs typeface="Andalus" pitchFamily="18" charset="-78"/>
              </a:rPr>
              <a:t>Desconforto ou dores no peito;</a:t>
            </a:r>
          </a:p>
          <a:p>
            <a:pPr marL="285750" indent="-285750" algn="just">
              <a:lnSpc>
                <a:spcPct val="150000"/>
              </a:lnSpc>
              <a:buFont typeface="Wingdings" pitchFamily="2" charset="2"/>
              <a:buChar char="v"/>
            </a:pPr>
            <a:r>
              <a:rPr lang="pt-PT" sz="2000" dirty="0" smtClean="0">
                <a:solidFill>
                  <a:schemeClr val="tx1"/>
                </a:solidFill>
                <a:latin typeface="Andalus" pitchFamily="18" charset="-78"/>
                <a:cs typeface="Andalus" pitchFamily="18" charset="-78"/>
              </a:rPr>
              <a:t>Náuseas ou mal estar abdominal;</a:t>
            </a:r>
          </a:p>
          <a:p>
            <a:pPr marL="285750" indent="-285750" algn="just">
              <a:lnSpc>
                <a:spcPct val="150000"/>
              </a:lnSpc>
              <a:buFont typeface="Wingdings" pitchFamily="2" charset="2"/>
              <a:buChar char="v"/>
            </a:pPr>
            <a:r>
              <a:rPr lang="pt-PT" sz="2000" dirty="0" smtClean="0">
                <a:solidFill>
                  <a:schemeClr val="tx1"/>
                </a:solidFill>
                <a:latin typeface="Andalus" pitchFamily="18" charset="-78"/>
                <a:cs typeface="Andalus" pitchFamily="18" charset="-78"/>
              </a:rPr>
              <a:t>Desrealizações;</a:t>
            </a:r>
          </a:p>
          <a:p>
            <a:pPr marL="285750" indent="-285750" algn="just">
              <a:lnSpc>
                <a:spcPct val="150000"/>
              </a:lnSpc>
              <a:buFont typeface="Wingdings" pitchFamily="2" charset="2"/>
              <a:buChar char="v"/>
            </a:pPr>
            <a:r>
              <a:rPr lang="pt-PT" sz="2000" dirty="0" smtClean="0">
                <a:solidFill>
                  <a:schemeClr val="tx1"/>
                </a:solidFill>
                <a:latin typeface="Andalus" pitchFamily="18" charset="-78"/>
                <a:cs typeface="Andalus" pitchFamily="18" charset="-78"/>
              </a:rPr>
              <a:t>Despersonalização;</a:t>
            </a:r>
          </a:p>
          <a:p>
            <a:pPr marL="285750" indent="-285750">
              <a:lnSpc>
                <a:spcPct val="150000"/>
              </a:lnSpc>
              <a:buFont typeface="Wingdings" pitchFamily="2" charset="2"/>
              <a:buChar char="v"/>
            </a:pPr>
            <a:r>
              <a:rPr lang="pt-PT" sz="2000" dirty="0" smtClean="0">
                <a:solidFill>
                  <a:schemeClr val="tx1"/>
                </a:solidFill>
                <a:latin typeface="Andalus" pitchFamily="18" charset="-78"/>
                <a:cs typeface="Andalus" pitchFamily="18" charset="-78"/>
              </a:rPr>
              <a:t>Medo de perder o controlo/enlouquecer;</a:t>
            </a:r>
          </a:p>
          <a:p>
            <a:pPr marL="285750" indent="-285750" algn="just">
              <a:lnSpc>
                <a:spcPct val="150000"/>
              </a:lnSpc>
              <a:buFont typeface="Wingdings" pitchFamily="2" charset="2"/>
              <a:buChar char="v"/>
            </a:pPr>
            <a:r>
              <a:rPr lang="pt-PT" sz="2000" dirty="0" smtClean="0">
                <a:solidFill>
                  <a:schemeClr val="tx1"/>
                </a:solidFill>
                <a:latin typeface="Andalus" pitchFamily="18" charset="-78"/>
                <a:cs typeface="Andalus" pitchFamily="18" charset="-78"/>
              </a:rPr>
              <a:t>Medo de morrer;</a:t>
            </a:r>
          </a:p>
          <a:p>
            <a:pPr marL="285750" indent="-285750" algn="just">
              <a:lnSpc>
                <a:spcPct val="150000"/>
              </a:lnSpc>
              <a:buFont typeface="Wingdings" pitchFamily="2" charset="2"/>
              <a:buChar char="v"/>
            </a:pPr>
            <a:r>
              <a:rPr lang="pt-PT" sz="2000" dirty="0" smtClean="0">
                <a:solidFill>
                  <a:schemeClr val="tx1"/>
                </a:solidFill>
                <a:latin typeface="Andalus" pitchFamily="18" charset="-78"/>
                <a:cs typeface="Andalus" pitchFamily="18" charset="-78"/>
              </a:rPr>
              <a:t>Sensações de frio e calor</a:t>
            </a:r>
            <a:r>
              <a:rPr lang="pt-PT" dirty="0" smtClean="0">
                <a:latin typeface="Andalus" pitchFamily="18" charset="-78"/>
                <a:cs typeface="Andalus" pitchFamily="18" charset="-78"/>
              </a:rPr>
              <a:t>.</a:t>
            </a:r>
          </a:p>
        </p:txBody>
      </p:sp>
      <p:cxnSp>
        <p:nvCxnSpPr>
          <p:cNvPr id="10" name="Conexão curva 9"/>
          <p:cNvCxnSpPr/>
          <p:nvPr/>
        </p:nvCxnSpPr>
        <p:spPr>
          <a:xfrm>
            <a:off x="5076056" y="1772816"/>
            <a:ext cx="1152128" cy="792088"/>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7020272" y="6488668"/>
            <a:ext cx="1872208" cy="369332"/>
          </a:xfrm>
          <a:prstGeom prst="rect">
            <a:avLst/>
          </a:prstGeom>
          <a:noFill/>
        </p:spPr>
        <p:txBody>
          <a:bodyPr wrap="square" rtlCol="0">
            <a:spAutoFit/>
          </a:bodyPr>
          <a:lstStyle/>
          <a:p>
            <a:r>
              <a:rPr lang="pt-PT" dirty="0" smtClean="0">
                <a:latin typeface="Andalus" pitchFamily="18" charset="-78"/>
                <a:cs typeface="Andalus" pitchFamily="18" charset="-78"/>
              </a:rPr>
              <a:t>(APA,2000)</a:t>
            </a:r>
            <a:endParaRPr lang="pt-PT" dirty="0"/>
          </a:p>
        </p:txBody>
      </p:sp>
    </p:spTree>
    <p:extLst>
      <p:ext uri="{BB962C8B-B14F-4D97-AF65-F5344CB8AC3E}">
        <p14:creationId xmlns="" xmlns:p14="http://schemas.microsoft.com/office/powerpoint/2010/main" val="1007492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216097" y="404664"/>
            <a:ext cx="4464496" cy="523220"/>
          </a:xfrm>
          <a:prstGeom prst="rect">
            <a:avLst/>
          </a:prstGeom>
          <a:noFill/>
        </p:spPr>
        <p:txBody>
          <a:bodyPr wrap="square" rtlCol="0">
            <a:spAutoFit/>
          </a:bodyPr>
          <a:lstStyle/>
          <a:p>
            <a:pPr>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Perturbação de Pânico</a:t>
            </a:r>
            <a:endParaRPr lang="pt-PT" sz="2800" b="1" dirty="0">
              <a:solidFill>
                <a:schemeClr val="accent5">
                  <a:lumMod val="50000"/>
                </a:schemeClr>
              </a:solidFill>
              <a:latin typeface="Andalus" pitchFamily="18" charset="-78"/>
              <a:cs typeface="Andalus" pitchFamily="18" charset="-78"/>
            </a:endParaRPr>
          </a:p>
        </p:txBody>
      </p:sp>
      <p:sp>
        <p:nvSpPr>
          <p:cNvPr id="8" name="CaixaDeTexto 7"/>
          <p:cNvSpPr txBox="1"/>
          <p:nvPr/>
        </p:nvSpPr>
        <p:spPr>
          <a:xfrm>
            <a:off x="5683251" y="6507263"/>
            <a:ext cx="3276364" cy="369332"/>
          </a:xfrm>
          <a:prstGeom prst="rect">
            <a:avLst/>
          </a:prstGeom>
          <a:noFill/>
        </p:spPr>
        <p:txBody>
          <a:bodyPr wrap="square" rtlCol="0">
            <a:spAutoFit/>
          </a:bodyPr>
          <a:lstStyle/>
          <a:p>
            <a:pPr algn="r"/>
            <a:r>
              <a:rPr lang="pt-PT" dirty="0" smtClean="0">
                <a:latin typeface="Andalus" pitchFamily="18" charset="-78"/>
                <a:cs typeface="Andalus" pitchFamily="18" charset="-78"/>
              </a:rPr>
              <a:t>(APA, 2000; Caetano, 1993)</a:t>
            </a:r>
            <a:endParaRPr lang="pt-PT" dirty="0">
              <a:latin typeface="Andalus" pitchFamily="18" charset="-78"/>
              <a:cs typeface="Andalus" pitchFamily="18" charset="-78"/>
            </a:endParaRPr>
          </a:p>
        </p:txBody>
      </p:sp>
      <p:pic>
        <p:nvPicPr>
          <p:cNvPr id="1026" name="Picture 2"/>
          <p:cNvPicPr>
            <a:picLocks noChangeAspect="1" noChangeArrowheads="1"/>
          </p:cNvPicPr>
          <p:nvPr/>
        </p:nvPicPr>
        <p:blipFill>
          <a:blip r:embed="rId3" cstate="print">
            <a:lum bright="70000" contrast="-70000"/>
            <a:extLst>
              <a:ext uri="{BEBA8EAE-BF5A-486C-A8C5-ECC9F3942E4B}">
                <a14:imgProps xmlns="" xmlns:a14="http://schemas.microsoft.com/office/drawing/2010/main">
                  <a14:imgLayer r:embed="rId4">
                    <a14:imgEffect>
                      <a14:colorTemperature colorTemp="7200"/>
                    </a14:imgEffect>
                  </a14:imgLayer>
                </a14:imgProps>
              </a:ext>
              <a:ext uri="{28A0092B-C50C-407E-A947-70E740481C1C}">
                <a14:useLocalDpi xmlns="" xmlns:a14="http://schemas.microsoft.com/office/drawing/2010/main" val="0"/>
              </a:ext>
            </a:extLst>
          </a:blip>
          <a:srcRect/>
          <a:stretch>
            <a:fillRect/>
          </a:stretch>
        </p:blipFill>
        <p:spPr bwMode="auto">
          <a:xfrm>
            <a:off x="4139952" y="2066900"/>
            <a:ext cx="5032711" cy="3162300"/>
          </a:xfrm>
          <a:prstGeom prst="rect">
            <a:avLst/>
          </a:prstGeom>
          <a:noFill/>
          <a:ln>
            <a:noFill/>
          </a:ln>
          <a:effectLst>
            <a:outerShdw dist="35921" dir="2700000" algn="ctr" rotWithShape="0">
              <a:schemeClr val="bg2"/>
            </a:outerShdw>
            <a:softEdge rad="1270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CaixaDeTexto 8"/>
          <p:cNvSpPr txBox="1"/>
          <p:nvPr/>
        </p:nvSpPr>
        <p:spPr>
          <a:xfrm>
            <a:off x="0" y="836712"/>
            <a:ext cx="8640960" cy="4278094"/>
          </a:xfrm>
          <a:prstGeom prst="rect">
            <a:avLst/>
          </a:prstGeom>
          <a:noFill/>
        </p:spPr>
        <p:txBody>
          <a:bodyPr wrap="square" rtlCol="0">
            <a:spAutoFit/>
          </a:bodyPr>
          <a:lstStyle/>
          <a:p>
            <a:r>
              <a:rPr lang="pt-PT" sz="2000" b="1" dirty="0" smtClean="0">
                <a:latin typeface="Times New Roman" pitchFamily="18" charset="0"/>
                <a:cs typeface="Times New Roman" pitchFamily="18" charset="0"/>
              </a:rPr>
              <a:t> </a:t>
            </a:r>
            <a:endParaRPr lang="pt-PT" sz="2000" dirty="0" smtClean="0">
              <a:latin typeface="Times New Roman" pitchFamily="18" charset="0"/>
              <a:cs typeface="Times New Roman" pitchFamily="18" charset="0"/>
            </a:endParaRPr>
          </a:p>
          <a:p>
            <a:pPr marL="285750" indent="-285750" algn="just">
              <a:lnSpc>
                <a:spcPct val="150000"/>
              </a:lnSpc>
              <a:buFont typeface="Arial" pitchFamily="34" charset="0"/>
              <a:buChar char="•"/>
            </a:pPr>
            <a:r>
              <a:rPr lang="pt-PT" sz="2100" b="1" dirty="0" smtClean="0">
                <a:solidFill>
                  <a:schemeClr val="accent5">
                    <a:lumMod val="50000"/>
                  </a:schemeClr>
                </a:solidFill>
                <a:latin typeface="Andalus" pitchFamily="18" charset="-78"/>
                <a:cs typeface="Andalus" pitchFamily="18" charset="-78"/>
              </a:rPr>
              <a:t>Perturbação de Pânico com Agorafobia </a:t>
            </a:r>
            <a:r>
              <a:rPr lang="pt-PT" sz="2100" dirty="0" smtClean="0">
                <a:solidFill>
                  <a:schemeClr val="accent5">
                    <a:lumMod val="50000"/>
                  </a:schemeClr>
                </a:solidFill>
                <a:latin typeface="Andalus" pitchFamily="18" charset="-78"/>
                <a:cs typeface="Andalus" pitchFamily="18" charset="-78"/>
              </a:rPr>
              <a:t>- </a:t>
            </a:r>
            <a:r>
              <a:rPr lang="pt-PT" sz="2100" dirty="0" smtClean="0">
                <a:latin typeface="Andalus" pitchFamily="18" charset="-78"/>
                <a:cs typeface="Andalus" pitchFamily="18" charset="-78"/>
              </a:rPr>
              <a:t>caracteriza-se pelo início de ataques de pânico inesperados e subsequente evitamento de situações múltiplas que são consideradas como prováveis desencandadoras de ataques de pânico. * </a:t>
            </a:r>
          </a:p>
          <a:p>
            <a:pPr algn="just">
              <a:lnSpc>
                <a:spcPct val="150000"/>
              </a:lnSpc>
            </a:pPr>
            <a:endParaRPr lang="pt-PT" sz="2100" dirty="0">
              <a:latin typeface="Andalus" pitchFamily="18" charset="-78"/>
              <a:cs typeface="Andalus" pitchFamily="18" charset="-78"/>
            </a:endParaRPr>
          </a:p>
          <a:p>
            <a:pPr marL="285750" indent="-285750" algn="just">
              <a:lnSpc>
                <a:spcPct val="150000"/>
              </a:lnSpc>
              <a:buFont typeface="Arial" pitchFamily="34" charset="0"/>
              <a:buChar char="•"/>
            </a:pPr>
            <a:r>
              <a:rPr lang="pt-PT" sz="2100" b="1" dirty="0" smtClean="0">
                <a:solidFill>
                  <a:schemeClr val="accent5">
                    <a:lumMod val="50000"/>
                  </a:schemeClr>
                </a:solidFill>
                <a:latin typeface="Andalus" pitchFamily="18" charset="-78"/>
                <a:cs typeface="Andalus" pitchFamily="18" charset="-78"/>
              </a:rPr>
              <a:t>Perturbação de Pânico sem Agorafobia - </a:t>
            </a:r>
            <a:r>
              <a:rPr lang="pt-PT" sz="2100" dirty="0" smtClean="0">
                <a:latin typeface="Andalus" pitchFamily="18" charset="-78"/>
                <a:cs typeface="Andalus" pitchFamily="18" charset="-78"/>
              </a:rPr>
              <a:t>o sujeito tem ataques de pânico não expectáveis em várias situações mas não desenvolve evitamento ou não se confronta com essas situações com sofrimento.</a:t>
            </a:r>
            <a:endParaRPr lang="pt-PT" sz="2100" dirty="0">
              <a:latin typeface="Andalus" pitchFamily="18" charset="-78"/>
              <a:cs typeface="Andalus" pitchFamily="18" charset="-78"/>
            </a:endParaRPr>
          </a:p>
        </p:txBody>
      </p:sp>
      <p:sp>
        <p:nvSpPr>
          <p:cNvPr id="11" name="Rectângulo arredondado 10"/>
          <p:cNvSpPr/>
          <p:nvPr/>
        </p:nvSpPr>
        <p:spPr>
          <a:xfrm>
            <a:off x="1403648" y="5085184"/>
            <a:ext cx="7416824" cy="1152128"/>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PT" sz="2000" dirty="0" smtClean="0">
                <a:solidFill>
                  <a:schemeClr val="tx1"/>
                </a:solidFill>
                <a:latin typeface="Times New Roman" pitchFamily="18" charset="0"/>
                <a:cs typeface="Times New Roman" pitchFamily="18" charset="0"/>
              </a:rPr>
              <a:t>Para o diagnóstico da Perturbação de Pânico (com ou sem agorafobia) são necessários pelo menos </a:t>
            </a:r>
            <a:r>
              <a:rPr lang="pt-PT" sz="2000" b="1" dirty="0" smtClean="0">
                <a:solidFill>
                  <a:schemeClr val="tx1"/>
                </a:solidFill>
                <a:latin typeface="Times New Roman" pitchFamily="18" charset="0"/>
                <a:cs typeface="Times New Roman" pitchFamily="18" charset="0"/>
              </a:rPr>
              <a:t>dois</a:t>
            </a:r>
            <a:r>
              <a:rPr lang="pt-PT" sz="2000" dirty="0" smtClean="0">
                <a:solidFill>
                  <a:schemeClr val="tx1"/>
                </a:solidFill>
                <a:latin typeface="Times New Roman" pitchFamily="18" charset="0"/>
                <a:cs typeface="Times New Roman" pitchFamily="18" charset="0"/>
              </a:rPr>
              <a:t> ataques de pânico inesperados. </a:t>
            </a:r>
          </a:p>
        </p:txBody>
      </p:sp>
      <p:cxnSp>
        <p:nvCxnSpPr>
          <p:cNvPr id="13" name="Conexão curva 12"/>
          <p:cNvCxnSpPr/>
          <p:nvPr/>
        </p:nvCxnSpPr>
        <p:spPr>
          <a:xfrm>
            <a:off x="683568" y="5013176"/>
            <a:ext cx="504056" cy="360040"/>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86350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55576" y="428604"/>
            <a:ext cx="8031266" cy="5940088"/>
          </a:xfrm>
          <a:prstGeom prst="rect">
            <a:avLst/>
          </a:prstGeom>
          <a:noFill/>
        </p:spPr>
        <p:txBody>
          <a:bodyPr wrap="square" rtlCol="0">
            <a:spAutoFit/>
          </a:bodyPr>
          <a:lstStyle/>
          <a:p>
            <a:pPr>
              <a:buFont typeface="Courier New" pitchFamily="49" charset="0"/>
              <a:buChar char="o"/>
            </a:pPr>
            <a:r>
              <a:rPr lang="pt-PT" sz="2800" b="1" dirty="0">
                <a:solidFill>
                  <a:schemeClr val="accent5">
                    <a:lumMod val="50000"/>
                  </a:schemeClr>
                </a:solidFill>
                <a:latin typeface="Andalus" pitchFamily="18" charset="-78"/>
                <a:cs typeface="Andalus" pitchFamily="18" charset="-78"/>
              </a:rPr>
              <a:t>Agorafobia Sem História de Perturbação de </a:t>
            </a:r>
            <a:r>
              <a:rPr lang="pt-PT" sz="2800" b="1" dirty="0" smtClean="0">
                <a:solidFill>
                  <a:schemeClr val="accent5">
                    <a:lumMod val="50000"/>
                  </a:schemeClr>
                </a:solidFill>
                <a:latin typeface="Andalus" pitchFamily="18" charset="-78"/>
                <a:cs typeface="Andalus" pitchFamily="18" charset="-78"/>
              </a:rPr>
              <a:t>Pânico</a:t>
            </a:r>
          </a:p>
          <a:p>
            <a:pPr algn="ctr"/>
            <a:endParaRPr lang="pt-PT" sz="2200" dirty="0">
              <a:latin typeface="Andalus" pitchFamily="18" charset="-78"/>
              <a:cs typeface="Andalus" pitchFamily="18" charset="-78"/>
            </a:endParaRPr>
          </a:p>
          <a:p>
            <a:pPr algn="ctr">
              <a:buFont typeface="Arial" pitchFamily="34" charset="0"/>
              <a:buChar char="•"/>
            </a:pPr>
            <a:endParaRPr lang="pt-PT" sz="2200" dirty="0">
              <a:latin typeface="Andalus" pitchFamily="18" charset="-78"/>
              <a:cs typeface="Andalus" pitchFamily="18" charset="-78"/>
            </a:endParaRPr>
          </a:p>
          <a:p>
            <a:pPr algn="ctr">
              <a:buFont typeface="Arial" pitchFamily="34" charset="0"/>
              <a:buChar char="•"/>
            </a:pPr>
            <a:endParaRPr lang="pt-PT" sz="2200" dirty="0" smtClean="0">
              <a:latin typeface="Andalus" pitchFamily="18" charset="-78"/>
              <a:cs typeface="Andalus" pitchFamily="18" charset="-78"/>
            </a:endParaRPr>
          </a:p>
          <a:p>
            <a:pPr algn="ctr">
              <a:buFont typeface="Arial" pitchFamily="34" charset="0"/>
              <a:buChar char="•"/>
            </a:pPr>
            <a:endParaRPr lang="pt-PT" sz="2200" dirty="0">
              <a:latin typeface="Andalus" pitchFamily="18" charset="-78"/>
              <a:cs typeface="Andalus" pitchFamily="18" charset="-78"/>
            </a:endParaRPr>
          </a:p>
          <a:p>
            <a:pPr algn="ctr">
              <a:buFont typeface="Arial" pitchFamily="34" charset="0"/>
              <a:buChar char="•"/>
            </a:pPr>
            <a:endParaRPr lang="pt-PT" sz="2200" dirty="0" smtClean="0">
              <a:latin typeface="Andalus" pitchFamily="18" charset="-78"/>
              <a:cs typeface="Andalus" pitchFamily="18" charset="-78"/>
            </a:endParaRPr>
          </a:p>
          <a:p>
            <a:pPr algn="ctr"/>
            <a:endParaRPr lang="pt-PT" sz="2200" dirty="0" smtClean="0">
              <a:latin typeface="Andalus" pitchFamily="18" charset="-78"/>
              <a:cs typeface="Andalus" pitchFamily="18" charset="-78"/>
            </a:endParaRPr>
          </a:p>
          <a:p>
            <a:pPr algn="ctr">
              <a:buFont typeface="Arial" pitchFamily="34" charset="0"/>
              <a:buChar char="•"/>
            </a:pPr>
            <a:r>
              <a:rPr lang="pt-PT" sz="2200" b="1" dirty="0" smtClean="0">
                <a:latin typeface="Andalus" pitchFamily="18" charset="-78"/>
                <a:cs typeface="Andalus" pitchFamily="18" charset="-78"/>
              </a:rPr>
              <a:t>Podem </a:t>
            </a:r>
            <a:r>
              <a:rPr lang="pt-PT" sz="2200" b="1" dirty="0">
                <a:latin typeface="Andalus" pitchFamily="18" charset="-78"/>
                <a:cs typeface="Andalus" pitchFamily="18" charset="-78"/>
              </a:rPr>
              <a:t>existir outras razões para </a:t>
            </a:r>
            <a:r>
              <a:rPr lang="pt-PT" sz="2200" b="1" dirty="0" smtClean="0">
                <a:latin typeface="Andalus" pitchFamily="18" charset="-78"/>
                <a:cs typeface="Andalus" pitchFamily="18" charset="-78"/>
              </a:rPr>
              <a:t>evitamento</a:t>
            </a:r>
            <a:r>
              <a:rPr lang="pt-PT" sz="2200" dirty="0" smtClean="0">
                <a:latin typeface="Andalus" pitchFamily="18" charset="-78"/>
                <a:cs typeface="Andalus" pitchFamily="18" charset="-78"/>
              </a:rPr>
              <a:t>.</a:t>
            </a:r>
          </a:p>
          <a:p>
            <a:pPr algn="ctr">
              <a:buFont typeface="Arial" pitchFamily="34" charset="0"/>
              <a:buChar char="•"/>
            </a:pPr>
            <a:endParaRPr lang="pt-PT" sz="2200" dirty="0">
              <a:latin typeface="Andalus" pitchFamily="18" charset="-78"/>
              <a:cs typeface="Andalus" pitchFamily="18" charset="-78"/>
            </a:endParaRPr>
          </a:p>
          <a:p>
            <a:pPr algn="just">
              <a:buFont typeface="Arial" pitchFamily="34" charset="0"/>
              <a:buChar char="•"/>
            </a:pPr>
            <a:r>
              <a:rPr lang="pt-PT" sz="2200" dirty="0" smtClean="0">
                <a:latin typeface="Andalus" pitchFamily="18" charset="-78"/>
                <a:cs typeface="Andalus" pitchFamily="18" charset="-78"/>
              </a:rPr>
              <a:t>Agorafobia é </a:t>
            </a:r>
            <a:r>
              <a:rPr lang="pt-PT" sz="2200" dirty="0">
                <a:latin typeface="Andalus" pitchFamily="18" charset="-78"/>
                <a:cs typeface="Andalus" pitchFamily="18" charset="-78"/>
              </a:rPr>
              <a:t>relacionada ao medo do surgimento dos sintomas semelhantes ao </a:t>
            </a:r>
            <a:r>
              <a:rPr lang="pt-PT" sz="2200" dirty="0" smtClean="0">
                <a:latin typeface="Andalus" pitchFamily="18" charset="-78"/>
                <a:cs typeface="Andalus" pitchFamily="18" charset="-78"/>
              </a:rPr>
              <a:t>Pânico.</a:t>
            </a:r>
          </a:p>
          <a:p>
            <a:pPr algn="just">
              <a:buFont typeface="Arial" pitchFamily="34" charset="0"/>
              <a:buChar char="•"/>
            </a:pPr>
            <a:endParaRPr lang="pt-PT" sz="2200" dirty="0">
              <a:latin typeface="Andalus" pitchFamily="18" charset="-78"/>
              <a:cs typeface="Andalus" pitchFamily="18" charset="-78"/>
            </a:endParaRPr>
          </a:p>
          <a:p>
            <a:pPr algn="just">
              <a:buFont typeface="Arial" pitchFamily="34" charset="0"/>
              <a:buChar char="•"/>
            </a:pPr>
            <a:r>
              <a:rPr lang="pt-PT" sz="2200" dirty="0" smtClean="0">
                <a:latin typeface="Andalus" pitchFamily="18" charset="-78"/>
                <a:cs typeface="Andalus" pitchFamily="18" charset="-78"/>
              </a:rPr>
              <a:t>Os </a:t>
            </a:r>
            <a:r>
              <a:rPr lang="pt-PT" sz="2200" dirty="0">
                <a:latin typeface="Andalus" pitchFamily="18" charset="-78"/>
                <a:cs typeface="Andalus" pitchFamily="18" charset="-78"/>
              </a:rPr>
              <a:t>“sintomas semelhantes ao Pânico” incluem qualquer um dos 13 sintomas apresentados anteriormente ou outros sintomas que possam ser embaraçantes, como por exemplo, episódios de diarreia ou vómitos em público. </a:t>
            </a:r>
          </a:p>
          <a:p>
            <a:pPr algn="ctr"/>
            <a:endParaRPr lang="pt-PT" sz="2200" dirty="0"/>
          </a:p>
        </p:txBody>
      </p:sp>
      <p:sp>
        <p:nvSpPr>
          <p:cNvPr id="3" name="Rectângulo arredondado 2"/>
          <p:cNvSpPr/>
          <p:nvPr/>
        </p:nvSpPr>
        <p:spPr>
          <a:xfrm>
            <a:off x="1547664" y="1124744"/>
            <a:ext cx="7200800" cy="1296144"/>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dirty="0" smtClean="0">
                <a:solidFill>
                  <a:schemeClr val="tx1"/>
                </a:solidFill>
                <a:latin typeface="Andalus" pitchFamily="18" charset="-78"/>
                <a:cs typeface="Andalus" pitchFamily="18" charset="-78"/>
              </a:rPr>
              <a:t>Medo do indivíduo de ficar incapacitado ou sofrer humilhação devido a sintomas semelhantes ao Pânico.</a:t>
            </a:r>
          </a:p>
        </p:txBody>
      </p:sp>
      <p:cxnSp>
        <p:nvCxnSpPr>
          <p:cNvPr id="6" name="Conexão curva 5"/>
          <p:cNvCxnSpPr/>
          <p:nvPr/>
        </p:nvCxnSpPr>
        <p:spPr>
          <a:xfrm>
            <a:off x="827584" y="908720"/>
            <a:ext cx="504056" cy="360040"/>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Conexão recta unidireccional 7"/>
          <p:cNvCxnSpPr/>
          <p:nvPr/>
        </p:nvCxnSpPr>
        <p:spPr>
          <a:xfrm>
            <a:off x="4788024" y="2492896"/>
            <a:ext cx="0" cy="36004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ângulo 9"/>
          <p:cNvSpPr/>
          <p:nvPr/>
        </p:nvSpPr>
        <p:spPr>
          <a:xfrm>
            <a:off x="6804248" y="6093296"/>
            <a:ext cx="1449436" cy="369332"/>
          </a:xfrm>
          <a:prstGeom prst="rect">
            <a:avLst/>
          </a:prstGeom>
        </p:spPr>
        <p:txBody>
          <a:bodyPr wrap="none">
            <a:spAutoFit/>
          </a:bodyPr>
          <a:lstStyle/>
          <a:p>
            <a:r>
              <a:rPr lang="pt-PT" dirty="0" smtClean="0">
                <a:solidFill>
                  <a:schemeClr val="tx1"/>
                </a:solidFill>
                <a:latin typeface="Andalus" pitchFamily="18" charset="-78"/>
                <a:cs typeface="Andalus" pitchFamily="18" charset="-78"/>
              </a:rPr>
              <a:t> (APA, 2000) </a:t>
            </a:r>
            <a:endParaRPr lang="pt-PT"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0"/>
            <a:ext cx="7772400" cy="1470025"/>
          </a:xfrm>
        </p:spPr>
        <p:txBody>
          <a:bodyPr>
            <a:normAutofit/>
          </a:bodyPr>
          <a:lstStyle/>
          <a:p>
            <a:pPr algn="l">
              <a:buFont typeface="Courier New" pitchFamily="49" charset="0"/>
              <a:buChar char="o"/>
            </a:pPr>
            <a:r>
              <a:rPr lang="pt-PT" sz="2800" b="1" dirty="0" smtClean="0">
                <a:solidFill>
                  <a:schemeClr val="accent5">
                    <a:lumMod val="50000"/>
                  </a:schemeClr>
                </a:solidFill>
                <a:latin typeface="Andalus" pitchFamily="18" charset="-78"/>
                <a:cs typeface="Andalus" pitchFamily="18" charset="-78"/>
              </a:rPr>
              <a:t>Fobia Específica </a:t>
            </a:r>
            <a:endParaRPr lang="pt-PT" sz="2800" b="1" dirty="0">
              <a:solidFill>
                <a:schemeClr val="accent5">
                  <a:lumMod val="50000"/>
                </a:schemeClr>
              </a:solidFill>
              <a:latin typeface="Andalus" pitchFamily="18" charset="-78"/>
              <a:cs typeface="Andalus" pitchFamily="18" charset="-78"/>
            </a:endParaRPr>
          </a:p>
        </p:txBody>
      </p:sp>
      <p:sp>
        <p:nvSpPr>
          <p:cNvPr id="3" name="Subtítulo 2"/>
          <p:cNvSpPr>
            <a:spLocks noGrp="1"/>
          </p:cNvSpPr>
          <p:nvPr>
            <p:ph type="subTitle" idx="1"/>
          </p:nvPr>
        </p:nvSpPr>
        <p:spPr>
          <a:xfrm>
            <a:off x="467544" y="809328"/>
            <a:ext cx="8461448" cy="6048672"/>
          </a:xfrm>
        </p:spPr>
        <p:txBody>
          <a:bodyPr>
            <a:normAutofit fontScale="92500" lnSpcReduction="10000"/>
          </a:bodyPr>
          <a:lstStyle/>
          <a:p>
            <a:pPr algn="just">
              <a:lnSpc>
                <a:spcPct val="150000"/>
              </a:lnSpc>
            </a:pPr>
            <a:endParaRPr lang="pt-PT" sz="2000" dirty="0" smtClean="0">
              <a:solidFill>
                <a:schemeClr val="tx1"/>
              </a:solidFill>
            </a:endParaRPr>
          </a:p>
          <a:p>
            <a:pPr algn="just">
              <a:lnSpc>
                <a:spcPct val="150000"/>
              </a:lnSpc>
            </a:pPr>
            <a:endParaRPr lang="pt-PT" sz="2000" b="1" dirty="0" smtClean="0">
              <a:solidFill>
                <a:schemeClr val="tx1"/>
              </a:solidFill>
            </a:endParaRPr>
          </a:p>
          <a:p>
            <a:pPr algn="just">
              <a:lnSpc>
                <a:spcPct val="150000"/>
              </a:lnSpc>
            </a:pPr>
            <a:endParaRPr lang="pt-PT" sz="2000" b="1" dirty="0">
              <a:solidFill>
                <a:schemeClr val="tx1"/>
              </a:solidFill>
            </a:endParaRPr>
          </a:p>
          <a:p>
            <a:pPr algn="just">
              <a:lnSpc>
                <a:spcPct val="150000"/>
              </a:lnSpc>
              <a:buFont typeface="Arial" pitchFamily="34" charset="0"/>
              <a:buChar char="•"/>
            </a:pPr>
            <a:endParaRPr lang="pt-PT" sz="2000" b="1" dirty="0" smtClean="0">
              <a:solidFill>
                <a:schemeClr val="tx1"/>
              </a:solidFill>
              <a:latin typeface="Andalus" pitchFamily="18" charset="-78"/>
              <a:cs typeface="Andalus" pitchFamily="18" charset="-78"/>
            </a:endParaRPr>
          </a:p>
          <a:p>
            <a:pPr algn="just">
              <a:lnSpc>
                <a:spcPct val="150000"/>
              </a:lnSpc>
              <a:buFont typeface="Arial" pitchFamily="34" charset="0"/>
              <a:buChar char="•"/>
            </a:pPr>
            <a:r>
              <a:rPr lang="pt-PT" sz="2000" b="1" dirty="0" smtClean="0">
                <a:solidFill>
                  <a:schemeClr val="tx1"/>
                </a:solidFill>
                <a:latin typeface="Andalus" pitchFamily="18" charset="-78"/>
                <a:cs typeface="Andalus" pitchFamily="18" charset="-78"/>
              </a:rPr>
              <a:t>O diagnóstico </a:t>
            </a:r>
            <a:r>
              <a:rPr lang="pt-PT" sz="2000" dirty="0" smtClean="0">
                <a:solidFill>
                  <a:schemeClr val="tx1"/>
                </a:solidFill>
                <a:latin typeface="Andalus" pitchFamily="18" charset="-78"/>
                <a:cs typeface="Andalus" pitchFamily="18" charset="-78"/>
              </a:rPr>
              <a:t>é adequado apenas se o evitamento, medo ou antecipação ansiosa de confronto com o estímulo fóbico interferir de uma forma significativa com a rotina diária da pessoa, funcionamento ocupacional, vida social, ou se a pessoa estiver claramente perturbada por ter fobia.</a:t>
            </a:r>
          </a:p>
          <a:p>
            <a:pPr algn="just">
              <a:lnSpc>
                <a:spcPct val="150000"/>
              </a:lnSpc>
            </a:pPr>
            <a:endParaRPr lang="pt-PT" sz="2000" b="1" u="sng" dirty="0" smtClean="0">
              <a:solidFill>
                <a:schemeClr val="tx1"/>
              </a:solidFill>
              <a:latin typeface="Andalus" pitchFamily="18" charset="-78"/>
              <a:cs typeface="Andalus" pitchFamily="18" charset="-78"/>
            </a:endParaRPr>
          </a:p>
          <a:p>
            <a:pPr algn="just">
              <a:lnSpc>
                <a:spcPct val="150000"/>
              </a:lnSpc>
              <a:buFont typeface="Arial" pitchFamily="34" charset="0"/>
              <a:buChar char="•"/>
            </a:pPr>
            <a:r>
              <a:rPr lang="pt-PT" sz="2000" b="1" u="sng" dirty="0" smtClean="0">
                <a:solidFill>
                  <a:schemeClr val="tx1"/>
                </a:solidFill>
                <a:latin typeface="Andalus" pitchFamily="18" charset="-78"/>
                <a:cs typeface="Andalus" pitchFamily="18" charset="-78"/>
              </a:rPr>
              <a:t>Os primeiros sintomas da fobia especifica</a:t>
            </a:r>
            <a:r>
              <a:rPr lang="pt-PT" sz="2000" dirty="0" smtClean="0">
                <a:solidFill>
                  <a:schemeClr val="tx1"/>
                </a:solidFill>
                <a:latin typeface="Andalus" pitchFamily="18" charset="-78"/>
                <a:cs typeface="Andalus" pitchFamily="18" charset="-78"/>
              </a:rPr>
              <a:t> ocorrem habitualmente na infância ou no inicio da adolescência, podendo ocorrer primeiro nas mulheres do que nos homens.</a:t>
            </a:r>
          </a:p>
          <a:p>
            <a:pPr algn="just">
              <a:lnSpc>
                <a:spcPct val="150000"/>
              </a:lnSpc>
            </a:pPr>
            <a:r>
              <a:rPr lang="pt-PT" sz="2000" dirty="0">
                <a:solidFill>
                  <a:schemeClr val="tx1"/>
                </a:solidFill>
                <a:latin typeface="Andalus" pitchFamily="18" charset="-78"/>
                <a:cs typeface="Andalus" pitchFamily="18" charset="-78"/>
              </a:rPr>
              <a:t> </a:t>
            </a:r>
            <a:r>
              <a:rPr lang="pt-PT" sz="2000" dirty="0" smtClean="0">
                <a:solidFill>
                  <a:schemeClr val="tx1"/>
                </a:solidFill>
                <a:latin typeface="Andalus" pitchFamily="18" charset="-78"/>
                <a:cs typeface="Andalus" pitchFamily="18" charset="-78"/>
              </a:rPr>
              <a:t>                                                                                                                       (APA, 2000)                    </a:t>
            </a:r>
            <a:endParaRPr lang="pt-PT" sz="2000" dirty="0">
              <a:solidFill>
                <a:schemeClr val="tx1"/>
              </a:solidFill>
              <a:latin typeface="Andalus" pitchFamily="18" charset="-78"/>
              <a:cs typeface="Andalus" pitchFamily="18" charset="-78"/>
            </a:endParaRPr>
          </a:p>
        </p:txBody>
      </p:sp>
      <p:sp>
        <p:nvSpPr>
          <p:cNvPr id="5" name="Arredondar Rectângulo de Canto Diagonal 4"/>
          <p:cNvSpPr/>
          <p:nvPr/>
        </p:nvSpPr>
        <p:spPr>
          <a:xfrm>
            <a:off x="1259632" y="1124744"/>
            <a:ext cx="7200800" cy="1368152"/>
          </a:xfrm>
          <a:prstGeom prst="round2Diag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pt-PT" dirty="0" smtClean="0">
                <a:solidFill>
                  <a:schemeClr val="tx1"/>
                </a:solidFill>
                <a:latin typeface="Andalus" pitchFamily="18" charset="-78"/>
                <a:cs typeface="Andalus" pitchFamily="18" charset="-78"/>
              </a:rPr>
              <a:t>A principal característica da </a:t>
            </a:r>
            <a:r>
              <a:rPr lang="pt-PT" b="1" u="sng" dirty="0" smtClean="0">
                <a:solidFill>
                  <a:schemeClr val="tx1"/>
                </a:solidFill>
                <a:latin typeface="Andalus" pitchFamily="18" charset="-78"/>
                <a:cs typeface="Andalus" pitchFamily="18" charset="-78"/>
              </a:rPr>
              <a:t>fobia específica </a:t>
            </a:r>
            <a:r>
              <a:rPr lang="pt-PT" dirty="0" smtClean="0">
                <a:solidFill>
                  <a:schemeClr val="tx1"/>
                </a:solidFill>
                <a:latin typeface="Andalus" pitchFamily="18" charset="-78"/>
                <a:cs typeface="Andalus" pitchFamily="18" charset="-78"/>
              </a:rPr>
              <a:t>é o medo constante e acentuado de situações ou </a:t>
            </a:r>
            <a:r>
              <a:rPr lang="pt-PT" dirty="0" err="1" smtClean="0">
                <a:solidFill>
                  <a:schemeClr val="tx1"/>
                </a:solidFill>
                <a:latin typeface="Andalus" pitchFamily="18" charset="-78"/>
                <a:cs typeface="Andalus" pitchFamily="18" charset="-78"/>
              </a:rPr>
              <a:t>objecos</a:t>
            </a:r>
            <a:r>
              <a:rPr lang="pt-PT" dirty="0" smtClean="0">
                <a:solidFill>
                  <a:schemeClr val="tx1"/>
                </a:solidFill>
                <a:latin typeface="Andalus" pitchFamily="18" charset="-78"/>
                <a:cs typeface="Andalus" pitchFamily="18" charset="-78"/>
              </a:rPr>
              <a:t> restritos. </a:t>
            </a:r>
            <a:endParaRPr lang="pt-PT" dirty="0">
              <a:solidFill>
                <a:schemeClr val="tx1"/>
              </a:solidFill>
              <a:latin typeface="Andalus" pitchFamily="18" charset="-78"/>
              <a:cs typeface="Andalus" pitchFamily="18" charset="-78"/>
            </a:endParaRPr>
          </a:p>
        </p:txBody>
      </p:sp>
      <p:cxnSp>
        <p:nvCxnSpPr>
          <p:cNvPr id="14" name="Conexão curva 13"/>
          <p:cNvCxnSpPr/>
          <p:nvPr/>
        </p:nvCxnSpPr>
        <p:spPr>
          <a:xfrm rot="16200000" flipH="1">
            <a:off x="827584" y="1052736"/>
            <a:ext cx="288032" cy="288032"/>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8855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
          </p:nvPr>
        </p:nvSpPr>
        <p:spPr>
          <a:xfrm>
            <a:off x="457200" y="357166"/>
            <a:ext cx="7467600" cy="6116786"/>
          </a:xfrm>
        </p:spPr>
        <p:txBody>
          <a:bodyPr>
            <a:normAutofit fontScale="70000" lnSpcReduction="20000"/>
          </a:bodyPr>
          <a:lstStyle/>
          <a:p>
            <a:pPr>
              <a:buFont typeface="Courier New" pitchFamily="49" charset="0"/>
              <a:buChar char="o"/>
            </a:pPr>
            <a:r>
              <a:rPr lang="pt-PT" b="1" dirty="0" smtClean="0">
                <a:solidFill>
                  <a:schemeClr val="accent5">
                    <a:lumMod val="50000"/>
                  </a:schemeClr>
                </a:solidFill>
                <a:latin typeface="Andalus" pitchFamily="18" charset="-78"/>
                <a:cs typeface="Andalus" pitchFamily="18" charset="-78"/>
              </a:rPr>
              <a:t>Fobia Social (Perturbação da Ansiedade Social)</a:t>
            </a:r>
          </a:p>
          <a:p>
            <a:pPr algn="ctr"/>
            <a:endParaRPr lang="pt-PT" dirty="0" smtClean="0">
              <a:latin typeface="Andalus" pitchFamily="18" charset="-78"/>
              <a:cs typeface="Andalus" pitchFamily="18" charset="-78"/>
            </a:endParaRPr>
          </a:p>
          <a:p>
            <a:pPr algn="ctr"/>
            <a:endParaRPr lang="pt-PT" dirty="0" smtClean="0">
              <a:latin typeface="Andalus" pitchFamily="18" charset="-78"/>
              <a:cs typeface="Andalus" pitchFamily="18" charset="-78"/>
            </a:endParaRPr>
          </a:p>
          <a:p>
            <a:pPr algn="ctr"/>
            <a:endParaRPr lang="pt-PT" dirty="0">
              <a:latin typeface="Andalus" pitchFamily="18" charset="-78"/>
              <a:cs typeface="Andalus" pitchFamily="18" charset="-78"/>
            </a:endParaRPr>
          </a:p>
          <a:p>
            <a:pPr algn="ctr"/>
            <a:endParaRPr lang="pt-PT" dirty="0" smtClean="0">
              <a:latin typeface="Andalus" pitchFamily="18" charset="-78"/>
              <a:cs typeface="Andalus" pitchFamily="18" charset="-78"/>
            </a:endParaRPr>
          </a:p>
          <a:p>
            <a:pPr algn="ctr"/>
            <a:endParaRPr lang="pt-PT" dirty="0">
              <a:latin typeface="Andalus" pitchFamily="18" charset="-78"/>
              <a:cs typeface="Andalus" pitchFamily="18" charset="-78"/>
            </a:endParaRPr>
          </a:p>
          <a:p>
            <a:pPr algn="ctr"/>
            <a:r>
              <a:rPr lang="pt-PT" b="1" dirty="0" smtClean="0">
                <a:latin typeface="Andalus" pitchFamily="18" charset="-78"/>
                <a:cs typeface="Andalus" pitchFamily="18" charset="-78"/>
              </a:rPr>
              <a:t>Preocupações  com embaraço, ser considerado fraco, parvo, doido, etc.</a:t>
            </a:r>
          </a:p>
          <a:p>
            <a:pPr algn="ctr">
              <a:buNone/>
            </a:pPr>
            <a:endParaRPr lang="pt-PT" dirty="0" smtClean="0">
              <a:latin typeface="Andalus" pitchFamily="18" charset="-78"/>
              <a:cs typeface="Andalus" pitchFamily="18" charset="-78"/>
            </a:endParaRPr>
          </a:p>
          <a:p>
            <a:pPr algn="ctr"/>
            <a:endParaRPr lang="pt-PT" b="1" dirty="0" smtClean="0">
              <a:latin typeface="Andalus" pitchFamily="18" charset="-78"/>
              <a:cs typeface="Andalus" pitchFamily="18" charset="-78"/>
            </a:endParaRPr>
          </a:p>
          <a:p>
            <a:pPr algn="ctr"/>
            <a:r>
              <a:rPr lang="pt-PT" b="1" dirty="0" smtClean="0">
                <a:latin typeface="Andalus" pitchFamily="18" charset="-78"/>
                <a:cs typeface="Andalus" pitchFamily="18" charset="-78"/>
              </a:rPr>
              <a:t>Inclui medo de falar em público.</a:t>
            </a:r>
          </a:p>
          <a:p>
            <a:pPr algn="ctr"/>
            <a:endParaRPr lang="pt-PT" dirty="0" smtClean="0">
              <a:latin typeface="Andalus" pitchFamily="18" charset="-78"/>
              <a:cs typeface="Andalus" pitchFamily="18" charset="-78"/>
            </a:endParaRPr>
          </a:p>
          <a:p>
            <a:pPr algn="just"/>
            <a:r>
              <a:rPr lang="pt-PT" dirty="0">
                <a:latin typeface="Andalus" pitchFamily="18" charset="-78"/>
                <a:cs typeface="Andalus" pitchFamily="18" charset="-78"/>
              </a:rPr>
              <a:t>O</a:t>
            </a:r>
            <a:r>
              <a:rPr lang="pt-PT" dirty="0" smtClean="0">
                <a:latin typeface="Andalus" pitchFamily="18" charset="-78"/>
                <a:cs typeface="Andalus" pitchFamily="18" charset="-78"/>
              </a:rPr>
              <a:t> indivíduo teme não se expressar bem, teme comer e beber em público, entre outros. </a:t>
            </a:r>
          </a:p>
          <a:p>
            <a:pPr algn="just"/>
            <a:endParaRPr lang="pt-PT" dirty="0" smtClean="0">
              <a:latin typeface="Andalus" pitchFamily="18" charset="-78"/>
              <a:cs typeface="Andalus" pitchFamily="18" charset="-78"/>
            </a:endParaRPr>
          </a:p>
          <a:p>
            <a:pPr algn="just"/>
            <a:r>
              <a:rPr lang="pt-PT" dirty="0" smtClean="0">
                <a:latin typeface="Andalus" pitchFamily="18" charset="-78"/>
                <a:cs typeface="Andalus" pitchFamily="18" charset="-78"/>
              </a:rPr>
              <a:t>Os sujeitos com Fobia Social evitam ao máximo as situações </a:t>
            </a:r>
            <a:r>
              <a:rPr lang="pt-PT" dirty="0" err="1" smtClean="0">
                <a:latin typeface="Andalus" pitchFamily="18" charset="-78"/>
                <a:cs typeface="Andalus" pitchFamily="18" charset="-78"/>
              </a:rPr>
              <a:t>ansiogénicas</a:t>
            </a:r>
            <a:r>
              <a:rPr lang="pt-PT" dirty="0" smtClean="0">
                <a:latin typeface="Andalus" pitchFamily="18" charset="-78"/>
                <a:cs typeface="Andalus" pitchFamily="18" charset="-78"/>
              </a:rPr>
              <a:t>., mas reconhecem que é um medo irracional. </a:t>
            </a:r>
          </a:p>
          <a:p>
            <a:pPr algn="ctr"/>
            <a:endParaRPr lang="pt-PT" dirty="0" smtClean="0"/>
          </a:p>
        </p:txBody>
      </p:sp>
      <p:sp>
        <p:nvSpPr>
          <p:cNvPr id="4" name="Rectângulo arredondado 3"/>
          <p:cNvSpPr/>
          <p:nvPr/>
        </p:nvSpPr>
        <p:spPr>
          <a:xfrm>
            <a:off x="1619672" y="908720"/>
            <a:ext cx="6552728" cy="864096"/>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000" dirty="0">
                <a:solidFill>
                  <a:schemeClr val="tx1"/>
                </a:solidFill>
                <a:latin typeface="Andalus" pitchFamily="18" charset="-78"/>
                <a:cs typeface="Andalus" pitchFamily="18" charset="-78"/>
              </a:rPr>
              <a:t>M</a:t>
            </a:r>
            <a:r>
              <a:rPr lang="pt-PT" sz="2000" dirty="0" smtClean="0">
                <a:solidFill>
                  <a:schemeClr val="tx1"/>
                </a:solidFill>
                <a:latin typeface="Andalus" pitchFamily="18" charset="-78"/>
                <a:cs typeface="Andalus" pitchFamily="18" charset="-78"/>
              </a:rPr>
              <a:t>edo persistente de algumas situações sociais e de humilhações públicas.</a:t>
            </a:r>
          </a:p>
        </p:txBody>
      </p:sp>
      <p:cxnSp>
        <p:nvCxnSpPr>
          <p:cNvPr id="6" name="Conexão curva 5"/>
          <p:cNvCxnSpPr/>
          <p:nvPr/>
        </p:nvCxnSpPr>
        <p:spPr>
          <a:xfrm rot="16200000" flipH="1">
            <a:off x="1079612" y="656692"/>
            <a:ext cx="432048" cy="360040"/>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Conexão recta unidireccional 8"/>
          <p:cNvCxnSpPr/>
          <p:nvPr/>
        </p:nvCxnSpPr>
        <p:spPr>
          <a:xfrm>
            <a:off x="4355976" y="1988840"/>
            <a:ext cx="0" cy="36004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xão recta unidireccional 9"/>
          <p:cNvCxnSpPr/>
          <p:nvPr/>
        </p:nvCxnSpPr>
        <p:spPr>
          <a:xfrm>
            <a:off x="4355976" y="3068960"/>
            <a:ext cx="0" cy="360040"/>
          </a:xfrm>
          <a:prstGeom prst="straightConnector1">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7020272" y="6381328"/>
            <a:ext cx="1872208" cy="369332"/>
          </a:xfrm>
          <a:prstGeom prst="rect">
            <a:avLst/>
          </a:prstGeom>
          <a:noFill/>
        </p:spPr>
        <p:txBody>
          <a:bodyPr wrap="square" rtlCol="0">
            <a:spAutoFit/>
          </a:bodyPr>
          <a:lstStyle/>
          <a:p>
            <a:r>
              <a:rPr lang="pt-PT" dirty="0" smtClean="0">
                <a:latin typeface="Andalus" pitchFamily="18" charset="-78"/>
                <a:cs typeface="Andalus" pitchFamily="18" charset="-78"/>
              </a:rPr>
              <a:t>(APA,2000)</a:t>
            </a:r>
            <a:endParaRPr lang="pt-P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1"/>
          </p:nvPr>
        </p:nvSpPr>
        <p:spPr>
          <a:xfrm>
            <a:off x="457200" y="357166"/>
            <a:ext cx="8075240" cy="6116786"/>
          </a:xfrm>
        </p:spPr>
        <p:txBody>
          <a:bodyPr>
            <a:normAutofit/>
          </a:bodyPr>
          <a:lstStyle/>
          <a:p>
            <a:pPr>
              <a:buNone/>
            </a:pPr>
            <a:r>
              <a:rPr lang="pt-PT" sz="2800" b="1" dirty="0" smtClean="0">
                <a:solidFill>
                  <a:schemeClr val="accent5">
                    <a:lumMod val="50000"/>
                  </a:schemeClr>
                </a:solidFill>
                <a:latin typeface="Andalus" pitchFamily="18" charset="-78"/>
                <a:cs typeface="Andalus" pitchFamily="18" charset="-78"/>
              </a:rPr>
              <a:t>Diagnóstico</a:t>
            </a:r>
            <a:r>
              <a:rPr lang="pt-PT" b="1" dirty="0" smtClean="0">
                <a:solidFill>
                  <a:schemeClr val="accent5">
                    <a:lumMod val="50000"/>
                  </a:schemeClr>
                </a:solidFill>
                <a:latin typeface="Andalus" pitchFamily="18" charset="-78"/>
                <a:cs typeface="Andalus" pitchFamily="18" charset="-78"/>
              </a:rPr>
              <a:t> </a:t>
            </a:r>
          </a:p>
          <a:p>
            <a:pPr algn="just"/>
            <a:r>
              <a:rPr lang="pt-PT" sz="2400" dirty="0" smtClean="0">
                <a:solidFill>
                  <a:schemeClr val="tx1"/>
                </a:solidFill>
                <a:latin typeface="Andalus" pitchFamily="18" charset="-78"/>
                <a:cs typeface="Andalus" pitchFamily="18" charset="-78"/>
              </a:rPr>
              <a:t>Podem também forçar-se ao confrontar da situação (mas experienciam extrema ansiedade e até ataques de pânico).</a:t>
            </a:r>
            <a:endParaRPr lang="pt-PT" sz="2400" dirty="0">
              <a:latin typeface="Andalus" pitchFamily="18" charset="-78"/>
              <a:cs typeface="Andalus" pitchFamily="18" charset="-78"/>
            </a:endParaRPr>
          </a:p>
          <a:p>
            <a:pPr algn="just"/>
            <a:endParaRPr lang="pt-PT" sz="2400" dirty="0" smtClean="0">
              <a:solidFill>
                <a:schemeClr val="tx1"/>
              </a:solidFill>
              <a:latin typeface="Andalus" pitchFamily="18" charset="-78"/>
              <a:cs typeface="Andalus" pitchFamily="18" charset="-78"/>
            </a:endParaRPr>
          </a:p>
          <a:p>
            <a:pPr algn="just"/>
            <a:r>
              <a:rPr lang="pt-PT" sz="2400" dirty="0" smtClean="0">
                <a:solidFill>
                  <a:schemeClr val="tx1"/>
                </a:solidFill>
                <a:latin typeface="Andalus" pitchFamily="18" charset="-78"/>
                <a:cs typeface="Andalus" pitchFamily="18" charset="-78"/>
              </a:rPr>
              <a:t>O medo e o evitamento constantes devem intervir claramente com o seguimento de uma rotina diária normal do indivíduo para o diagnóstico ser confirmado.</a:t>
            </a:r>
          </a:p>
          <a:p>
            <a:endParaRPr lang="pt-PT" sz="2400" dirty="0" smtClean="0"/>
          </a:p>
          <a:p>
            <a:pPr algn="ctr"/>
            <a:endParaRPr lang="pt-PT" dirty="0"/>
          </a:p>
          <a:p>
            <a:pPr algn="ctr"/>
            <a:endParaRPr lang="pt-PT" dirty="0" smtClean="0"/>
          </a:p>
          <a:p>
            <a:pPr algn="ctr"/>
            <a:endParaRPr lang="pt-PT" dirty="0"/>
          </a:p>
          <a:p>
            <a:pPr algn="ctr"/>
            <a:endParaRPr lang="pt-PT" dirty="0" smtClean="0"/>
          </a:p>
          <a:p>
            <a:pPr algn="ctr"/>
            <a:endParaRPr lang="pt-PT" dirty="0"/>
          </a:p>
        </p:txBody>
      </p:sp>
      <p:sp>
        <p:nvSpPr>
          <p:cNvPr id="9" name="Rectângulo arredondado 8"/>
          <p:cNvSpPr/>
          <p:nvPr/>
        </p:nvSpPr>
        <p:spPr>
          <a:xfrm>
            <a:off x="323528" y="3573016"/>
            <a:ext cx="8496944" cy="288032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pt-PT" sz="2400" dirty="0" smtClean="0">
                <a:solidFill>
                  <a:schemeClr val="tx1"/>
                </a:solidFill>
                <a:latin typeface="Andalus" pitchFamily="18" charset="-78"/>
                <a:cs typeface="Andalus" pitchFamily="18" charset="-78"/>
              </a:rPr>
              <a:t>Caso a situação </a:t>
            </a:r>
            <a:r>
              <a:rPr lang="pt-PT" sz="2400" dirty="0" err="1" smtClean="0">
                <a:solidFill>
                  <a:schemeClr val="tx1"/>
                </a:solidFill>
                <a:latin typeface="Andalus" pitchFamily="18" charset="-78"/>
                <a:cs typeface="Andalus" pitchFamily="18" charset="-78"/>
              </a:rPr>
              <a:t>ansiogénica</a:t>
            </a:r>
            <a:r>
              <a:rPr lang="pt-PT" sz="2400" dirty="0" smtClean="0">
                <a:solidFill>
                  <a:schemeClr val="tx1"/>
                </a:solidFill>
                <a:latin typeface="Andalus" pitchFamily="18" charset="-78"/>
                <a:cs typeface="Andalus" pitchFamily="18" charset="-78"/>
              </a:rPr>
              <a:t> não for encontrada de modo rotineiro na vida do sujeito ou este não se mostre visivelmente incomodado por ela, não deve receber o diagnóstico de Fobia Social. </a:t>
            </a:r>
          </a:p>
          <a:p>
            <a:pPr algn="ctr"/>
            <a:endParaRPr lang="pt-PT" sz="2400" dirty="0" smtClean="0">
              <a:solidFill>
                <a:schemeClr val="tx1"/>
              </a:solidFill>
              <a:latin typeface="Andalus" pitchFamily="18" charset="-78"/>
              <a:cs typeface="Andalus" pitchFamily="18" charset="-78"/>
            </a:endParaRPr>
          </a:p>
          <a:p>
            <a:pPr>
              <a:buFont typeface="Arial" pitchFamily="34" charset="0"/>
              <a:buChar char="•"/>
            </a:pPr>
            <a:r>
              <a:rPr lang="pt-PT" sz="2400" dirty="0" smtClean="0">
                <a:solidFill>
                  <a:schemeClr val="tx1"/>
                </a:solidFill>
                <a:latin typeface="Andalus" pitchFamily="18" charset="-78"/>
                <a:cs typeface="Andalus" pitchFamily="18" charset="-78"/>
              </a:rPr>
              <a:t>Esta fobia é considerada “generalizada” se o objeto </a:t>
            </a:r>
            <a:r>
              <a:rPr lang="pt-PT" sz="2400" dirty="0" err="1" smtClean="0">
                <a:solidFill>
                  <a:schemeClr val="tx1"/>
                </a:solidFill>
                <a:latin typeface="Andalus" pitchFamily="18" charset="-78"/>
                <a:cs typeface="Andalus" pitchFamily="18" charset="-78"/>
              </a:rPr>
              <a:t>ansiogénico</a:t>
            </a:r>
            <a:r>
              <a:rPr lang="pt-PT" sz="2400" dirty="0" smtClean="0">
                <a:solidFill>
                  <a:schemeClr val="tx1"/>
                </a:solidFill>
                <a:latin typeface="Andalus" pitchFamily="18" charset="-78"/>
                <a:cs typeface="Andalus" pitchFamily="18" charset="-78"/>
              </a:rPr>
              <a:t> não for um mas sim mais.</a:t>
            </a:r>
          </a:p>
        </p:txBody>
      </p:sp>
      <p:cxnSp>
        <p:nvCxnSpPr>
          <p:cNvPr id="11" name="Conexão curva 10"/>
          <p:cNvCxnSpPr/>
          <p:nvPr/>
        </p:nvCxnSpPr>
        <p:spPr>
          <a:xfrm>
            <a:off x="2699792" y="692696"/>
            <a:ext cx="432048" cy="144016"/>
          </a:xfrm>
          <a:prstGeom prst="curvedConnector3">
            <a:avLst>
              <a:gd name="adj1" fmla="val 50000"/>
            </a:avLst>
          </a:prstGeom>
          <a:ln>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7271792" y="6488668"/>
            <a:ext cx="1872208" cy="369332"/>
          </a:xfrm>
          <a:prstGeom prst="rect">
            <a:avLst/>
          </a:prstGeom>
          <a:noFill/>
        </p:spPr>
        <p:txBody>
          <a:bodyPr wrap="square" rtlCol="0">
            <a:spAutoFit/>
          </a:bodyPr>
          <a:lstStyle/>
          <a:p>
            <a:r>
              <a:rPr lang="pt-PT" dirty="0" smtClean="0">
                <a:latin typeface="Andalus" pitchFamily="18" charset="-78"/>
                <a:cs typeface="Andalus" pitchFamily="18" charset="-78"/>
              </a:rPr>
              <a:t>(APA,2000)</a:t>
            </a:r>
            <a:endParaRPr lang="pt-P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2591</Words>
  <Application>Microsoft Office PowerPoint</Application>
  <PresentationFormat>Apresentação no Ecrã (4:3)</PresentationFormat>
  <Paragraphs>284</Paragraphs>
  <Slides>29</Slides>
  <Notes>15</Notes>
  <HiddenSlides>0</HiddenSlides>
  <MMClips>3</MMClips>
  <ScaleCrop>false</ScaleCrop>
  <HeadingPairs>
    <vt:vector size="4" baseType="variant">
      <vt:variant>
        <vt:lpstr>Tema</vt:lpstr>
      </vt:variant>
      <vt:variant>
        <vt:i4>1</vt:i4>
      </vt:variant>
      <vt:variant>
        <vt:lpstr>Títulos dos diapositivos</vt:lpstr>
      </vt:variant>
      <vt:variant>
        <vt:i4>29</vt:i4>
      </vt:variant>
    </vt:vector>
  </HeadingPairs>
  <TitlesOfParts>
    <vt:vector size="30" baseType="lpstr">
      <vt:lpstr>Tema do Office</vt:lpstr>
      <vt:lpstr>  Universidade de Trás-os-Montes e Alto Douro   Departamento de Ciências Sociais   1º Ciclo de Estudos em Psicologia </vt:lpstr>
      <vt:lpstr>Introdução </vt:lpstr>
      <vt:lpstr>Perturbação de Pânico </vt:lpstr>
      <vt:lpstr>Diapositivo 4</vt:lpstr>
      <vt:lpstr>Diapositivo 5</vt:lpstr>
      <vt:lpstr>Diapositivo 6</vt:lpstr>
      <vt:lpstr>Fobia Específica </vt:lpstr>
      <vt:lpstr>Diapositivo 8</vt:lpstr>
      <vt:lpstr>Diapositivo 9</vt:lpstr>
      <vt:lpstr>Vídeo </vt:lpstr>
      <vt:lpstr>Perturbação Obsessivo-Compulsivo </vt:lpstr>
      <vt:lpstr>Diapositivo 12</vt:lpstr>
      <vt:lpstr>Diapositivo 13</vt:lpstr>
      <vt:lpstr>Diapositivo 14</vt:lpstr>
      <vt:lpstr>Video </vt:lpstr>
      <vt:lpstr>Perturbação Pós Stress Traumático </vt:lpstr>
      <vt:lpstr>Diapositivo 17</vt:lpstr>
      <vt:lpstr>Diapositivo 18</vt:lpstr>
      <vt:lpstr>Diapositivo 19</vt:lpstr>
      <vt:lpstr>Diagnóstico Diferencial</vt:lpstr>
      <vt:lpstr>Diapositivo 21</vt:lpstr>
      <vt:lpstr>Diapositivo 22</vt:lpstr>
      <vt:lpstr>Video </vt:lpstr>
      <vt:lpstr>                                                                                 Perturbação da Ansiedade Secundária a um Estado Físico em Geral   </vt:lpstr>
      <vt:lpstr>Perturbação da Ansiedade Induzida Por Substâncias </vt:lpstr>
      <vt:lpstr>Diagnóstico Diferencial</vt:lpstr>
      <vt:lpstr>Perturbação da ansiedade sem outra especificação </vt:lpstr>
      <vt:lpstr>Conclusão </vt:lpstr>
      <vt:lpstr>Referencias Bibliográficas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Windows User</dc:creator>
  <cp:lastModifiedBy>Windows User</cp:lastModifiedBy>
  <cp:revision>73</cp:revision>
  <dcterms:created xsi:type="dcterms:W3CDTF">2012-11-10T14:15:12Z</dcterms:created>
  <dcterms:modified xsi:type="dcterms:W3CDTF">2012-11-26T12:52:14Z</dcterms:modified>
</cp:coreProperties>
</file>