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272" r:id="rId11"/>
    <p:sldId id="278" r:id="rId12"/>
    <p:sldId id="273" r:id="rId13"/>
    <p:sldId id="274" r:id="rId14"/>
    <p:sldId id="275" r:id="rId15"/>
    <p:sldId id="276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65" r:id="rId30"/>
    <p:sldId id="266" r:id="rId31"/>
    <p:sldId id="267" r:id="rId32"/>
    <p:sldId id="268" r:id="rId33"/>
    <p:sldId id="269" r:id="rId34"/>
    <p:sldId id="270" r:id="rId35"/>
    <p:sldId id="257" r:id="rId36"/>
    <p:sldId id="258" r:id="rId37"/>
    <p:sldId id="259" r:id="rId38"/>
    <p:sldId id="260" r:id="rId39"/>
    <p:sldId id="261" r:id="rId40"/>
    <p:sldId id="262" r:id="rId41"/>
    <p:sldId id="263" r:id="rId42"/>
    <p:sldId id="264" r:id="rId43"/>
    <p:sldId id="271" r:id="rId4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16" autoAdjust="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0AE9B-5B03-457D-9468-E39932F9F077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3176F-5E73-40F3-82AB-F0EB15F11F3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3102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3176F-5E73-40F3-82AB-F0EB15F11F3C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44344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3176F-5E73-40F3-82AB-F0EB15F11F3C}" type="slidenum">
              <a:rPr lang="pt-PT" smtClean="0"/>
              <a:t>33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18704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3176F-5E73-40F3-82AB-F0EB15F11F3C}" type="slidenum">
              <a:rPr lang="pt-PT" smtClean="0"/>
              <a:t>42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66585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5352-659E-4D0F-A371-45CB1E346E01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F097-3D0D-4931-901A-71F0369431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4854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5352-659E-4D0F-A371-45CB1E346E01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F097-3D0D-4931-901A-71F0369431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7025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5352-659E-4D0F-A371-45CB1E346E01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F097-3D0D-4931-901A-71F0369431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5690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5352-659E-4D0F-A371-45CB1E346E01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F097-3D0D-4931-901A-71F0369431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8606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5352-659E-4D0F-A371-45CB1E346E01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F097-3D0D-4931-901A-71F0369431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499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5352-659E-4D0F-A371-45CB1E346E01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F097-3D0D-4931-901A-71F0369431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373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5352-659E-4D0F-A371-45CB1E346E01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F097-3D0D-4931-901A-71F0369431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091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5352-659E-4D0F-A371-45CB1E346E01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F097-3D0D-4931-901A-71F0369431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76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5352-659E-4D0F-A371-45CB1E346E01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F097-3D0D-4931-901A-71F0369431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2583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5352-659E-4D0F-A371-45CB1E346E01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F097-3D0D-4931-901A-71F0369431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925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5352-659E-4D0F-A371-45CB1E346E01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4F097-3D0D-4931-901A-71F0369431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8940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75352-659E-4D0F-A371-45CB1E346E01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4F097-3D0D-4931-901A-71F03694310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377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55576" y="764703"/>
            <a:ext cx="1085848" cy="65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ixaDeTexto 4"/>
          <p:cNvSpPr txBox="1"/>
          <p:nvPr/>
        </p:nvSpPr>
        <p:spPr>
          <a:xfrm>
            <a:off x="2431441" y="639676"/>
            <a:ext cx="4248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 smtClean="0">
                <a:solidFill>
                  <a:schemeClr val="accent1">
                    <a:lumMod val="50000"/>
                  </a:schemeClr>
                </a:solidFill>
              </a:rPr>
              <a:t>Universidade de Trás-Os-Montes e Alto Douro</a:t>
            </a:r>
          </a:p>
          <a:p>
            <a:pPr algn="ctr"/>
            <a:r>
              <a:rPr lang="pt-PT" sz="1600" b="1" dirty="0" smtClean="0">
                <a:solidFill>
                  <a:schemeClr val="accent1">
                    <a:lumMod val="50000"/>
                  </a:schemeClr>
                </a:solidFill>
              </a:rPr>
              <a:t>Escola de Ciências Humanas e Sociais</a:t>
            </a:r>
            <a:br>
              <a:rPr lang="pt-PT" sz="1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t-PT" sz="1600" b="1" dirty="0" smtClean="0">
                <a:solidFill>
                  <a:schemeClr val="accent1">
                    <a:lumMod val="50000"/>
                  </a:schemeClr>
                </a:solidFill>
              </a:rPr>
              <a:t>1º ciclo de Estudos em Psicologia</a:t>
            </a:r>
            <a:br>
              <a:rPr lang="pt-PT" sz="1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t-PT" sz="1600" b="1" dirty="0" smtClean="0">
                <a:solidFill>
                  <a:schemeClr val="accent1">
                    <a:lumMod val="50000"/>
                  </a:schemeClr>
                </a:solidFill>
              </a:rPr>
              <a:t>Psicopatologia do Adulto</a:t>
            </a:r>
            <a:br>
              <a:rPr lang="pt-PT" sz="1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t-PT" sz="1600" b="1" dirty="0" smtClean="0">
                <a:solidFill>
                  <a:schemeClr val="accent1">
                    <a:lumMod val="50000"/>
                  </a:schemeClr>
                </a:solidFill>
              </a:rPr>
              <a:t>3ºano/1ºsemestre</a:t>
            </a:r>
            <a:br>
              <a:rPr lang="pt-PT" sz="1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t-PT" sz="1600" b="1" dirty="0" smtClean="0">
                <a:solidFill>
                  <a:schemeClr val="accent1">
                    <a:lumMod val="50000"/>
                  </a:schemeClr>
                </a:solidFill>
              </a:rPr>
              <a:t>Vila Real, Outubro 2012</a:t>
            </a:r>
            <a:endParaRPr lang="pt-PT" sz="1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345313" y="764703"/>
            <a:ext cx="827087" cy="922338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1075912" y="2935396"/>
            <a:ext cx="37247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800" b="1" dirty="0" smtClean="0">
                <a:solidFill>
                  <a:schemeClr val="accent2">
                    <a:lumMod val="75000"/>
                  </a:schemeClr>
                </a:solidFill>
              </a:rPr>
              <a:t>Perturbações do Humor</a:t>
            </a:r>
            <a:endParaRPr lang="pt-PT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http://4.bp.blogspot.com/-nTSv61jNGVY/TzmXP0CbaSI/AAAAAAAAASg/FafntM8vLD8/s1600/manic-jane-gough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478" y="2640106"/>
            <a:ext cx="2880320" cy="216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50081" y="5673442"/>
            <a:ext cx="6211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Ana Raquel Costa nº; Daniela Jaco nº; Daniela Rego nº; Rafaela Silva nº38858; Sofia Ferreira nº</a:t>
            </a:r>
            <a:endParaRPr lang="pt-PT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575456" y="5269850"/>
            <a:ext cx="3960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1">
                    <a:lumMod val="50000"/>
                  </a:schemeClr>
                </a:solidFill>
              </a:rPr>
              <a:t>Professor José Carlos Gomes da Costa </a:t>
            </a:r>
            <a:endParaRPr lang="pt-PT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70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620688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Perturbações Depressivas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473878" y="1765647"/>
            <a:ext cx="2196244" cy="461665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PT" sz="2400" b="1" i="1" dirty="0" smtClean="0">
                <a:solidFill>
                  <a:schemeClr val="accent1">
                    <a:lumMod val="50000"/>
                  </a:schemeClr>
                </a:solidFill>
              </a:rPr>
              <a:t>Depressão</a:t>
            </a:r>
            <a:endParaRPr lang="pt-PT" sz="2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187624" y="2996952"/>
            <a:ext cx="151216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Sintoma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833918" y="2996951"/>
            <a:ext cx="147616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Síndrome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372200" y="2996952"/>
            <a:ext cx="147087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Doença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051720" y="4149080"/>
            <a:ext cx="1998222" cy="830997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Tristeza vital e profunda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76056" y="4057617"/>
            <a:ext cx="39064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Afectividade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Pensamento e Cognição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Comportamento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Ritmos Biológicos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Transtornos Somáticos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0" name="Conexão recta 9"/>
          <p:cNvCxnSpPr>
            <a:stCxn id="3" idx="2"/>
          </p:cNvCxnSpPr>
          <p:nvPr/>
        </p:nvCxnSpPr>
        <p:spPr>
          <a:xfrm>
            <a:off x="4572000" y="2227312"/>
            <a:ext cx="0" cy="409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xão recta 11"/>
          <p:cNvCxnSpPr/>
          <p:nvPr/>
        </p:nvCxnSpPr>
        <p:spPr>
          <a:xfrm>
            <a:off x="1835696" y="2636912"/>
            <a:ext cx="527194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Conexão recta unidireccional 14"/>
          <p:cNvCxnSpPr/>
          <p:nvPr/>
        </p:nvCxnSpPr>
        <p:spPr>
          <a:xfrm>
            <a:off x="1835696" y="2636912"/>
            <a:ext cx="0" cy="3600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Conexão recta unidireccional 16"/>
          <p:cNvCxnSpPr>
            <a:endCxn id="5" idx="0"/>
          </p:cNvCxnSpPr>
          <p:nvPr/>
        </p:nvCxnSpPr>
        <p:spPr>
          <a:xfrm>
            <a:off x="4572000" y="2636912"/>
            <a:ext cx="0" cy="3600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Conexão recta unidireccional 18"/>
          <p:cNvCxnSpPr>
            <a:endCxn id="6" idx="0"/>
          </p:cNvCxnSpPr>
          <p:nvPr/>
        </p:nvCxnSpPr>
        <p:spPr>
          <a:xfrm>
            <a:off x="7107636" y="26369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1" name="Imagem 20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263775"/>
            <a:ext cx="2396671" cy="1504577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6876256" y="630932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Vallejo (2011)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9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473878" y="1765647"/>
            <a:ext cx="2196244" cy="461665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PT" sz="2400" b="1" i="1" dirty="0" smtClean="0">
                <a:solidFill>
                  <a:schemeClr val="accent1">
                    <a:lumMod val="50000"/>
                  </a:schemeClr>
                </a:solidFill>
              </a:rPr>
              <a:t>Depressão</a:t>
            </a:r>
            <a:endParaRPr lang="pt-PT" sz="2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403648" y="620688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Perturbações Depressivas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2311" y="2973613"/>
            <a:ext cx="172819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Outras doenças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34546" y="2959014"/>
            <a:ext cx="284431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Abuso ou Dependência de Substâncias Tóxicas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084168" y="2980865"/>
            <a:ext cx="2448272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Consequência de outros quadros clínicos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307276" y="5180999"/>
            <a:ext cx="4225164" cy="1200329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Agravamento dos sintomas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Maior dificuldade de adaptação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1" name="Conexão recta unidireccional 10"/>
          <p:cNvCxnSpPr/>
          <p:nvPr/>
        </p:nvCxnSpPr>
        <p:spPr>
          <a:xfrm>
            <a:off x="7308304" y="4221088"/>
            <a:ext cx="0" cy="9039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Conexão recta 14"/>
          <p:cNvCxnSpPr>
            <a:stCxn id="4" idx="2"/>
          </p:cNvCxnSpPr>
          <p:nvPr/>
        </p:nvCxnSpPr>
        <p:spPr>
          <a:xfrm>
            <a:off x="4572000" y="2227312"/>
            <a:ext cx="0" cy="4816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 flipH="1">
            <a:off x="1403648" y="2708920"/>
            <a:ext cx="316835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Conexão recta 18"/>
          <p:cNvCxnSpPr/>
          <p:nvPr/>
        </p:nvCxnSpPr>
        <p:spPr>
          <a:xfrm>
            <a:off x="4572000" y="2708920"/>
            <a:ext cx="27363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Conexão recta unidireccional 20"/>
          <p:cNvCxnSpPr/>
          <p:nvPr/>
        </p:nvCxnSpPr>
        <p:spPr>
          <a:xfrm>
            <a:off x="1403648" y="2708920"/>
            <a:ext cx="0" cy="250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Conexão recta unidireccional 22"/>
          <p:cNvCxnSpPr/>
          <p:nvPr/>
        </p:nvCxnSpPr>
        <p:spPr>
          <a:xfrm>
            <a:off x="4572000" y="2708920"/>
            <a:ext cx="0" cy="250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Conexão recta unidireccional 24"/>
          <p:cNvCxnSpPr>
            <a:endCxn id="8" idx="0"/>
          </p:cNvCxnSpPr>
          <p:nvPr/>
        </p:nvCxnSpPr>
        <p:spPr>
          <a:xfrm>
            <a:off x="7308304" y="2708920"/>
            <a:ext cx="0" cy="2719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6" name="Imagem 25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263775"/>
            <a:ext cx="2396671" cy="150457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5652120" y="645333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National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Institute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Health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(2011)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619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620688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Perturbação Depressiva Major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2276872"/>
            <a:ext cx="316835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Perturbação Depressiva Major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499992" y="2180437"/>
            <a:ext cx="4464496" cy="2308324"/>
          </a:xfrm>
          <a:prstGeom prst="rect">
            <a:avLst/>
          </a:prstGeom>
          <a:noFill/>
          <a:ln w="317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Um ou mais Episódios Depressivos Major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Sem Episódios Maníacos, Mistos ou Hipomaníacos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Único ou Recorrente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Estado Actual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67544" y="5343159"/>
            <a:ext cx="4828581" cy="1200329"/>
          </a:xfrm>
          <a:prstGeom prst="rect">
            <a:avLst/>
          </a:prstGeom>
          <a:noFill/>
          <a:ln w="317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Remissão Total ou Parcial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Características do Episódio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ais recente</a:t>
            </a:r>
          </a:p>
        </p:txBody>
      </p:sp>
      <p:cxnSp>
        <p:nvCxnSpPr>
          <p:cNvPr id="7" name="Conexão recta unidireccional 6"/>
          <p:cNvCxnSpPr/>
          <p:nvPr/>
        </p:nvCxnSpPr>
        <p:spPr>
          <a:xfrm>
            <a:off x="755576" y="3257655"/>
            <a:ext cx="0" cy="20085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55576" y="3789040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1">
                    <a:lumMod val="50000"/>
                  </a:schemeClr>
                </a:solidFill>
              </a:rPr>
              <a:t>Se a sintomatologia não preencher os parâmetros</a:t>
            </a:r>
            <a:endParaRPr lang="pt-P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0" name="Conexão recta unidireccional 9"/>
          <p:cNvCxnSpPr/>
          <p:nvPr/>
        </p:nvCxnSpPr>
        <p:spPr>
          <a:xfrm>
            <a:off x="3851920" y="269237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12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620688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Perturbação Distímica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2276872"/>
            <a:ext cx="316835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Perturbação Distímica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355976" y="1953707"/>
            <a:ext cx="4464496" cy="1569660"/>
          </a:xfrm>
          <a:prstGeom prst="rect">
            <a:avLst/>
          </a:prstGeom>
          <a:noFill/>
          <a:ln w="317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Humor cronicamente depressivo, durante mais de metade dos dias, de um período de tempo de 2 anos.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707904" y="3980655"/>
            <a:ext cx="5112568" cy="1938992"/>
          </a:xfrm>
          <a:prstGeom prst="rect">
            <a:avLst/>
          </a:prstGeom>
          <a:noFill/>
          <a:ln w="317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Inexistência de intervalos sem sintomas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Inexistência de Episódios Depressivos Major, Maníaco, Misto ou Hipomaníaco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9552" y="4509120"/>
            <a:ext cx="2520280" cy="1938992"/>
          </a:xfrm>
          <a:prstGeom prst="rect">
            <a:avLst/>
          </a:prstGeom>
          <a:noFill/>
          <a:ln w="317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Início: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Precoce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Tardio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Características Atípicas</a:t>
            </a:r>
          </a:p>
        </p:txBody>
      </p:sp>
      <p:cxnSp>
        <p:nvCxnSpPr>
          <p:cNvPr id="7" name="Conexão recta unidireccional 6"/>
          <p:cNvCxnSpPr/>
          <p:nvPr/>
        </p:nvCxnSpPr>
        <p:spPr>
          <a:xfrm>
            <a:off x="3779912" y="249289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Conexão recta 8"/>
          <p:cNvCxnSpPr/>
          <p:nvPr/>
        </p:nvCxnSpPr>
        <p:spPr>
          <a:xfrm>
            <a:off x="2915816" y="2738537"/>
            <a:ext cx="0" cy="141054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exão recta unidireccional 11"/>
          <p:cNvCxnSpPr/>
          <p:nvPr/>
        </p:nvCxnSpPr>
        <p:spPr>
          <a:xfrm>
            <a:off x="2915816" y="414908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Conexão recta unidireccional 13"/>
          <p:cNvCxnSpPr/>
          <p:nvPr/>
        </p:nvCxnSpPr>
        <p:spPr>
          <a:xfrm>
            <a:off x="1475656" y="2738537"/>
            <a:ext cx="0" cy="17705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292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411730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Perturbações Depressivas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707904" y="1124744"/>
            <a:ext cx="1728192" cy="461665"/>
          </a:xfrm>
          <a:prstGeom prst="rect">
            <a:avLst/>
          </a:prstGeom>
          <a:ln w="44450" cap="rnd" cmpd="dbl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Sintomas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11560" y="1916832"/>
            <a:ext cx="7920880" cy="4524315"/>
          </a:xfrm>
          <a:prstGeom prst="rect">
            <a:avLst/>
          </a:prstGeom>
          <a:noFill/>
          <a:ln w="444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Tristeza persistente;</a:t>
            </a:r>
          </a:p>
          <a:p>
            <a:pPr lvl="0"/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nsiedade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e sentimentos de vazio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interior;</a:t>
            </a:r>
          </a:p>
          <a:p>
            <a:pPr marL="342900" lvl="0" indent="-342900">
              <a:buFont typeface="Courier New" pitchFamily="49" charset="0"/>
              <a:buChar char="o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Pessimismo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e sentimentos onde falta a esperança; 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Sentimentos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de culpa e de que nada vale a pena ou faz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sentido;</a:t>
            </a:r>
          </a:p>
          <a:p>
            <a:pPr marL="342900" lvl="0" indent="-342900">
              <a:buFont typeface="Courier New" pitchFamily="49" charset="0"/>
              <a:buChar char="o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rritabilidade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e cansaço; 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Falta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de interesse em actividades de lazer e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prazerosas;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220072" y="645333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National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Institute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Health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(2011)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748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478389"/>
            <a:ext cx="8136904" cy="5262979"/>
          </a:xfrm>
          <a:prstGeom prst="rect">
            <a:avLst/>
          </a:prstGeom>
          <a:noFill/>
          <a:ln w="444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Fadiga e uma crescente falta de energia; </a:t>
            </a:r>
          </a:p>
          <a:p>
            <a:pPr marL="342900" lvl="0" indent="-342900">
              <a:buFont typeface="Courier New" pitchFamily="49" charset="0"/>
              <a:buChar char="o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Dificuldades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de concentração, de recordação de detalhes e de tomada de decisão;</a:t>
            </a:r>
          </a:p>
          <a:p>
            <a:pPr marL="342900" lvl="0" indent="-342900">
              <a:buFont typeface="Courier New" pitchFamily="49" charset="0"/>
              <a:buChar char="o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Insónias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, acordares difíceis ou sono excessivo;</a:t>
            </a:r>
          </a:p>
          <a:p>
            <a:pPr marL="342900" lvl="0" indent="-342900">
              <a:buFont typeface="Courier New" pitchFamily="49" charset="0"/>
              <a:buChar char="o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Exagero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ou uma falta de apetite;</a:t>
            </a:r>
          </a:p>
          <a:p>
            <a:pPr marL="342900" lvl="0" indent="-342900">
              <a:buFont typeface="Courier New" pitchFamily="49" charset="0"/>
              <a:buChar char="o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Pensamentos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ou tentativas suicídas;</a:t>
            </a:r>
          </a:p>
          <a:p>
            <a:pPr marL="342900" lvl="0" indent="-342900">
              <a:buFont typeface="Courier New" pitchFamily="49" charset="0"/>
              <a:buChar char="o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Dores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variadas;</a:t>
            </a:r>
          </a:p>
          <a:p>
            <a:pPr marL="342900" lvl="0" indent="-342900">
              <a:buFont typeface="Courier New" pitchFamily="49" charset="0"/>
              <a:buChar char="o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Problemas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digestivos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707904" y="879103"/>
            <a:ext cx="1728192" cy="461665"/>
          </a:xfrm>
          <a:prstGeom prst="rect">
            <a:avLst/>
          </a:prstGeom>
          <a:ln w="44450" cap="rnd" cmpd="dbl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Sintomas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403648" y="11663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Perturbações Depressivas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220072" y="637203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National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Institute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Health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(2011)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9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3000"/>
                    </a14:imgEffect>
                    <a14:imgEffect>
                      <a14:saturation sat="28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34" y="2780929"/>
            <a:ext cx="5088562" cy="3816423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475656" y="385500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Perturbações Depressivas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1484784"/>
            <a:ext cx="2196244" cy="461665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PT" sz="2400" b="1" i="1" dirty="0" smtClean="0">
                <a:solidFill>
                  <a:schemeClr val="accent1">
                    <a:lumMod val="50000"/>
                  </a:schemeClr>
                </a:solidFill>
              </a:rPr>
              <a:t>Depressão</a:t>
            </a:r>
            <a:endParaRPr lang="pt-PT" sz="2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635896" y="1340768"/>
            <a:ext cx="2376264" cy="1569660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Genéticos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Ambientais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Psicológicos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Biológicos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207344" y="2830047"/>
            <a:ext cx="2520280" cy="1569660"/>
          </a:xfrm>
          <a:prstGeom prst="rect">
            <a:avLst/>
          </a:prstGeom>
          <a:noFill/>
          <a:ln w="38100" cap="rnd" cmpd="dbl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Quanto mais precoce o tratamento, mais eficaz será.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796136" y="5099700"/>
            <a:ext cx="3167208" cy="1569660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Medicação</a:t>
            </a: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Psicoterapia</a:t>
            </a: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Exercício/Actividade Física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0" name="Conexão recta unidireccional 9"/>
          <p:cNvCxnSpPr/>
          <p:nvPr/>
        </p:nvCxnSpPr>
        <p:spPr>
          <a:xfrm>
            <a:off x="7481339" y="458112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395536" y="645333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National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Institute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PT" b="1" dirty="0" err="1" smtClean="0">
                <a:solidFill>
                  <a:schemeClr val="accent2">
                    <a:lumMod val="75000"/>
                  </a:schemeClr>
                </a:solidFill>
              </a:rPr>
              <a:t>Health</a:t>
            </a:r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 (2011)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46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656" y="385500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Perturbações 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Bipolares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67544" y="1473277"/>
            <a:ext cx="8172908" cy="4893647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As perturbações bipolares são considera­das um dos mais graves tipos de transtorno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mental,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que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envolvem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aspectos </a:t>
            </a:r>
            <a:r>
              <a:rPr lang="pt-PT" sz="2400" b="1" dirty="0" err="1">
                <a:solidFill>
                  <a:schemeClr val="accent1">
                    <a:lumMod val="50000"/>
                  </a:schemeClr>
                </a:solidFill>
              </a:rPr>
              <a:t>neuroquímicos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, cognitivos, psicológicos, funcionais e </a:t>
            </a:r>
            <a:r>
              <a:rPr lang="pt-PT" sz="2400" b="1" dirty="0" err="1" smtClean="0">
                <a:solidFill>
                  <a:schemeClr val="accent1">
                    <a:lumMod val="50000"/>
                  </a:schemeClr>
                </a:solidFill>
              </a:rPr>
              <a:t>socioafectivos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De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acordo com os manuais de classificação diagnós­tica, este tipo de perturbação caracteriza-se pela ocorrência de episódios de humor alternados, os quais variam em intensidade, frequência e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duração.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Pode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ser classificada como Perturbação Bipolar I, Perturbação Bipolar II, Ciclotímica e Perturbação Bipolar Sem Outra Especificação</a:t>
            </a:r>
            <a:r>
              <a:rPr lang="pt-PT" sz="2400" dirty="0" smtClean="0"/>
              <a:t>.</a:t>
            </a:r>
            <a:endParaRPr lang="pt-PT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7187747" y="646580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629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772689"/>
            <a:ext cx="3242401" cy="425512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475656" y="385500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Perturbações 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Bipolares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67544" y="1268760"/>
            <a:ext cx="8172908" cy="5262979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lvl="0" algn="just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Segundo o DSM-IV existem 6 conjuntos separados de critério para a Perturbação Bipolar I: </a:t>
            </a:r>
          </a:p>
          <a:p>
            <a:pPr marL="342900" indent="-342900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Maníaco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Simples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Maníaco M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ais Recente; 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Hipomaníaco Mais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Recente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Misto Mais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Recente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;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Depressivo Mais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Recente;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Sem Especificação Mais Recente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394782" y="653173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519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096" y="2829768"/>
            <a:ext cx="2819400" cy="391160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475656" y="385500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Perturbações 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Bipolares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67544" y="1268760"/>
            <a:ext cx="6480720" cy="3046988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 Perturbação Bipolar I, Episódio Maníaco Simples, é utilizada para descrever os sujeitos que estão a ter o primeiro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pisódio de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ania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Os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restantes conjuntos de critérios são usados para especificar a natureza do episódio actual (o mais recente) em sujeitos que tiveram episódios de humor recorrentes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644008" y="630001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37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403648" y="47667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Episódios de Alteração do Humor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926191" y="1301859"/>
            <a:ext cx="329161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Depressivo Major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83568" y="2492896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O Episódio Depressivo Major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caracteriza-se, essencialmente,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pela existência de um humor depressivo ou perda de interesse em várias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actividades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, num período mínimo de 2 semanas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Frequentemente,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 pessoa perturbada é descrita como depressiva, triste, sem esperança ou em baixo, e dá-se uma perda de interesse ou de prazer; porém, o sujeito pode também queixar-se de sintomas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somáticos,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ao invés da tristeza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211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cienciadiaria.com.br/wp-content/uploads/2010/06/bipolar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849559"/>
            <a:ext cx="2040161" cy="185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475656" y="385500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Perturbações 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Bipolares I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83568" y="1484784"/>
            <a:ext cx="7704856" cy="3416320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 Perturbação Bipolar I caracteriza-se, essencialmente, pela presença de um ou mais Episódios Maníacos ou Episódios Mistos, sendo que, normalmente, estes indivíduos têm um ou mais Episódios Depressivos Major.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Para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o diagnóstico desta perturbação não devem ser considerados os Episódios de Perturbação do Humor Induzida por Substâncias ou Perturbação do Humor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Secundária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um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Estado Físico Geral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924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ienciadiaria.com.br/wp-content/uploads/2010/06/bipolar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81128"/>
            <a:ext cx="2375521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83568" y="1052736"/>
            <a:ext cx="7704856" cy="3785652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Para classificação da Perturbação Bipolar I tem que se ter em conta se o sujeito está a experimentar o primeiro episódio (Episódio Maníaco Simples) ou se a perturbação é recorrente.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Dentro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das Perturbações Bipolares I recorrentes encontram-se o Episódio Hipomaníaco Mais Recente, Episódio Maníaco Mais Recente, Episódio Misto Mais Recente, Episódio Depressivo Mais Recente e Episódio sem Especificação Mais Recente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75656" y="385500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Perturbações 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Bipolares I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90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656" y="385500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Perturbações 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Bipolares II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83568" y="1340768"/>
            <a:ext cx="7704856" cy="4893647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Descreve-se principalmente pela ocorrência de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ou mais episódios Depressivos Major, assistidos pelo menos por um Episódio Hipomaníaco.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Os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sintomas tendem a causar um mal-estar clinicamente significativo ou deficiência no funcionamento social, ocupacional ou numa outra área de interesse.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Para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o diagnóstico desta perturbação é importante ter em conta as informações de terceiros próximos do indivíduo uma vez que este pode não se recordar dos seus próprios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Estados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de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Hipomania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quando estão num Estádio Depressivo Major.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092280" y="63813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078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656" y="385500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Perturbação Ciclotímica</a:t>
            </a:r>
            <a:endParaRPr lang="pt-PT" sz="2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55576" y="1606148"/>
            <a:ext cx="7704856" cy="3046988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Perturbação do humor crónica e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instável,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marcada por vários períodos de sintomas hipomaníacos e de sintomas depressivos.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Os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sintomas hipomaníacos e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depressivos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não são em número, intensidade, duração e globalidade suficientes para se enquadrarem em Episódio Maníaco e Episódio Depressivo Major, respectivamente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0" name="Picture 2" descr="http://cienciadiaria.com.br/wp-content/uploads/2010/06/bipolar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33913"/>
            <a:ext cx="2097544" cy="1907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448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1124744"/>
            <a:ext cx="7704856" cy="4893647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O diagnóstico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se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realizado, é necessário que durante um período de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anos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(1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ano para crianças ou adolescentes), a pessoa não esteja isenta destes sintomas, por mais de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meses seguidos. Além disso, nos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primeiros anos da perturbação, não pode ter ocorrido nenhum Episódio Depressivo Major, Maníaco ou Misto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Passados esses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primeiros anos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para crianças e adolescentes) de Perturbação Ciclotímica, podem associar-se Episódios Maníacos ou Mistos (podendo ser diagnosticadas quer Perturbação Bipolar I, quer Perturbação Ciclotímica) ou Episódios Depressivos Major, diagnosticando-se ambas.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75656" y="260648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Perturbação Ciclotímica</a:t>
            </a:r>
            <a:endParaRPr lang="pt-PT" sz="2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164288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260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188640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Perturbação Bipolar Sem Outra Especificação</a:t>
            </a:r>
            <a:endParaRPr lang="pt-PT" sz="2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55576" y="1415673"/>
            <a:ext cx="7704856" cy="5262979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lvl="0" algn="just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Perturbações com características bipolares que não preenchem os requisitos para nenhuma Perturbação Bipolar específica.</a:t>
            </a:r>
          </a:p>
          <a:p>
            <a:pPr algn="just"/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Exemplos: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Alterações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muito rápidas entre sintomas maníacos e depressivos que não cumpram os critérios de duração exigidos para Episódio Maníaco ou Episódio Depressivo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Major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Situação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em que o clínico conclui que está perante uma Perturbação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Bipolar,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mas é incapaz de determinar se é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Primária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, causada por um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Estado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ísico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eral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ou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Induzida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por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Substâncias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06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188640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Perturbação Bipolar Sem Outra Especificação</a:t>
            </a:r>
            <a:endParaRPr lang="pt-PT" sz="2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55576" y="1415673"/>
            <a:ext cx="7704856" cy="4893647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Apesar de muito detalhadas as características da Perturbação Bipolar, o diagnóstico deste tipo de perturbação nunca é exacto, sendo por vezes confundido com Esquizofrenia e, muitas vezes, posto de lado perante um passado de abuso de substâncias.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Além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disso, os sintomas manifestam-se como uma ampliação da emoção e do comportamento humanos, o que os torna mais difíceis de detectar. O diagnóstico deste tipo de perturbação é muitas vezes dificultado devido ao facto de muitos doentes não procurarem tratamento, por considerarem os sintomas como algo natural na sua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vida.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164288" y="638132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3343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656" y="385500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Perturbações 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Bipolares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743908" y="1196752"/>
            <a:ext cx="1800200" cy="461665"/>
          </a:xfrm>
          <a:prstGeom prst="rect">
            <a:avLst/>
          </a:prstGeom>
          <a:noFill/>
          <a:ln w="44450" cap="rnd" cmpd="dbl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Tratamento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43608" y="1988840"/>
            <a:ext cx="6984776" cy="4524315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lvl="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As perturbações Bipolares são uma manifestação clínica muito complexa. Dessa forma, implicam um tratamento multifactorial, que envolve tanto os aspectos biológicos como os psicossociais de cada indivíduo.</a:t>
            </a:r>
          </a:p>
          <a:p>
            <a:pPr marL="342900" indent="-342900" algn="ctr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Para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uma intervenção correcta com vista a melhorias nos sintomas deste tipo de perturbação, as principais formas de tratamento são a Farmacoterapia, Grupos de Apoio, Terapia Focada na Família, Terapia Cognitivo-Comportamental, </a:t>
            </a:r>
            <a:r>
              <a:rPr lang="pt-PT" sz="2400" b="1" dirty="0" err="1">
                <a:solidFill>
                  <a:schemeClr val="accent1">
                    <a:lumMod val="50000"/>
                  </a:schemeClr>
                </a:solidFill>
              </a:rPr>
              <a:t>Psicoeducação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 e </a:t>
            </a:r>
            <a:r>
              <a:rPr lang="pt-PT" sz="2400" b="1" dirty="0" err="1" smtClean="0">
                <a:solidFill>
                  <a:schemeClr val="accent1">
                    <a:lumMod val="50000"/>
                  </a:schemeClr>
                </a:solidFill>
              </a:rPr>
              <a:t>Eletroconvulsoterapia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812360" y="65160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6075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656" y="385500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Perturbações 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Bipolares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743908" y="1196752"/>
            <a:ext cx="1800200" cy="461665"/>
          </a:xfrm>
          <a:prstGeom prst="rect">
            <a:avLst/>
          </a:prstGeom>
          <a:noFill/>
          <a:ln w="44450" cap="rnd" cmpd="dbl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Tratamento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33192" y="2060848"/>
            <a:ext cx="4559454" cy="4524315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O manejo da Perturbação Bipolar requer a utilização de diferentes técnicas, em complementaridade. Assim, o tratamento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através de medicamentos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pode associar-se à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Psicoterapia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, individual e em grupo, sendo que o uso de diferentes estratégias associadas pode favorecer a adesão ao tratamento como um todo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http://2.bp.blogspot.com/_gfutU0CRHuI/S6_BSMgktRI/AAAAAAAAAWU/YIV3qNz_hz0/S1600-R/mascaras-gregas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307842"/>
            <a:ext cx="4179218" cy="327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07504" y="623731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9005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403648" y="620688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Perturbação do Humor Secundária a 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um Estado </a:t>
            </a:r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ísico </a:t>
            </a:r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eral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655676" y="1988840"/>
            <a:ext cx="5832648" cy="1200329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Perturbação de Humor proeminente e persistente, sendo esta um efeito fisiológico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directo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de um estado físico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geral.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663788" y="3573016"/>
            <a:ext cx="381642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Humor depressivo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411760" y="4437112"/>
            <a:ext cx="432048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Grande diminuição de prazer e interesse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411760" y="5661248"/>
            <a:ext cx="432048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Humor elevado, irritável ou expansivo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72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47667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Episódios de Alteração do Humor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926191" y="1301859"/>
            <a:ext cx="329161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Depressivo Major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83568" y="2610683"/>
            <a:ext cx="77048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Além disto, o indivíduo em questão deve apresentar pelo menos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dos seguintes sintomas: perda de peso, perturbações de sono, alterações psicomotoras, diminuição da energia, cansaço e fadiga, sentimento de desvalorização pessoal ou de culpa, deficiências na capacidade para pensar, para se concentrar ou para tomar decisões, falta de memória ou a presença de pensamentos sobre a sua própria morte, ideias suicidas ou até mesmo tentativas de suicídio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1303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620688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Perturbação do Humor Secundária a 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um Estado </a:t>
            </a:r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ísico </a:t>
            </a:r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eral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03648" y="1988840"/>
            <a:ext cx="1728192" cy="461665"/>
          </a:xfrm>
          <a:prstGeom prst="rect">
            <a:avLst/>
          </a:prstGeom>
          <a:ln w="44450" cap="rnd" cmpd="dbl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Subtipos: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907704" y="2924943"/>
            <a:ext cx="381642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Características Depressivas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907704" y="3645024"/>
            <a:ext cx="583264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Características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semelhantes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um episódio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Depressivo Major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907704" y="4725144"/>
            <a:ext cx="381642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Características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Maníacas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907704" y="5487615"/>
            <a:ext cx="381642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Características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Mistas</a:t>
            </a:r>
          </a:p>
        </p:txBody>
      </p:sp>
      <p:cxnSp>
        <p:nvCxnSpPr>
          <p:cNvPr id="9" name="Conexão recta 8"/>
          <p:cNvCxnSpPr/>
          <p:nvPr/>
        </p:nvCxnSpPr>
        <p:spPr>
          <a:xfrm>
            <a:off x="1547664" y="2450505"/>
            <a:ext cx="0" cy="326794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exão recta unidireccional 10"/>
          <p:cNvCxnSpPr>
            <a:endCxn id="4" idx="1"/>
          </p:cNvCxnSpPr>
          <p:nvPr/>
        </p:nvCxnSpPr>
        <p:spPr>
          <a:xfrm>
            <a:off x="1547664" y="3155775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Conexão recta unidireccional 12"/>
          <p:cNvCxnSpPr>
            <a:endCxn id="5" idx="1"/>
          </p:cNvCxnSpPr>
          <p:nvPr/>
        </p:nvCxnSpPr>
        <p:spPr>
          <a:xfrm>
            <a:off x="1547664" y="4060522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Conexão recta unidireccional 14"/>
          <p:cNvCxnSpPr>
            <a:endCxn id="6" idx="1"/>
          </p:cNvCxnSpPr>
          <p:nvPr/>
        </p:nvCxnSpPr>
        <p:spPr>
          <a:xfrm>
            <a:off x="1547664" y="4955976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Conexão recta unidireccional 16"/>
          <p:cNvCxnSpPr>
            <a:endCxn id="7" idx="1"/>
          </p:cNvCxnSpPr>
          <p:nvPr/>
        </p:nvCxnSpPr>
        <p:spPr>
          <a:xfrm>
            <a:off x="1547664" y="5718447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41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620688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Perturbação do Humor Secundária a 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um Estado </a:t>
            </a:r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ísico </a:t>
            </a:r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eral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634507" y="2193000"/>
            <a:ext cx="583264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Variados estados físicos gerais que podem causar sintomas de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humor: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97614" y="3356992"/>
            <a:ext cx="3906434" cy="3046988"/>
          </a:xfrm>
          <a:prstGeom prst="rect">
            <a:avLst/>
          </a:prstGeom>
          <a:noFill/>
          <a:ln w="444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Situações neurológicas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degenerativas;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Doença cerebrovascular;</a:t>
            </a: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Situações metabólicas;</a:t>
            </a: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Situações endócrinas;</a:t>
            </a: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Situações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auto-imunes;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Infecções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virais;</a:t>
            </a:r>
          </a:p>
          <a:p>
            <a:pPr marL="342900" lvl="0" indent="-342900">
              <a:buFont typeface="Courier New" pitchFamily="49" charset="0"/>
              <a:buChar char="o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eterminados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cancros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16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620688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Perturbação do Humor I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nduzida </a:t>
            </a:r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por S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ubstâncias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655676" y="2103239"/>
            <a:ext cx="5832648" cy="461665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Efeito fisiológico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directo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de uma substância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655675" y="3477709"/>
            <a:ext cx="583264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Consoante a substância usada o individuo pode ter comportamentos que demonstrem: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407259" y="4941168"/>
            <a:ext cx="4329481" cy="1200329"/>
          </a:xfrm>
          <a:prstGeom prst="rect">
            <a:avLst/>
          </a:prstGeom>
          <a:noFill/>
          <a:ln w="444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Falta de prazer e interesse;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Humor depressivo;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Humor exagerado ou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irritável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50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620688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Perturbação do Humor I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nduzida </a:t>
            </a:r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por S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ubstâncias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03648" y="2095283"/>
            <a:ext cx="6336704" cy="1200329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É necessário ter em conta se os sintomas são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excessivos,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comparados com os sintomas da intoxicação ou síndrome de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abstinência.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491880" y="3717032"/>
            <a:ext cx="1728192" cy="461665"/>
          </a:xfrm>
          <a:prstGeom prst="rect">
            <a:avLst/>
          </a:prstGeom>
          <a:ln w="44450" cap="rnd" cmpd="dbl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tx2">
                    <a:lumMod val="50000"/>
                  </a:schemeClr>
                </a:solidFill>
              </a:rPr>
              <a:t>Subtipos:</a:t>
            </a:r>
            <a:endParaRPr lang="pt-PT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5020298"/>
            <a:ext cx="223224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tx2">
                    <a:lumMod val="50000"/>
                  </a:schemeClr>
                </a:solidFill>
              </a:rPr>
              <a:t>Características Depressivas</a:t>
            </a:r>
            <a:endParaRPr lang="pt-PT" sz="24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311860" y="5013176"/>
            <a:ext cx="208823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tx2">
                    <a:lumMod val="50000"/>
                  </a:schemeClr>
                </a:solidFill>
              </a:rPr>
              <a:t>Características </a:t>
            </a:r>
            <a:r>
              <a:rPr lang="pt-PT" sz="2400" b="1" dirty="0" smtClean="0">
                <a:solidFill>
                  <a:schemeClr val="tx2">
                    <a:lumMod val="50000"/>
                  </a:schemeClr>
                </a:solidFill>
              </a:rPr>
              <a:t>Maníacas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859938" y="5038715"/>
            <a:ext cx="216844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>
                <a:solidFill>
                  <a:schemeClr val="tx2">
                    <a:lumMod val="50000"/>
                  </a:schemeClr>
                </a:solidFill>
              </a:rPr>
              <a:t>Características </a:t>
            </a:r>
            <a:r>
              <a:rPr lang="pt-PT" sz="2400" b="1" dirty="0" smtClean="0">
                <a:solidFill>
                  <a:schemeClr val="tx2">
                    <a:lumMod val="50000"/>
                  </a:schemeClr>
                </a:solidFill>
              </a:rPr>
              <a:t>Mistas</a:t>
            </a:r>
          </a:p>
        </p:txBody>
      </p:sp>
      <p:cxnSp>
        <p:nvCxnSpPr>
          <p:cNvPr id="9" name="Conexão recta 8"/>
          <p:cNvCxnSpPr>
            <a:stCxn id="4" idx="2"/>
          </p:cNvCxnSpPr>
          <p:nvPr/>
        </p:nvCxnSpPr>
        <p:spPr>
          <a:xfrm>
            <a:off x="4355976" y="4178697"/>
            <a:ext cx="0" cy="47443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>
            <a:off x="1547664" y="4653136"/>
            <a:ext cx="539649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Conexão recta unidireccional 16"/>
          <p:cNvCxnSpPr/>
          <p:nvPr/>
        </p:nvCxnSpPr>
        <p:spPr>
          <a:xfrm>
            <a:off x="1547664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Conexão recta unidireccional 18"/>
          <p:cNvCxnSpPr>
            <a:endCxn id="6" idx="0"/>
          </p:cNvCxnSpPr>
          <p:nvPr/>
        </p:nvCxnSpPr>
        <p:spPr>
          <a:xfrm>
            <a:off x="4355976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Conexão recta unidireccional 20"/>
          <p:cNvCxnSpPr>
            <a:endCxn id="7" idx="0"/>
          </p:cNvCxnSpPr>
          <p:nvPr/>
        </p:nvCxnSpPr>
        <p:spPr>
          <a:xfrm>
            <a:off x="6944161" y="4653136"/>
            <a:ext cx="0" cy="3855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46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620688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Perturbação do 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Humor sem outra especificação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27684" y="2300679"/>
            <a:ext cx="5688632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Perturbações de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Humor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que não são possíveis de associar a qualquer outra P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erturbação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de Humor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728397" y="4293096"/>
            <a:ext cx="5688632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Quando é não é possível diferenciar entre a Perturbação Depressiva sem outra especificação e Perturbação Bipolar sem outra especificação.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620688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Especificadores das Perturbações do Humor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771800" y="2104403"/>
            <a:ext cx="3816424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Aumentar a especificidade do diagnóstico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619672" y="3356992"/>
            <a:ext cx="3816424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Criar subgrupos mais homogéneos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707904" y="4581128"/>
            <a:ext cx="3816424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Ajudar na escolha do tratamento 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691680" y="5766355"/>
            <a:ext cx="3816424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Melhorar a previsão do prognóstico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39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620688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Especificadores para descrever o Episódio </a:t>
            </a:r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ctual ou o mais Recente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295636" y="2116769"/>
            <a:ext cx="6552728" cy="461665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Especificadores Intensidade/Psicótico/Remissão </a:t>
            </a:r>
          </a:p>
        </p:txBody>
      </p:sp>
      <p:cxnSp>
        <p:nvCxnSpPr>
          <p:cNvPr id="5" name="Conexão recta unidireccional 4"/>
          <p:cNvCxnSpPr/>
          <p:nvPr/>
        </p:nvCxnSpPr>
        <p:spPr>
          <a:xfrm>
            <a:off x="2123728" y="278092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Conexão recta unidireccional 5"/>
          <p:cNvCxnSpPr/>
          <p:nvPr/>
        </p:nvCxnSpPr>
        <p:spPr>
          <a:xfrm>
            <a:off x="4572000" y="278092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Conexão recta unidireccional 6"/>
          <p:cNvCxnSpPr/>
          <p:nvPr/>
        </p:nvCxnSpPr>
        <p:spPr>
          <a:xfrm>
            <a:off x="7020272" y="278092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1192124" y="3716673"/>
            <a:ext cx="1863207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Depressivo </a:t>
            </a:r>
            <a:r>
              <a:rPr lang="pt-PT" sz="2400" b="1" i="1" dirty="0" smtClean="0">
                <a:solidFill>
                  <a:schemeClr val="accent1">
                    <a:lumMod val="50000"/>
                  </a:schemeClr>
                </a:solidFill>
              </a:rPr>
              <a:t>Major</a:t>
            </a:r>
            <a:endParaRPr lang="pt-PT" sz="2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833918" y="3726515"/>
            <a:ext cx="147616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Maníaco</a:t>
            </a:r>
            <a:endParaRPr lang="pt-PT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235989" y="3702461"/>
            <a:ext cx="1568566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</a:t>
            </a: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Misto</a:t>
            </a:r>
            <a:endParaRPr lang="pt-PT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4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620688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Especificadores para descrever o Episódio </a:t>
            </a:r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ctual ou o mais Recente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27684" y="2348880"/>
            <a:ext cx="5688632" cy="3046988"/>
          </a:xfrm>
          <a:prstGeom prst="rect">
            <a:avLst/>
          </a:prstGeom>
          <a:noFill/>
          <a:ln w="50800" cap="rnd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Podem ser classificados:</a:t>
            </a:r>
          </a:p>
          <a:p>
            <a:r>
              <a:rPr lang="pt-PT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Ligeiros;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Moderados;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Grave sem características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sicóticas;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Grave com características psicóticas;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Em remissão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arcial;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Em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emissão completa.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65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620688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Especificadores para descrever o Episódio </a:t>
            </a:r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ctual ou o mais Recente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03648" y="2426659"/>
            <a:ext cx="316835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Crónico para episódio Depressivo </a:t>
            </a:r>
            <a:r>
              <a:rPr lang="pt-PT" sz="2400" b="1" i="1" dirty="0" smtClean="0">
                <a:solidFill>
                  <a:schemeClr val="accent1">
                    <a:lumMod val="50000"/>
                  </a:schemeClr>
                </a:solidFill>
              </a:rPr>
              <a:t>Major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724128" y="2180437"/>
            <a:ext cx="2088232" cy="1323439"/>
          </a:xfrm>
          <a:prstGeom prst="rect">
            <a:avLst/>
          </a:prstGeom>
          <a:noFill/>
          <a:ln w="317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Critérios têm que estar completos durante pelo menos 2 anos.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9552" y="4797152"/>
            <a:ext cx="316835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Com características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atatónicas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572000" y="3798039"/>
            <a:ext cx="4338482" cy="2862322"/>
          </a:xfrm>
          <a:prstGeom prst="rect">
            <a:avLst/>
          </a:prstGeom>
          <a:noFill/>
          <a:ln w="317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Perturbações Psicomotoras: 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Imobilidade motora;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Actividade motora excessiva;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Negativismo extremo;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Mutismo;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Posturas inapropriadas ou bizarras;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Movimentos estereotipados, maneirismos;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Ecolalia e ecopraxia.</a:t>
            </a:r>
          </a:p>
        </p:txBody>
      </p:sp>
      <p:cxnSp>
        <p:nvCxnSpPr>
          <p:cNvPr id="9" name="Conexão recta unidireccional 8"/>
          <p:cNvCxnSpPr/>
          <p:nvPr/>
        </p:nvCxnSpPr>
        <p:spPr>
          <a:xfrm>
            <a:off x="4788024" y="284215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Conexão recta unidireccional 9"/>
          <p:cNvCxnSpPr/>
          <p:nvPr/>
        </p:nvCxnSpPr>
        <p:spPr>
          <a:xfrm>
            <a:off x="3923928" y="5229200"/>
            <a:ext cx="54006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23528" y="629102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60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656" y="404664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Especificadores para descrever o Episódio </a:t>
            </a:r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ctual ou o mais Recente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23528" y="2500446"/>
            <a:ext cx="316835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Com características melancólicas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23528" y="5301208"/>
            <a:ext cx="316835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Com características atípicas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067944" y="1772816"/>
            <a:ext cx="4968552" cy="2862322"/>
          </a:xfrm>
          <a:prstGeom prst="rect">
            <a:avLst/>
          </a:prstGeom>
          <a:noFill/>
          <a:ln w="317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Quase completa ausência para experimentar prazer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O humor experimentado é diferente daquele que sentimos após a perda de alguém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Mudanças psicomotoras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Alterações no sono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Perda de peso 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Culpa excessiva ou inapropriada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463988" y="4941168"/>
            <a:ext cx="4176464" cy="1631216"/>
          </a:xfrm>
          <a:prstGeom prst="rect">
            <a:avLst/>
          </a:prstGeom>
          <a:noFill/>
          <a:ln w="317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Reactividade do humor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Aumento de peso ou do apetite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Hipersónia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Imobilidade com efeitos sociais e laborais</a:t>
            </a:r>
            <a:endParaRPr lang="pt-PT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0" name="Conexão recta unidireccional 9"/>
          <p:cNvCxnSpPr/>
          <p:nvPr/>
        </p:nvCxnSpPr>
        <p:spPr>
          <a:xfrm>
            <a:off x="3563888" y="291594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exão recta unidireccional 10"/>
          <p:cNvCxnSpPr/>
          <p:nvPr/>
        </p:nvCxnSpPr>
        <p:spPr>
          <a:xfrm>
            <a:off x="3635896" y="5756776"/>
            <a:ext cx="6651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251520" y="64440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3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2708920"/>
            <a:ext cx="76328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Para proceder ao diagnóstico, torna-se necessária a realização de uma entrevista cuidadosa, onde a descrição dos sintomas por parte do sujeito pode ser comprometida por dificuldade de concentração, problemas de memória ou, frequentemente, uma tendência para negar ou dissimular a explicação para os sintomas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403648" y="47667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Episódios de Alteração do Humor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926191" y="1301859"/>
            <a:ext cx="329161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Depressivo Major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053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656" y="674693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Especificadores para descrever o Episódio </a:t>
            </a:r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ctual ou o mais Recente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115616" y="2852936"/>
            <a:ext cx="316835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Com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início no Período Pós-Parto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717767" y="2606714"/>
            <a:ext cx="2088232" cy="1323439"/>
          </a:xfrm>
          <a:prstGeom prst="rect">
            <a:avLst/>
          </a:prstGeom>
          <a:noFill/>
          <a:ln w="317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Ocorre nas 4 semanas seguintes ao parto.</a:t>
            </a:r>
            <a:endParaRPr lang="pt-PT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" name="Conexão recta unidireccional 4"/>
          <p:cNvCxnSpPr/>
          <p:nvPr/>
        </p:nvCxnSpPr>
        <p:spPr>
          <a:xfrm>
            <a:off x="4572000" y="3268433"/>
            <a:ext cx="8812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76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656" y="674693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Especificadores para descrever a evolução de Episódios </a:t>
            </a:r>
            <a:r>
              <a:rPr lang="pt-PT" sz="2800" b="1" dirty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ecorrentes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83568" y="2939460"/>
            <a:ext cx="3960440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Especificadores Longitudinais da Evolução (com e sem recuperação entre os episódios)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464758" y="2447017"/>
            <a:ext cx="2952328" cy="2554545"/>
          </a:xfrm>
          <a:prstGeom prst="rect">
            <a:avLst/>
          </a:prstGeom>
          <a:noFill/>
          <a:ln w="317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Indica: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Se o episódio é recorrente;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Se está em recuperação completa entre os episódios; 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Se existe Perturbação Distímica.</a:t>
            </a:r>
          </a:p>
        </p:txBody>
      </p:sp>
      <p:cxnSp>
        <p:nvCxnSpPr>
          <p:cNvPr id="6" name="Conexão recta unidireccional 5"/>
          <p:cNvCxnSpPr/>
          <p:nvPr/>
        </p:nvCxnSpPr>
        <p:spPr>
          <a:xfrm>
            <a:off x="4716016" y="371703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41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656" y="674693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Especificadores para descrever a evolução de Episódios Recorrentes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331640" y="2636912"/>
            <a:ext cx="295232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Especificador de Padrão Sazonal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508103" y="2236802"/>
            <a:ext cx="2297895" cy="1631216"/>
          </a:xfrm>
          <a:prstGeom prst="rect">
            <a:avLst/>
          </a:prstGeom>
          <a:noFill/>
          <a:ln w="317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Marcado pelo início e remissão dos episódios em determinadas alturas do ano.</a:t>
            </a:r>
            <a:endParaRPr lang="pt-PT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99592" y="4797152"/>
            <a:ext cx="2952328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Especificador Com Ciclos Rápidos</a:t>
            </a:r>
            <a:endParaRPr lang="pt-PT" sz="20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693420" y="4278575"/>
            <a:ext cx="4248472" cy="2246769"/>
          </a:xfrm>
          <a:prstGeom prst="rect">
            <a:avLst/>
          </a:prstGeom>
          <a:noFill/>
          <a:ln w="3175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Ocorrência de 4 ou mais episódios de humor durante os 12 últimos meses </a:t>
            </a:r>
          </a:p>
          <a:p>
            <a:pPr algn="ctr">
              <a:buFont typeface="Arial" pitchFamily="34" charset="0"/>
              <a:buChar char="•"/>
            </a:pPr>
            <a:r>
              <a:rPr lang="pt-PT" sz="2000" b="1" dirty="0" smtClean="0">
                <a:solidFill>
                  <a:schemeClr val="accent1">
                    <a:lumMod val="50000"/>
                  </a:schemeClr>
                </a:solidFill>
              </a:rPr>
              <a:t> Demarcados por um período de remissão completa ou por uma mudança para um episódio de polaridade oposto </a:t>
            </a:r>
            <a:endParaRPr lang="pt-PT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7" name="Conexão recta unidireccional 6"/>
          <p:cNvCxnSpPr/>
          <p:nvPr/>
        </p:nvCxnSpPr>
        <p:spPr>
          <a:xfrm>
            <a:off x="4469369" y="3052410"/>
            <a:ext cx="8812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Conexão recta unidireccional 7"/>
          <p:cNvCxnSpPr/>
          <p:nvPr/>
        </p:nvCxnSpPr>
        <p:spPr>
          <a:xfrm>
            <a:off x="3923928" y="521265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79512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90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88955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Referências Bibliográficas: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27584" y="1988839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Vallejo, J. (2011). </a:t>
            </a:r>
            <a:r>
              <a:rPr lang="es-ES" b="1" i="1" dirty="0">
                <a:solidFill>
                  <a:schemeClr val="accent1">
                    <a:lumMod val="50000"/>
                  </a:schemeClr>
                </a:solidFill>
              </a:rPr>
              <a:t>Introducción a la psicopatología y la psiquiatría</a:t>
            </a:r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. Barcelona: </a:t>
            </a:r>
            <a:r>
              <a:rPr lang="es-ES" b="1" dirty="0" err="1">
                <a:solidFill>
                  <a:schemeClr val="accent1">
                    <a:lumMod val="50000"/>
                  </a:schemeClr>
                </a:solidFill>
              </a:rPr>
              <a:t>Elsevier</a:t>
            </a:r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b="1" dirty="0" err="1">
                <a:solidFill>
                  <a:schemeClr val="accent1">
                    <a:lumMod val="50000"/>
                  </a:schemeClr>
                </a:solidFill>
              </a:rPr>
              <a:t>Masson</a:t>
            </a:r>
            <a:endParaRPr lang="pt-PT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1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2492896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Um Episódio Maníaco define-se por um período de tempo no qual existe um humor anormal e persistentemente elevado, expansivo ou irritável; o sujeito é descrito como eufórico, com um humor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excepcionalmente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bom, alegre ou elevado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926191" y="1301859"/>
            <a:ext cx="329161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Maníaco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403648" y="47667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Episódios de Alteração do Humor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60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2348880"/>
            <a:ext cx="63367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Estes sintomas deverão verificar-se pelo menos durante 1 semana, e para que seja diagnosticada esta perturbação devem estar presentes 3 dos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seguintes sintomas: auto-estima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aumentada, necessidade reduzida de dormir, discurso maníaco urgente, fluxo elevado de pensamentos,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distracção,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planeamento e participação excessivos em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actividades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múltiplas ou necessidade aumentada de socialização.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03648" y="47667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Episódios de Alteração do Humor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926191" y="1301859"/>
            <a:ext cx="329161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Maníaco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917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2154336"/>
            <a:ext cx="74168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Os sintomas são idênticos aos do Episódio Depressivo Major e do Episódio Maníaco, acompanhados de alterações rápidas de humor (tristeza, irritabilidade, euforia), e sintomas como agitação, insónia, falta ou excesso de apetite,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características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psicóticas e ideias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suicidas. 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ctr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Estes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sintomas devem manifestar-se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durante,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pelo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menos,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uma semana, e devem ser suficientemente intensos para provocar deficiências no funcionamento do sujeito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173031" y="1301859"/>
            <a:ext cx="279793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Misto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403648" y="47667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Episódios de Alteração do Humor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743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9572" y="1988840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Um Episódio Hipomaníaco define-se através de um período (de pelo menos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dias) durante o qual o indivíduo desenvolve um humor anormal e persistentemente elevado, expansivo ou irritável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 marL="342900" indent="-342900" algn="ctr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este humor anormal devem acompanhar pelo menos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dos seguintes sintomas: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auto-estima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elevada ou grandiosidade (não delirante), baixa necessidade de dormir, discurso apressado, fuga de ideias, fraca capacidade de concentração ou envolvimento excessivo em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actividades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agradáveis ou com potencial de consequências desagradáveis.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20388" y="1196752"/>
            <a:ext cx="370322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Hipomaníaco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403648" y="47667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Episódios de Alteração do Humor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906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03648" y="476672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 smtClean="0">
                <a:solidFill>
                  <a:schemeClr val="accent2">
                    <a:lumMod val="75000"/>
                  </a:schemeClr>
                </a:solidFill>
              </a:rPr>
              <a:t>Episódios de Alteração do Humor</a:t>
            </a:r>
            <a:endParaRPr lang="pt-PT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720388" y="1196752"/>
            <a:ext cx="370322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Episódio Hipomaníaco</a:t>
            </a: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403648" y="2132856"/>
            <a:ext cx="63367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Esta lista de sintomas assemelha-se à do Episódio Maníaco, com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excepção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das ideias delirantes ou alucinações que não podem estar presentes para que este diagnóstico seja feito. </a:t>
            </a:r>
          </a:p>
          <a:p>
            <a:pPr marL="342900" indent="-342900" algn="ctr">
              <a:buFont typeface="Arial" pitchFamily="34" charset="0"/>
              <a:buChar char="•"/>
            </a:pPr>
            <a:endParaRPr lang="pt-PT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ctr">
              <a:buFont typeface="Arial" pitchFamily="34" charset="0"/>
              <a:buChar char="•"/>
            </a:pP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Ao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contrário do Episódio Maníaco, o Episódio Hipomaníaco não é suficientemente intenso para provocar deficiências no funcionamento quer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social, </a:t>
            </a:r>
            <a:r>
              <a:rPr lang="pt-PT" sz="2400" b="1" dirty="0">
                <a:solidFill>
                  <a:schemeClr val="accent1">
                    <a:lumMod val="50000"/>
                  </a:schemeClr>
                </a:solidFill>
              </a:rPr>
              <a:t>quer ocupacional do indivíduo, nem para recorrer a </a:t>
            </a:r>
            <a:r>
              <a:rPr lang="pt-PT" sz="2400" b="1" dirty="0" smtClean="0">
                <a:solidFill>
                  <a:schemeClr val="accent1">
                    <a:lumMod val="50000"/>
                  </a:schemeClr>
                </a:solidFill>
              </a:rPr>
              <a:t>hospitalização.</a:t>
            </a:r>
            <a:endParaRPr lang="pt-PT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948264" y="62811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>
                <a:solidFill>
                  <a:schemeClr val="accent2">
                    <a:lumMod val="75000"/>
                  </a:schemeClr>
                </a:solidFill>
              </a:rPr>
              <a:t>DSM (2000)</a:t>
            </a:r>
            <a:endParaRPr lang="pt-P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3903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2502</Words>
  <Application>Microsoft Office PowerPoint</Application>
  <PresentationFormat>Apresentação no Ecrã (4:3)</PresentationFormat>
  <Paragraphs>315</Paragraphs>
  <Slides>43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43</vt:i4>
      </vt:variant>
    </vt:vector>
  </HeadingPairs>
  <TitlesOfParts>
    <vt:vector size="44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Rafaela</dc:creator>
  <cp:lastModifiedBy>Rafaela</cp:lastModifiedBy>
  <cp:revision>62</cp:revision>
  <dcterms:created xsi:type="dcterms:W3CDTF">2012-10-13T12:35:10Z</dcterms:created>
  <dcterms:modified xsi:type="dcterms:W3CDTF">2012-10-15T00:01:04Z</dcterms:modified>
</cp:coreProperties>
</file>