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4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5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Type="http://schemas.openxmlformats.org/officeDocument/2006/relationships/officeDocument" Id="rId1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c:Ignorable="mv" autoCompressPictures="0" mc:PreserveAttributes="mv:*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6858000" cx="9144000"/>
  <p:notesSz cy="9144000" cx="6858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ype="http://schemas.openxmlformats.org/officeDocument/2006/relationships/slide" Id="rId18" Target="slides/slide13.xml"/><Relationship Type="http://schemas.openxmlformats.org/officeDocument/2006/relationships/slide" Id="rId17" Target="slides/slide12.xml"/><Relationship Type="http://schemas.openxmlformats.org/officeDocument/2006/relationships/slide" Id="rId16" Target="slides/slide11.xml"/><Relationship Type="http://schemas.openxmlformats.org/officeDocument/2006/relationships/slide" Id="rId15" Target="slides/slide10.xml"/><Relationship Type="http://schemas.openxmlformats.org/officeDocument/2006/relationships/slide" Id="rId14" Target="slides/slide9.xml"/><Relationship Type="http://schemas.openxmlformats.org/officeDocument/2006/relationships/presProps" Id="rId2" Target="presProps.xml"/><Relationship Type="http://schemas.openxmlformats.org/officeDocument/2006/relationships/slide" Id="rId12" Target="slides/slide7.xml"/><Relationship Type="http://schemas.openxmlformats.org/officeDocument/2006/relationships/theme" Id="rId1" Target="theme/theme2.xml"/><Relationship Type="http://schemas.openxmlformats.org/officeDocument/2006/relationships/slide" Id="rId13" Target="slides/slide8.xml"/><Relationship Type="http://schemas.openxmlformats.org/officeDocument/2006/relationships/slideMaster" Id="rId4" Target="slideMasters/slideMaster1.xml"/><Relationship Type="http://schemas.openxmlformats.org/officeDocument/2006/relationships/slide" Id="rId10" Target="slides/slide5.xml"/><Relationship Type="http://schemas.openxmlformats.org/officeDocument/2006/relationships/tableStyles" Id="rId3" Target="tableStyles.xml"/><Relationship Type="http://schemas.openxmlformats.org/officeDocument/2006/relationships/slide" Id="rId11" Target="slides/slide6.xml"/><Relationship Type="http://schemas.openxmlformats.org/officeDocument/2006/relationships/slide" Id="rId9" Target="slides/slide4.xml"/><Relationship Type="http://schemas.openxmlformats.org/officeDocument/2006/relationships/slide" Id="rId6" Target="slides/slide1.xml"/><Relationship Type="http://schemas.openxmlformats.org/officeDocument/2006/relationships/notesMaster" Id="rId5" Target="notesMasters/notesMaster1.xml"/><Relationship Type="http://schemas.openxmlformats.org/officeDocument/2006/relationships/slide" Id="rId8" Target="slides/slide3.xml"/><Relationship Type="http://schemas.openxmlformats.org/officeDocument/2006/relationships/slide" Id="rId7" Target="slides/slide2.xml"/></Relationships>
</file>

<file path=ppt/notesMasters/_rels/notesMaster1.xml.rels><?xml version="1.0" encoding="UTF-8" standalone="yes"?><Relationships xmlns="http://schemas.openxmlformats.org/package/2006/relationships"><Relationship Type="http://schemas.openxmlformats.org/officeDocument/2006/relationships/theme" Id="rId1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" id="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Shape 2" id="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name="Shape 3" id="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bIns="91425" tIns="91425" anchor="t" lIns="91425" rIns="91425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6="accent6" tx2="lt2" accent5="accent5" bg2="dk2" tx1="dk1" accent4="accent4" bg1="lt1" accent3="accent3" accent2="accent2" accent1="accent1" folHlink="folHlink" hlink="hlink"/>
</p:notesMaster>
</file>

<file path=ppt/notesSlides/_rels/notesSlide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6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7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8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9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37" id="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8" id="38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39" id="39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16" id="1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7" id="117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18" id="118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22" id="1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3" id="123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24" id="124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28" id="1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9" id="129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30" id="130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34" id="1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5" id="135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36" id="136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43" id="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4" id="44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45" id="45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49" id="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0" id="5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1" id="5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55" id="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6" id="56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7" id="57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61" id="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2" id="62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63" id="63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83" id="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4" id="84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85" id="85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97" id="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8" id="98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99" id="99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03" id="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4" id="104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05" id="105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10" id="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1" id="111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12" id="112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7" id="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" id="8"/>
          <p:cNvSpPr/>
          <p:nvPr/>
        </p:nvSpPr>
        <p:spPr>
          <a:xfrm>
            <a:off y="3886198" x="0"/>
            <a:ext cy="2971799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cxnSp>
        <p:nvCxnSpPr>
          <p:cNvPr name="Shape 9" id="9"/>
          <p:cNvCxnSpPr/>
          <p:nvPr/>
        </p:nvCxnSpPr>
        <p:spPr>
          <a:xfrm>
            <a:off y="3886198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len="med" type="none" w="med"/>
            <a:tailEnd len="med" type="none" w="med"/>
          </a:ln>
        </p:spPr>
      </p:cxnSp>
      <p:sp>
        <p:nvSpPr>
          <p:cNvPr name="Shape 10" id="10"/>
          <p:cNvSpPr txBox="1"/>
          <p:nvPr>
            <p:ph type="ctrTitle"/>
          </p:nvPr>
        </p:nvSpPr>
        <p:spPr>
          <a:xfrm>
            <a:off y="2157750" x="685800"/>
            <a:ext cy="1650599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name="Shape 11" id="11"/>
          <p:cNvSpPr txBox="1"/>
          <p:nvPr>
            <p:ph type="subTitle" idx="1"/>
          </p:nvPr>
        </p:nvSpPr>
        <p:spPr>
          <a:xfrm>
            <a:off y="3953037" x="685800"/>
            <a:ext cy="1259400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228600" algn="l" marL="0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i="0" baseline="0" strike="noStrike" sz="3600" b="0" cap="none" u="none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228600" algn="l" marL="0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i="0" baseline="0" strike="noStrike" sz="3600" b="0" cap="none" u="none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228600" algn="l" marL="0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i="0" baseline="0" strike="noStrike" sz="3600" b="0" cap="none" u="none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228600" algn="l" marL="0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i="0" baseline="0" strike="noStrike" sz="3600" b="0" cap="none" u="none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228600" algn="l" marL="0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i="0" baseline="0" strike="noStrike" sz="3600" b="0" cap="none" u="none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228600" algn="l" marL="0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i="0" baseline="0" strike="noStrike" sz="3600" b="0" cap="none" u="none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228600" algn="l" marL="0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i="0" baseline="0" strike="noStrike" sz="3600" b="0" cap="none" u="none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228600" algn="l" marL="0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i="0" baseline="0" strike="noStrike" sz="3600" b="0" cap="none" u="none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228600" algn="l" marL="0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i="0" baseline="0" strike="noStrike" sz="3600" b="0" cap="none" u="none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name="Shape 12" id="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" id="13"/>
          <p:cNvSpPr/>
          <p:nvPr/>
        </p:nvSpPr>
        <p:spPr>
          <a:xfrm>
            <a:off y="0" x="0"/>
            <a:ext cy="15036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cxnSp>
        <p:nvCxnSpPr>
          <p:cNvPr name="Shape 14" id="14"/>
          <p:cNvCxnSpPr/>
          <p:nvPr/>
        </p:nvCxnSpPr>
        <p:spPr>
          <a:xfrm>
            <a:off y="1503571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len="med" type="none" w="med"/>
            <a:tailEnd len="med" type="none" w="med"/>
          </a:ln>
        </p:spPr>
      </p:cxnSp>
      <p:sp>
        <p:nvSpPr>
          <p:cNvPr name="Shape 15" id="1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name="Shape 16" id="16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name="Shape 17" id="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8" id="18"/>
          <p:cNvSpPr/>
          <p:nvPr/>
        </p:nvSpPr>
        <p:spPr>
          <a:xfrm>
            <a:off y="0" x="0"/>
            <a:ext cy="15036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cxnSp>
        <p:nvCxnSpPr>
          <p:cNvPr name="Shape 19" id="19"/>
          <p:cNvCxnSpPr/>
          <p:nvPr/>
        </p:nvCxnSpPr>
        <p:spPr>
          <a:xfrm>
            <a:off y="1503571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len="med" type="none" w="med"/>
            <a:tailEnd len="med" type="none" w="med"/>
          </a:ln>
        </p:spPr>
      </p:cxnSp>
      <p:sp>
        <p:nvSpPr>
          <p:cNvPr name="Shape 20" id="2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name="Shape 21" id="21"/>
          <p:cNvSpPr txBox="1"/>
          <p:nvPr>
            <p:ph type="body" idx="1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22" id="22"/>
          <p:cNvSpPr txBox="1"/>
          <p:nvPr>
            <p:ph type="body" idx="2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23" id="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4" id="24"/>
          <p:cNvSpPr/>
          <p:nvPr/>
        </p:nvSpPr>
        <p:spPr>
          <a:xfrm>
            <a:off y="0" x="0"/>
            <a:ext cy="15036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cxnSp>
        <p:nvCxnSpPr>
          <p:cNvPr name="Shape 25" id="25"/>
          <p:cNvCxnSpPr/>
          <p:nvPr/>
        </p:nvCxnSpPr>
        <p:spPr>
          <a:xfrm>
            <a:off y="1503571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len="med" type="none" w="med"/>
            <a:tailEnd len="med" type="none" w="med"/>
          </a:ln>
        </p:spPr>
      </p:cxnSp>
      <p:sp>
        <p:nvSpPr>
          <p:cNvPr name="Shape 26" id="2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name="Shape 27" id="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8" id="28"/>
          <p:cNvSpPr/>
          <p:nvPr/>
        </p:nvSpPr>
        <p:spPr>
          <a:xfrm>
            <a:off y="5633442" x="0"/>
            <a:ext cy="1224599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cxnSp>
        <p:nvCxnSpPr>
          <p:cNvPr name="Shape 29" id="29"/>
          <p:cNvCxnSpPr/>
          <p:nvPr/>
        </p:nvCxnSpPr>
        <p:spPr>
          <a:xfrm>
            <a:off y="5633442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len="med" type="none" w="med"/>
            <a:tailEnd len="med" type="none" w="med"/>
          </a:ln>
        </p:spPr>
      </p:cxnSp>
      <p:sp>
        <p:nvSpPr>
          <p:cNvPr name="Shape 30" id="30"/>
          <p:cNvSpPr txBox="1"/>
          <p:nvPr>
            <p:ph type="body" idx="1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1pPr>
            <a:lvl2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2pPr>
            <a:lvl3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3pPr>
            <a:lvl4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4pPr>
            <a:lvl5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5pPr>
            <a:lvl6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6pPr>
            <a:lvl7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7pPr>
            <a:lvl8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8pPr>
            <a:lvl9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31" id="3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ype="http://schemas.openxmlformats.org/officeDocument/2006/relationships/slideLayout" Id="rId2" Target="../slideLayouts/slideLayout2.xml"/><Relationship Type="http://schemas.openxmlformats.org/officeDocument/2006/relationships/slideLayout" Id="rId1" Target="../slideLayouts/slideLayout1.xml"/><Relationship Type="http://schemas.openxmlformats.org/officeDocument/2006/relationships/slideLayout" Id="rId4" Target="../slideLayouts/slideLayout4.xml"/><Relationship Type="http://schemas.openxmlformats.org/officeDocument/2006/relationships/slideLayout" Id="rId3" Target="../slideLayouts/slideLayout3.xml"/><Relationship Type="http://schemas.openxmlformats.org/officeDocument/2006/relationships/slideLayout" Id="rId6" Target="../slideLayouts/slideLayout6.xml"/><Relationship Type="http://schemas.openxmlformats.org/officeDocument/2006/relationships/slideLayout" Id="rId5" Target="../slideLayouts/slideLayout5.xml"/><Relationship Type="http://schemas.openxmlformats.org/officeDocument/2006/relationships/theme" Id="rId7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4" id="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" id="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36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36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36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36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36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36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36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36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36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name="Shape 6" id="6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l" marL="342900" rtl="0">
              <a:spcBef>
                <a:spcPts val="600"/>
              </a:spcBef>
              <a:buClr>
                <a:schemeClr val="dk2"/>
              </a:buClr>
              <a:buSzPct val="166666"/>
              <a:buFont typeface="Arial"/>
              <a:buChar char="•"/>
              <a:defRPr i="0" baseline="0" strike="noStrike" sz="30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85750" algn="l" marL="742950" rtl="0">
              <a:spcBef>
                <a:spcPts val="480"/>
              </a:spcBef>
              <a:buClr>
                <a:schemeClr val="dk2"/>
              </a:buClr>
              <a:buSzPct val="100000"/>
              <a:buFont typeface="Courier New"/>
              <a:buChar char="o"/>
              <a:defRPr i="0" baseline="0" strike="noStrike" sz="24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algn="l" marL="1143000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i="0" baseline="0" strike="noStrike" sz="24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algn="l" marL="1600200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algn="l" marL="2057400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algn="l" marL="2514600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algn="l" marL="2971800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algn="l" marL="3429000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algn="l" marL="3886200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.xml"/><Relationship Type="http://schemas.openxmlformats.org/officeDocument/2006/relationships/slideLayout" Id="rId1" Target="../slideLayouts/slideLayout1.xml"/></Relationships>
</file>

<file path=ppt/slides/_rels/slide10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0.xml"/><Relationship Type="http://schemas.openxmlformats.org/officeDocument/2006/relationships/slideLayout" Id="rId1" Target="../slideLayouts/slideLayout2.xml"/></Relationships>
</file>

<file path=ppt/slides/_rels/slide1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1.xml"/><Relationship Type="http://schemas.openxmlformats.org/officeDocument/2006/relationships/slideLayout" Id="rId1" Target="../slideLayouts/slideLayout2.xml"/></Relationships>
</file>

<file path=ppt/slides/_rels/slide1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2.xml"/><Relationship Type="http://schemas.openxmlformats.org/officeDocument/2006/relationships/slideLayout" Id="rId1" Target="../slideLayouts/slideLayout2.xml"/></Relationships>
</file>

<file path=ppt/slides/_rels/slide1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3.xml"/><Relationship Type="http://schemas.openxmlformats.org/officeDocument/2006/relationships/slideLayout" Id="rId1" Target="../slideLayouts/slideLayout2.xml"/></Relationships>
</file>

<file path=ppt/slides/_rels/slide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.xml"/><Relationship Type="http://schemas.openxmlformats.org/officeDocument/2006/relationships/slideLayout" Id="rId1" Target="../slideLayouts/slideLayout2.xml"/></Relationships>
</file>

<file path=ppt/slides/_rels/slide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3.xml"/><Relationship Type="http://schemas.openxmlformats.org/officeDocument/2006/relationships/slideLayout" Id="rId1" Target="../slideLayouts/slideLayout2.xml"/></Relationships>
</file>

<file path=ppt/slides/_rels/slide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4.xml"/><Relationship Type="http://schemas.openxmlformats.org/officeDocument/2006/relationships/slideLayout" Id="rId1" Target="../slideLayouts/slideLayout2.xml"/></Relationships>
</file>

<file path=ppt/slides/_rels/slide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5.xml"/><Relationship Type="http://schemas.openxmlformats.org/officeDocument/2006/relationships/slideLayout" Id="rId1" Target="../slideLayouts/slideLayout2.xml"/></Relationships>
</file>

<file path=ppt/slides/_rels/slide6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6.xml"/><Relationship Type="http://schemas.openxmlformats.org/officeDocument/2006/relationships/slideLayout" Id="rId1" Target="../slideLayouts/slideLayout2.xml"/></Relationships>
</file>

<file path=ppt/slides/_rels/slide7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7.xml"/><Relationship Type="http://schemas.openxmlformats.org/officeDocument/2006/relationships/slideLayout" Id="rId1" Target="../slideLayouts/slideLayout2.xml"/></Relationships>
</file>

<file path=ppt/slides/_rels/slide8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8.xml"/><Relationship Type="http://schemas.openxmlformats.org/officeDocument/2006/relationships/slideLayout" Id="rId1" Target="../slideLayouts/slideLayout2.xml"/></Relationships>
</file>

<file path=ppt/slides/_rels/slide9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9.xml"/><Relationship Type="http://schemas.openxmlformats.org/officeDocument/2006/relationships/slideLayout" Id="rId1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32" id="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3" id="33"/>
          <p:cNvSpPr txBox="1"/>
          <p:nvPr>
            <p:ph type="ctrTitle"/>
          </p:nvPr>
        </p:nvSpPr>
        <p:spPr>
          <a:xfrm>
            <a:off y="2220750" x="685800"/>
            <a:ext cy="1650599" cx="77724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algn="ctr" rtl="0" lvl="0">
              <a:buNone/>
            </a:pPr>
            <a:r>
              <a:rPr lang="pt-PT">
                <a:solidFill>
                  <a:srgbClr val="E6913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Teste de Perceção Infantil</a:t>
            </a:r>
          </a:p>
          <a:p>
            <a:pPr algn="ctr">
              <a:buNone/>
            </a:pPr>
            <a:r>
              <a:rPr lang="pt-PT">
                <a:solidFill>
                  <a:srgbClr val="E6913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CAT-A</a:t>
            </a:r>
          </a:p>
        </p:txBody>
      </p:sp>
      <p:sp>
        <p:nvSpPr>
          <p:cNvPr name="Shape 34" id="34"/>
          <p:cNvSpPr txBox="1"/>
          <p:nvPr>
            <p:ph type="subTitle" idx="1"/>
          </p:nvPr>
        </p:nvSpPr>
        <p:spPr>
          <a:xfrm>
            <a:off y="4391887" x="598775"/>
            <a:ext cy="1259400" cx="77724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algn="ctr">
              <a:buNone/>
            </a:pPr>
            <a:r>
              <a:rPr lang="pt-PT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Ana Helena Nunes (38827), Eduarda Ramião (40687), Sofia Quesado (40691)</a:t>
            </a:r>
          </a:p>
        </p:txBody>
      </p:sp>
      <p:sp>
        <p:nvSpPr>
          <p:cNvPr name="Shape 35" id="35"/>
          <p:cNvSpPr txBox="1"/>
          <p:nvPr/>
        </p:nvSpPr>
        <p:spPr>
          <a:xfrm>
            <a:off y="0" x="598775"/>
            <a:ext cy="2573999" cx="73106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algn="ctr" rtl="0" lvl="0">
              <a:lnSpc>
                <a:spcPct val="115000"/>
              </a:lnSpc>
              <a:buNone/>
            </a:pPr>
            <a:r>
              <a:rPr lang="pt-PT" sz="2400">
                <a:latin typeface="Times New Roman"/>
                <a:ea typeface="Times New Roman"/>
                <a:cs typeface="Times New Roman"/>
                <a:sym typeface="Times New Roman"/>
              </a:rPr>
              <a:t>Universidade de Trás-os-Montes e Alto Douro</a:t>
            </a:r>
          </a:p>
          <a:p>
            <a:pPr algn="ctr" rtl="0" lvl="0">
              <a:lnSpc>
                <a:spcPct val="115000"/>
              </a:lnSpc>
              <a:buNone/>
            </a:pPr>
            <a:r>
              <a:rPr lang="pt-PT" sz="2400">
                <a:latin typeface="Times New Roman"/>
                <a:ea typeface="Times New Roman"/>
                <a:cs typeface="Times New Roman"/>
                <a:sym typeface="Times New Roman"/>
              </a:rPr>
              <a:t>Escola de Ciências Humanas e Sociais</a:t>
            </a:r>
          </a:p>
          <a:p>
            <a:pPr algn="ctr" rtl="0" lvl="0">
              <a:lnSpc>
                <a:spcPct val="115000"/>
              </a:lnSpc>
              <a:buNone/>
            </a:pPr>
            <a:r>
              <a:rPr lang="pt-PT" sz="2400">
                <a:latin typeface="Times New Roman"/>
                <a:ea typeface="Times New Roman"/>
                <a:cs typeface="Times New Roman"/>
                <a:sym typeface="Times New Roman"/>
              </a:rPr>
              <a:t>Departamento de Psicologia</a:t>
            </a:r>
          </a:p>
          <a:p>
            <a:pPr algn="ctr" rtl="0" lvl="0">
              <a:lnSpc>
                <a:spcPct val="115000"/>
              </a:lnSpc>
              <a:buNone/>
            </a:pPr>
            <a:r>
              <a:rPr lang="pt-PT" sz="2400">
                <a:latin typeface="Times New Roman"/>
                <a:ea typeface="Times New Roman"/>
                <a:cs typeface="Times New Roman"/>
                <a:sym typeface="Times New Roman"/>
              </a:rPr>
              <a:t>Psicometria</a:t>
            </a:r>
          </a:p>
          <a:p>
            <a:pPr algn="ctr">
              <a:buNone/>
            </a:pPr>
            <a:r>
              <a:rPr lang="pt-PT" sz="2400">
                <a:latin typeface="Times New Roman"/>
                <a:ea typeface="Times New Roman"/>
                <a:cs typeface="Times New Roman"/>
                <a:sym typeface="Times New Roman"/>
              </a:rPr>
              <a:t>Prof. Sónia Costa</a:t>
            </a:r>
          </a:p>
        </p:txBody>
      </p:sp>
      <p:sp>
        <p:nvSpPr>
          <p:cNvPr name="Shape 36" id="36"/>
          <p:cNvSpPr txBox="1"/>
          <p:nvPr/>
        </p:nvSpPr>
        <p:spPr>
          <a:xfrm>
            <a:off y="6421850" x="2782310"/>
            <a:ext cy="375900" cx="41661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algn="ctr">
              <a:buNone/>
            </a:pPr>
            <a:r>
              <a:rPr lang="pt-PT" sz="1800">
                <a:latin typeface="Times New Roman"/>
                <a:ea typeface="Times New Roman"/>
                <a:cs typeface="Times New Roman"/>
                <a:sym typeface="Times New Roman"/>
              </a:rPr>
              <a:t>Vila Real, 14 de Novembro de 2012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13" id="1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4" id="1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pt-PT"/>
              <a:t>Resultados da aplicação</a:t>
            </a:r>
          </a:p>
        </p:txBody>
      </p:sp>
      <p:sp>
        <p:nvSpPr>
          <p:cNvPr name="Shape 115" id="115"/>
          <p:cNvSpPr txBox="1"/>
          <p:nvPr>
            <p:ph type="body" idx="1"/>
          </p:nvPr>
        </p:nvSpPr>
        <p:spPr>
          <a:xfrm>
            <a:off y="1600200" x="183665"/>
            <a:ext cy="5162999" cx="88158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06400" algn="just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-PT" sz="2800">
                <a:latin typeface="Times New Roman"/>
                <a:ea typeface="Times New Roman"/>
                <a:cs typeface="Times New Roman"/>
                <a:sym typeface="Times New Roman"/>
              </a:rPr>
              <a:t>Lâmina 6</a:t>
            </a:r>
          </a:p>
          <a:p>
            <a:pPr indent="-406400" algn="just" marL="914400" rtl="0" lvl="1">
              <a:spcBef>
                <a:spcPts val="48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pt-PT" sz="2800">
                <a:latin typeface="Times New Roman"/>
                <a:ea typeface="Times New Roman"/>
                <a:cs typeface="Times New Roman"/>
                <a:sym typeface="Times New Roman"/>
              </a:rPr>
              <a:t>Abatimento e desalento (sentimentos do protagonista)</a:t>
            </a:r>
          </a:p>
          <a:p>
            <a:pPr indent="-406400" algn="just" marL="914400" rtl="0" lvl="1">
              <a:spcBef>
                <a:spcPts val="48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pt-PT" sz="2800">
                <a:latin typeface="Times New Roman"/>
                <a:ea typeface="Times New Roman"/>
                <a:cs typeface="Times New Roman"/>
                <a:sym typeface="Times New Roman"/>
              </a:rPr>
              <a:t>Dominância - Coerção e Proibição; negação (forças do ambiente do protagonista)</a:t>
            </a:r>
          </a:p>
          <a:p>
            <a:pPr indent="-419100" algn="just" marL="457200" rtl="0" lvl="0">
              <a:buClr>
                <a:schemeClr val="dk2"/>
              </a:buClr>
              <a:buSzPct val="178571"/>
              <a:buFont typeface="Arial"/>
              <a:buChar char="•"/>
            </a:pPr>
            <a:r>
              <a:rPr lang="pt-PT" sz="2800">
                <a:latin typeface="Times New Roman"/>
                <a:ea typeface="Times New Roman"/>
                <a:cs typeface="Times New Roman"/>
                <a:sym typeface="Times New Roman"/>
              </a:rPr>
              <a:t>Lâmina 8</a:t>
            </a:r>
          </a:p>
          <a:p>
            <a:pPr indent="-406400" algn="just" marL="914400" rtl="0" lvl="1">
              <a:spcBef>
                <a:spcPts val="48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pt-PT" sz="2800">
                <a:latin typeface="Times New Roman"/>
                <a:ea typeface="Times New Roman"/>
                <a:cs typeface="Times New Roman"/>
                <a:sym typeface="Times New Roman"/>
              </a:rPr>
              <a:t>Desalento (sentimentos do protagonista)</a:t>
            </a:r>
          </a:p>
          <a:p>
            <a:pPr indent="-406400" algn="just" marL="914400" rtl="0" lvl="1">
              <a:spcBef>
                <a:spcPts val="48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pt-PT" sz="2800">
                <a:latin typeface="Times New Roman"/>
                <a:ea typeface="Times New Roman"/>
                <a:cs typeface="Times New Roman"/>
                <a:sym typeface="Times New Roman"/>
              </a:rPr>
              <a:t>Afiliação associativa; Dominância - Indução, Sedução (forças do ambiente do protagonista)</a:t>
            </a:r>
          </a:p>
          <a:p>
            <a:pPr indent="-406400" algn="just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-PT" sz="2800">
                <a:latin typeface="Times New Roman"/>
                <a:ea typeface="Times New Roman"/>
                <a:cs typeface="Times New Roman"/>
                <a:sym typeface="Times New Roman"/>
              </a:rPr>
              <a:t>Lâmina 10</a:t>
            </a:r>
          </a:p>
          <a:p>
            <a:pPr indent="-406400" algn="just" marL="914400" rtl="0" lvl="1">
              <a:spcBef>
                <a:spcPts val="48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pt-PT" sz="2800">
                <a:latin typeface="Times New Roman"/>
                <a:ea typeface="Times New Roman"/>
                <a:cs typeface="Times New Roman"/>
                <a:sym typeface="Times New Roman"/>
              </a:rPr>
              <a:t>Abatimento; Desalento (sentimentos do protagonista)</a:t>
            </a:r>
          </a:p>
          <a:p>
            <a:pPr indent="-406400" algn="just" marL="914400" lvl="1">
              <a:spcBef>
                <a:spcPts val="48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pt-PT" sz="2800">
                <a:latin typeface="Times New Roman"/>
                <a:ea typeface="Times New Roman"/>
                <a:cs typeface="Times New Roman"/>
                <a:sym typeface="Times New Roman"/>
              </a:rPr>
              <a:t>Afiliação Associativa; Agressão Emocional e Verbal (forças do ambiente do protagonista)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19" id="1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0" id="12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pt-PT"/>
              <a:t>Resultados da aplicação</a:t>
            </a:r>
          </a:p>
        </p:txBody>
      </p:sp>
      <p:sp>
        <p:nvSpPr>
          <p:cNvPr name="Shape 121" id="121"/>
          <p:cNvSpPr txBox="1"/>
          <p:nvPr>
            <p:ph type="body" idx="1"/>
          </p:nvPr>
        </p:nvSpPr>
        <p:spPr>
          <a:xfrm>
            <a:off y="2088659" x="164115"/>
            <a:ext cy="4479300" cx="88158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31800" algn="just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-PT" sz="3200">
                <a:latin typeface="Times New Roman"/>
                <a:ea typeface="Times New Roman"/>
                <a:cs typeface="Times New Roman"/>
                <a:sym typeface="Times New Roman"/>
              </a:rPr>
              <a:t>Angústia de separação em relação aos pais;</a:t>
            </a:r>
          </a:p>
          <a:p>
            <a:pPr indent="-431800" algn="just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-PT" sz="3200">
                <a:latin typeface="Times New Roman"/>
                <a:ea typeface="Times New Roman"/>
                <a:cs typeface="Times New Roman"/>
                <a:sym typeface="Times New Roman"/>
              </a:rPr>
              <a:t>Sentimento de punição como forma de aprendizagem;</a:t>
            </a:r>
          </a:p>
          <a:p>
            <a:pPr indent="-431800" algn="just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-PT" sz="3200">
                <a:latin typeface="Times New Roman"/>
                <a:ea typeface="Times New Roman"/>
                <a:cs typeface="Times New Roman"/>
                <a:sym typeface="Times New Roman"/>
              </a:rPr>
              <a:t>Protagonista como criança, maioritariamente acompanhada dos pais;</a:t>
            </a:r>
          </a:p>
          <a:p>
            <a:pPr indent="-431800" algn="just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-PT" sz="3200">
                <a:latin typeface="Times New Roman"/>
                <a:ea typeface="Times New Roman"/>
                <a:cs typeface="Times New Roman"/>
                <a:sym typeface="Times New Roman"/>
              </a:rPr>
              <a:t>Adequação do superego;</a:t>
            </a:r>
          </a:p>
          <a:p>
            <a:pPr indent="-431800" algn="just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-PT" sz="3200">
                <a:latin typeface="Times New Roman"/>
                <a:ea typeface="Times New Roman"/>
                <a:cs typeface="Times New Roman"/>
                <a:sym typeface="Times New Roman"/>
              </a:rPr>
              <a:t>Ausência de patologia.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25" id="1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6" id="12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pt-PT"/>
              <a:t>Conclusão</a:t>
            </a:r>
          </a:p>
        </p:txBody>
      </p:sp>
      <p:sp>
        <p:nvSpPr>
          <p:cNvPr name="Shape 127" id="127"/>
          <p:cNvSpPr txBox="1"/>
          <p:nvPr>
            <p:ph type="body" idx="1"/>
          </p:nvPr>
        </p:nvSpPr>
        <p:spPr>
          <a:xfrm>
            <a:off y="1776046" x="99342"/>
            <a:ext cy="4967700" cx="89498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algn="just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-PT" i="1">
                <a:latin typeface="Times New Roman"/>
                <a:ea typeface="Times New Roman"/>
                <a:cs typeface="Times New Roman"/>
                <a:sym typeface="Times New Roman"/>
              </a:rPr>
              <a:t>Nestas técnicas projetivas é inevitável a valorização e interpretação subjetiva das respostas do sujeito e, portanto, é muito importante a formação psicológica do examinador. </a:t>
            </a:r>
          </a:p>
          <a:p>
            <a:pPr algn="r" rtl="0" lvl="0">
              <a:spcBef>
                <a:spcPts val="0"/>
              </a:spcBef>
              <a:buNone/>
            </a:pPr>
            <a:r>
              <a:rPr lang="pt-PT" sz="2800">
                <a:latin typeface="Times New Roman"/>
                <a:ea typeface="Times New Roman"/>
                <a:cs typeface="Times New Roman"/>
                <a:sym typeface="Times New Roman"/>
              </a:rPr>
              <a:t>(Murray et al., 2004)</a:t>
            </a:r>
          </a:p>
          <a:p>
            <a:r>
              <a:t/>
            </a:r>
          </a:p>
          <a:p>
            <a:pPr indent="-419100" algn="just" marL="45720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-PT">
                <a:latin typeface="Times New Roman"/>
                <a:ea typeface="Times New Roman"/>
                <a:cs typeface="Times New Roman"/>
                <a:sym typeface="Times New Roman"/>
              </a:rPr>
              <a:t>Por isso, exige-se ao examinador uma boa intuição crítica, experiência clínica, observação, prática em entrevistas e conhecimentos acerca dos sonhos e linguagem subjacentes aos aspetos psicológicos.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31" id="1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2" id="13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pt-PT"/>
              <a:t>Referências Bibliográficas</a:t>
            </a:r>
          </a:p>
        </p:txBody>
      </p:sp>
      <p:sp>
        <p:nvSpPr>
          <p:cNvPr name="Shape 133" id="133"/>
          <p:cNvSpPr txBox="1"/>
          <p:nvPr>
            <p:ph type="body" idx="1"/>
          </p:nvPr>
        </p:nvSpPr>
        <p:spPr>
          <a:xfrm>
            <a:off y="1600200" x="203190"/>
            <a:ext cy="4967700" cx="87768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algn="just">
              <a:buNone/>
            </a:pPr>
            <a:r>
              <a:rPr lang="pt-PT">
                <a:latin typeface="Times New Roman"/>
                <a:ea typeface="Times New Roman"/>
                <a:cs typeface="Times New Roman"/>
                <a:sym typeface="Times New Roman"/>
              </a:rPr>
              <a:t>
</a:t>
            </a:r>
            <a:r>
              <a:rPr lang="pt-PT">
                <a:latin typeface="Times New Roman"/>
                <a:ea typeface="Times New Roman"/>
                <a:cs typeface="Times New Roman"/>
                <a:sym typeface="Times New Roman"/>
              </a:rPr>
              <a:t>Murray, H. et al. (2004). </a:t>
            </a:r>
            <a:r>
              <a:rPr lang="pt-PT" i="1">
                <a:latin typeface="Times New Roman"/>
                <a:ea typeface="Times New Roman"/>
                <a:cs typeface="Times New Roman"/>
                <a:sym typeface="Times New Roman"/>
              </a:rPr>
              <a:t>TAT, CAT, SAT - Técnicas Proyectivas</a:t>
            </a:r>
            <a:r>
              <a:rPr lang="pt-PT">
                <a:latin typeface="Times New Roman"/>
                <a:ea typeface="Times New Roman"/>
                <a:cs typeface="Times New Roman"/>
                <a:sym typeface="Times New Roman"/>
              </a:rPr>
              <a:t>. Madrid: TEA Ediciones.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40" id="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1" id="4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pt-PT"/>
              <a:t>Introdução</a:t>
            </a:r>
          </a:p>
        </p:txBody>
      </p:sp>
      <p:sp>
        <p:nvSpPr>
          <p:cNvPr name="Shape 42" id="42"/>
          <p:cNvSpPr txBox="1"/>
          <p:nvPr>
            <p:ph type="body" idx="1"/>
          </p:nvPr>
        </p:nvSpPr>
        <p:spPr>
          <a:xfrm>
            <a:off y="1515337" x="0"/>
            <a:ext cy="5319300" cx="89135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algn="just" marL="457200" rtl="0" lvl="0">
              <a:buClr>
                <a:schemeClr val="dk2"/>
              </a:buClr>
              <a:buSzPct val="178571"/>
              <a:buFont typeface="Arial"/>
              <a:buChar char="•"/>
            </a:pPr>
            <a:r>
              <a:rPr lang="pt-PT" sz="2800">
                <a:latin typeface="Times New Roman"/>
                <a:ea typeface="Times New Roman"/>
                <a:cs typeface="Times New Roman"/>
                <a:sym typeface="Times New Roman"/>
              </a:rPr>
              <a:t>Um mesmo estímulo provoca diferentes respostas nos indivíduos, uma vez que estes os percebem de acordo com o seu ângulo particular (estrutura, atitude, interesses, entre outros). </a:t>
            </a:r>
          </a:p>
          <a:p>
            <a:pPr indent="-419100" algn="just" marL="457200" rtl="0" lvl="0">
              <a:buClr>
                <a:schemeClr val="dk2"/>
              </a:buClr>
              <a:buSzPct val="178571"/>
              <a:buFont typeface="Arial"/>
              <a:buChar char="•"/>
            </a:pPr>
            <a:r>
              <a:rPr lang="pt-PT" sz="2800">
                <a:latin typeface="Times New Roman"/>
                <a:ea typeface="Times New Roman"/>
                <a:cs typeface="Times New Roman"/>
                <a:sym typeface="Times New Roman"/>
              </a:rPr>
              <a:t>Cada sujeito produz uma história e, sem se aperceber, é possível daí inferir ou identificar valores, através das experiências percetivas, imaginativas e emocionais.</a:t>
            </a:r>
          </a:p>
          <a:p>
            <a:pPr indent="-419100" algn="just" marL="457200" rtl="0" lvl="0">
              <a:buClr>
                <a:schemeClr val="dk2"/>
              </a:buClr>
              <a:buSzPct val="178571"/>
              <a:buFont typeface="Arial"/>
              <a:buChar char="•"/>
            </a:pPr>
            <a:r>
              <a:rPr lang="pt-PT" sz="2800">
                <a:latin typeface="Times New Roman"/>
                <a:ea typeface="Times New Roman"/>
                <a:cs typeface="Times New Roman"/>
                <a:sym typeface="Times New Roman"/>
              </a:rPr>
              <a:t>As lâminas apresentam cenas dramáticas e pelos seus contornos imprecisos, a sua impressão difusa ou o seu tema pouco ou nada explícito, são suficientemente ambíguas para provocar a projeção da realidade íntima do sujeito.</a:t>
            </a:r>
          </a:p>
          <a:p>
            <a:pPr algn="r" lvl="0">
              <a:buNone/>
            </a:pPr>
            <a:r>
              <a:rPr lang="pt-PT" sz="2800">
                <a:latin typeface="Times New Roman"/>
                <a:ea typeface="Times New Roman"/>
                <a:cs typeface="Times New Roman"/>
                <a:sym typeface="Times New Roman"/>
              </a:rPr>
              <a:t>(Murray et al., 2004)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46" id="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7" id="47"/>
          <p:cNvSpPr txBox="1"/>
          <p:nvPr>
            <p:ph type="title"/>
          </p:nvPr>
        </p:nvSpPr>
        <p:spPr>
          <a:xfrm>
            <a:off y="274637" x="387555"/>
            <a:ext cy="1143000" cx="8438399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pt-PT"/>
              <a:t>Natureza Técnica</a:t>
            </a:r>
          </a:p>
        </p:txBody>
      </p:sp>
      <p:sp>
        <p:nvSpPr>
          <p:cNvPr name="Shape 48" id="48"/>
          <p:cNvSpPr txBox="1"/>
          <p:nvPr>
            <p:ph type="body" idx="1"/>
          </p:nvPr>
        </p:nvSpPr>
        <p:spPr>
          <a:xfrm>
            <a:off y="1815121" x="143891"/>
            <a:ext cy="4752900" cx="8873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algn="just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-PT">
                <a:latin typeface="Times New Roman"/>
                <a:ea typeface="Times New Roman"/>
                <a:cs typeface="Times New Roman"/>
                <a:sym typeface="Times New Roman"/>
              </a:rPr>
              <a:t>Autores: Bellak e Bellak</a:t>
            </a:r>
          </a:p>
          <a:p>
            <a:pPr indent="-419100" algn="just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-PT">
                <a:latin typeface="Times New Roman"/>
                <a:ea typeface="Times New Roman"/>
                <a:cs typeface="Times New Roman"/>
                <a:sym typeface="Times New Roman"/>
              </a:rPr>
              <a:t>Ano: 1949</a:t>
            </a:r>
          </a:p>
          <a:p>
            <a:pPr indent="-419100" algn="just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-PT">
                <a:latin typeface="Times New Roman"/>
                <a:ea typeface="Times New Roman"/>
                <a:cs typeface="Times New Roman"/>
                <a:sym typeface="Times New Roman"/>
              </a:rPr>
              <a:t>Idade aplicação: 3 aos 10 anos</a:t>
            </a:r>
          </a:p>
          <a:p>
            <a:pPr indent="-419100" algn="just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-PT">
                <a:latin typeface="Times New Roman"/>
                <a:ea typeface="Times New Roman"/>
                <a:cs typeface="Times New Roman"/>
                <a:sym typeface="Times New Roman"/>
              </a:rPr>
              <a:t>Nome original: </a:t>
            </a:r>
            <a:r>
              <a:rPr lang="pt-PT" i="1">
                <a:latin typeface="Times New Roman"/>
                <a:ea typeface="Times New Roman"/>
                <a:cs typeface="Times New Roman"/>
                <a:sym typeface="Times New Roman"/>
              </a:rPr>
              <a:t>Children's Apperception Test</a:t>
            </a:r>
            <a:r>
              <a:rPr lang="pt-PT">
                <a:latin typeface="Times New Roman"/>
                <a:ea typeface="Times New Roman"/>
                <a:cs typeface="Times New Roman"/>
                <a:sym typeface="Times New Roman"/>
              </a:rPr>
              <a:t> - A</a:t>
            </a:r>
          </a:p>
          <a:p>
            <a:pPr indent="-419100" algn="just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-PT">
                <a:latin typeface="Times New Roman"/>
                <a:ea typeface="Times New Roman"/>
                <a:cs typeface="Times New Roman"/>
                <a:sym typeface="Times New Roman"/>
              </a:rPr>
              <a:t>Versão espanhola: </a:t>
            </a:r>
            <a:r>
              <a:rPr lang="pt-PT" i="1">
                <a:latin typeface="Times New Roman"/>
                <a:ea typeface="Times New Roman"/>
                <a:cs typeface="Times New Roman"/>
                <a:sym typeface="Times New Roman"/>
              </a:rPr>
              <a:t>Test de Apercepción Infantil - Animales</a:t>
            </a:r>
            <a:r>
              <a:rPr lang="pt-PT">
                <a:latin typeface="Times New Roman"/>
                <a:ea typeface="Times New Roman"/>
                <a:cs typeface="Times New Roman"/>
                <a:sym typeface="Times New Roman"/>
              </a:rPr>
              <a:t> (CAT-A)</a:t>
            </a:r>
          </a:p>
          <a:p>
            <a:pPr indent="-419100" algn="just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-PT">
                <a:latin typeface="Times New Roman"/>
                <a:ea typeface="Times New Roman"/>
                <a:cs typeface="Times New Roman"/>
                <a:sym typeface="Times New Roman"/>
              </a:rPr>
              <a:t>Constituintes: 10 lâminas de figuras de animais</a:t>
            </a:r>
          </a:p>
          <a:p>
            <a:pPr indent="-419100" algn="just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-PT">
                <a:latin typeface="Times New Roman"/>
                <a:ea typeface="Times New Roman"/>
                <a:cs typeface="Times New Roman"/>
                <a:sym typeface="Times New Roman"/>
              </a:rPr>
              <a:t>Tipo: teste projetivo de personalidade</a:t>
            </a:r>
          </a:p>
          <a:p>
            <a:r>
              <a:t/>
            </a:r>
          </a:p>
          <a:p>
            <a:pPr algn="r" rtl="0" lvl="0">
              <a:buNone/>
            </a:pPr>
            <a:r>
              <a:rPr lang="pt-PT" sz="2800">
                <a:latin typeface="Times New Roman"/>
                <a:ea typeface="Times New Roman"/>
                <a:cs typeface="Times New Roman"/>
                <a:sym typeface="Times New Roman"/>
              </a:rPr>
              <a:t>(Murray et al., 2004)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2" id="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3" id="5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pt-PT"/>
              <a:t>Natureza Técnica </a:t>
            </a:r>
          </a:p>
        </p:txBody>
      </p:sp>
      <p:sp>
        <p:nvSpPr>
          <p:cNvPr name="Shape 54" id="54"/>
          <p:cNvSpPr txBox="1"/>
          <p:nvPr>
            <p:ph type="body" idx="1"/>
          </p:nvPr>
        </p:nvSpPr>
        <p:spPr>
          <a:xfrm>
            <a:off y="1752600" x="126491"/>
            <a:ext cy="4967700" cx="8873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2750" algn="just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-PT" sz="2900">
                <a:latin typeface="Times New Roman"/>
                <a:ea typeface="Times New Roman"/>
                <a:cs typeface="Times New Roman"/>
                <a:sym typeface="Times New Roman"/>
              </a:rPr>
              <a:t>Objetivo: </a:t>
            </a:r>
          </a:p>
          <a:p>
            <a:r>
              <a:t/>
            </a:r>
          </a:p>
          <a:p>
            <a:pPr indent="-412750" algn="just" marL="914400" rtl="0" lvl="1"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pt-PT" sz="2900">
                <a:latin typeface="Times New Roman"/>
                <a:ea typeface="Times New Roman"/>
                <a:cs typeface="Times New Roman"/>
                <a:sym typeface="Times New Roman"/>
              </a:rPr>
              <a:t>Facilitar a compreensão das tendências das crianças nas suas relações pessoais;</a:t>
            </a:r>
          </a:p>
          <a:p>
            <a:pPr indent="-412750" algn="just" marL="914400" rtl="0" lvl="1"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pt-PT" sz="2900">
                <a:latin typeface="Times New Roman"/>
                <a:ea typeface="Times New Roman"/>
                <a:cs typeface="Times New Roman"/>
                <a:sym typeface="Times New Roman"/>
              </a:rPr>
              <a:t>Provocar respostas relacionadas com os seus problemas;</a:t>
            </a:r>
          </a:p>
          <a:p>
            <a:pPr indent="-412750" algn="just" marL="914400" rtl="0" lvl="1"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pt-PT" sz="2900">
                <a:latin typeface="Times New Roman"/>
                <a:ea typeface="Times New Roman"/>
                <a:cs typeface="Times New Roman"/>
                <a:sym typeface="Times New Roman"/>
              </a:rPr>
              <a:t>Conhecer a estrutura da criança e da sua dinâmica, a partir dos conteúdos da produção.</a:t>
            </a:r>
          </a:p>
          <a:p>
            <a:r>
              <a:t/>
            </a:r>
          </a:p>
          <a:p>
            <a:pPr indent="0" algn="r" marL="457200" rtl="0" lvl="0">
              <a:buNone/>
            </a:pPr>
            <a:r>
              <a:rPr lang="pt-PT" sz="2800">
                <a:latin typeface="Times New Roman"/>
                <a:ea typeface="Times New Roman"/>
                <a:cs typeface="Times New Roman"/>
                <a:sym typeface="Times New Roman"/>
              </a:rPr>
              <a:t>(Murray et al., 2004)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8" id="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9" id="5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pt-PT"/>
              <a:t>Normas de Aplicação</a:t>
            </a:r>
          </a:p>
        </p:txBody>
      </p:sp>
      <p:sp>
        <p:nvSpPr>
          <p:cNvPr name="Shape 60" id="60"/>
          <p:cNvSpPr txBox="1"/>
          <p:nvPr>
            <p:ph type="body" idx="1"/>
          </p:nvPr>
        </p:nvSpPr>
        <p:spPr>
          <a:xfrm>
            <a:off y="1773046" x="144000"/>
            <a:ext cy="5085000" cx="88559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algn="just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-PT">
                <a:latin typeface="Times New Roman"/>
                <a:ea typeface="Times New Roman"/>
                <a:cs typeface="Times New Roman"/>
                <a:sym typeface="Times New Roman"/>
              </a:rPr>
              <a:t>Apresentação como um jogo;</a:t>
            </a:r>
          </a:p>
          <a:p>
            <a:pPr indent="-419100" algn="just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-PT">
                <a:latin typeface="Times New Roman"/>
                <a:ea typeface="Times New Roman"/>
                <a:cs typeface="Times New Roman"/>
                <a:sym typeface="Times New Roman"/>
              </a:rPr>
              <a:t>Instruções: </a:t>
            </a:r>
          </a:p>
          <a:p>
            <a:pPr indent="-419100" algn="just" marL="914400" rtl="0" lvl="1"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pt-PT" i="1" sz="3000">
                <a:latin typeface="Times New Roman"/>
                <a:ea typeface="Times New Roman"/>
                <a:cs typeface="Times New Roman"/>
                <a:sym typeface="Times New Roman"/>
              </a:rPr>
              <a:t>vamos jogar a contar histórias. Tu vais contá-las a olhar para umas imagens e vais-me dizer o que se passa aqui, o que estão a fazer os animais</a:t>
            </a:r>
            <a:r>
              <a:rPr lang="pt-PT" sz="300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indent="-419100" algn="just" marL="914400" rtl="0" lvl="1"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pt-PT" i="1" sz="3000">
                <a:latin typeface="Times New Roman"/>
                <a:ea typeface="Times New Roman"/>
                <a:cs typeface="Times New Roman"/>
                <a:sym typeface="Times New Roman"/>
              </a:rPr>
              <a:t>e o que se passou antes/depois?</a:t>
            </a:r>
          </a:p>
          <a:p>
            <a:pPr indent="-419100" algn="just" marL="914400" rtl="0" lvl="1"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pt-PT" i="1" sz="3000">
                <a:latin typeface="Times New Roman"/>
                <a:ea typeface="Times New Roman"/>
                <a:cs typeface="Times New Roman"/>
                <a:sym typeface="Times New Roman"/>
              </a:rPr>
              <a:t>porque achas que isto está a acontecer?</a:t>
            </a:r>
          </a:p>
          <a:p>
            <a:pPr indent="-419100" algn="just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-PT">
                <a:latin typeface="Times New Roman"/>
                <a:ea typeface="Times New Roman"/>
                <a:cs typeface="Times New Roman"/>
                <a:sym typeface="Times New Roman"/>
              </a:rPr>
              <a:t>Registo da história contada e, simultaneamente, do comportamento da criança.</a:t>
            </a:r>
          </a:p>
          <a:p>
            <a:r>
              <a:t/>
            </a:r>
          </a:p>
          <a:p>
            <a:pPr algn="r" rtl="0" lvl="0">
              <a:buNone/>
            </a:pPr>
            <a:r>
              <a:rPr lang="pt-PT" sz="2800">
                <a:latin typeface="Times New Roman"/>
                <a:ea typeface="Times New Roman"/>
                <a:cs typeface="Times New Roman"/>
                <a:sym typeface="Times New Roman"/>
              </a:rPr>
              <a:t>(Murray et al., 2004)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64" id="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5" id="6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ln>
            <a:noFill/>
          </a:ln>
        </p:spPr>
        <p:txBody>
          <a:bodyPr bIns="91425" tIns="91425" lIns="91425" anchor="b" anchorCtr="0" rIns="91425">
            <a:spAutoFit/>
          </a:bodyPr>
          <a:lstStyle/>
          <a:p>
            <a:pPr rtl="0" lvl="0">
              <a:buNone/>
            </a:pPr>
            <a:r>
              <a:rPr lang="pt-PT"/>
              <a:t>Análise dos conteúdos</a:t>
            </a:r>
          </a:p>
          <a:p>
            <a:pPr indent="457200" rtl="0" lvl="0">
              <a:buNone/>
            </a:pPr>
            <a:r>
              <a:rPr lang="pt-PT" b="0"/>
              <a:t>Critérios</a:t>
            </a:r>
          </a:p>
        </p:txBody>
      </p:sp>
      <p:sp>
        <p:nvSpPr>
          <p:cNvPr name="Shape 66" id="66"/>
          <p:cNvSpPr txBox="1"/>
          <p:nvPr>
            <p:ph type="body" idx="1"/>
          </p:nvPr>
        </p:nvSpPr>
        <p:spPr>
          <a:xfrm>
            <a:off y="1669800" x="109055"/>
            <a:ext cy="4967700" cx="8751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pt-PT" sz="2800">
                <a:latin typeface="Times New Roman"/>
                <a:ea typeface="Times New Roman"/>
                <a:cs typeface="Times New Roman"/>
                <a:sym typeface="Times New Roman"/>
              </a:rPr>
              <a:t>1. Protagonista;</a:t>
            </a:r>
          </a:p>
          <a:p>
            <a:pPr rtl="0" lvl="0">
              <a:buNone/>
            </a:pPr>
            <a:r>
              <a:rPr lang="pt-PT" sz="2800">
                <a:latin typeface="Times New Roman"/>
                <a:ea typeface="Times New Roman"/>
                <a:cs typeface="Times New Roman"/>
                <a:sym typeface="Times New Roman"/>
              </a:rPr>
              <a:t>2. Motivos, tendências e sentimentos dos protagonistas;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name="Shape 67" id="67"/>
          <p:cNvSpPr txBox="1"/>
          <p:nvPr/>
        </p:nvSpPr>
        <p:spPr>
          <a:xfrm>
            <a:off y="3028675" x="457200"/>
            <a:ext cy="591900" cx="1879800"/>
          </a:xfrm>
          <a:prstGeom prst="rect">
            <a:avLst/>
          </a:prstGeom>
          <a:noFill/>
          <a:ln w="9525" cap="flat">
            <a:solidFill>
              <a:srgbClr val="FF99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t" anchorCtr="0" rIns="91425">
            <a:spAutoFit/>
          </a:bodyPr>
          <a:lstStyle/>
          <a:p>
            <a:pPr algn="ctr">
              <a:buNone/>
            </a:pPr>
            <a:r>
              <a:rPr lang="pt-PT"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abatimento</a:t>
            </a:r>
          </a:p>
        </p:txBody>
      </p:sp>
      <p:sp>
        <p:nvSpPr>
          <p:cNvPr name="Shape 68" id="68"/>
          <p:cNvSpPr txBox="1"/>
          <p:nvPr/>
        </p:nvSpPr>
        <p:spPr>
          <a:xfrm>
            <a:off y="3028675" x="2537050"/>
            <a:ext cy="591900" cx="1879800"/>
          </a:xfrm>
          <a:prstGeom prst="rect">
            <a:avLst/>
          </a:prstGeom>
          <a:noFill/>
          <a:ln w="9525" cap="flat">
            <a:solidFill>
              <a:srgbClr val="FF99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t" anchorCtr="0" rIns="91425">
            <a:spAutoFit/>
          </a:bodyPr>
          <a:lstStyle/>
          <a:p>
            <a:pPr algn="ctr" rtl="0" lvl="0">
              <a:buNone/>
            </a:pPr>
            <a:r>
              <a:rPr lang="pt-PT"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rendimento</a:t>
            </a:r>
          </a:p>
        </p:txBody>
      </p:sp>
      <p:sp>
        <p:nvSpPr>
          <p:cNvPr name="Shape 69" id="69"/>
          <p:cNvSpPr txBox="1"/>
          <p:nvPr/>
        </p:nvSpPr>
        <p:spPr>
          <a:xfrm>
            <a:off y="3028675" x="4569300"/>
            <a:ext cy="591900" cx="1879800"/>
          </a:xfrm>
          <a:prstGeom prst="rect">
            <a:avLst/>
          </a:prstGeom>
          <a:noFill/>
          <a:ln w="9525" cap="flat">
            <a:solidFill>
              <a:srgbClr val="FF99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t" anchorCtr="0" rIns="91425">
            <a:spAutoFit/>
          </a:bodyPr>
          <a:lstStyle/>
          <a:p>
            <a:pPr algn="ctr" rtl="0" lvl="0">
              <a:buNone/>
            </a:pPr>
            <a:r>
              <a:rPr lang="pt-PT"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agressividade</a:t>
            </a:r>
          </a:p>
        </p:txBody>
      </p:sp>
      <p:sp>
        <p:nvSpPr>
          <p:cNvPr name="Shape 70" id="70"/>
          <p:cNvSpPr txBox="1"/>
          <p:nvPr/>
        </p:nvSpPr>
        <p:spPr>
          <a:xfrm>
            <a:off y="3028675" x="6592650"/>
            <a:ext cy="591900" cx="1879800"/>
          </a:xfrm>
          <a:prstGeom prst="rect">
            <a:avLst/>
          </a:prstGeom>
          <a:noFill/>
          <a:ln w="9525" cap="flat">
            <a:solidFill>
              <a:srgbClr val="FF99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t" anchorCtr="0" rIns="91425">
            <a:spAutoFit/>
          </a:bodyPr>
          <a:lstStyle/>
          <a:p>
            <a:pPr algn="ctr" rtl="0" lvl="0">
              <a:buNone/>
            </a:pPr>
            <a:r>
              <a:rPr lang="pt-PT"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dominância</a:t>
            </a:r>
          </a:p>
        </p:txBody>
      </p:sp>
      <p:sp>
        <p:nvSpPr>
          <p:cNvPr name="Shape 71" id="71"/>
          <p:cNvSpPr txBox="1"/>
          <p:nvPr/>
        </p:nvSpPr>
        <p:spPr>
          <a:xfrm>
            <a:off y="3772875" x="457200"/>
            <a:ext cy="591900" cx="1879800"/>
          </a:xfrm>
          <a:prstGeom prst="rect">
            <a:avLst/>
          </a:prstGeom>
          <a:noFill/>
          <a:ln w="9525" cap="flat">
            <a:solidFill>
              <a:srgbClr val="FF99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t" anchorCtr="0" rIns="91425">
            <a:spAutoFit/>
          </a:bodyPr>
          <a:lstStyle/>
          <a:p>
            <a:pPr algn="ctr" rtl="0" lvl="0">
              <a:buNone/>
            </a:pPr>
            <a:r>
              <a:rPr lang="pt-PT"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intraagressão</a:t>
            </a:r>
          </a:p>
        </p:txBody>
      </p:sp>
      <p:sp>
        <p:nvSpPr>
          <p:cNvPr name="Shape 72" id="72"/>
          <p:cNvSpPr txBox="1"/>
          <p:nvPr/>
        </p:nvSpPr>
        <p:spPr>
          <a:xfrm>
            <a:off y="3772875" x="2537050"/>
            <a:ext cy="591900" cx="1879800"/>
          </a:xfrm>
          <a:prstGeom prst="rect">
            <a:avLst/>
          </a:prstGeom>
          <a:noFill/>
          <a:ln w="9525" cap="flat">
            <a:solidFill>
              <a:srgbClr val="FF99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t" anchorCtr="0" rIns="91425">
            <a:spAutoFit/>
          </a:bodyPr>
          <a:lstStyle/>
          <a:p>
            <a:pPr algn="ctr" rtl="0" lvl="0">
              <a:buNone/>
            </a:pPr>
            <a:r>
              <a:rPr lang="pt-PT"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conduta</a:t>
            </a:r>
          </a:p>
        </p:txBody>
      </p:sp>
      <p:sp>
        <p:nvSpPr>
          <p:cNvPr name="Shape 73" id="73"/>
          <p:cNvSpPr txBox="1"/>
          <p:nvPr/>
        </p:nvSpPr>
        <p:spPr>
          <a:xfrm>
            <a:off y="3772875" x="4569300"/>
            <a:ext cy="591900" cx="1879800"/>
          </a:xfrm>
          <a:prstGeom prst="rect">
            <a:avLst/>
          </a:prstGeom>
          <a:noFill/>
          <a:ln w="9525" cap="flat">
            <a:solidFill>
              <a:srgbClr val="FF99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t" anchorCtr="0" rIns="91425">
            <a:spAutoFit/>
          </a:bodyPr>
          <a:lstStyle/>
          <a:p>
            <a:pPr algn="ctr" rtl="0" lvl="0">
              <a:buNone/>
            </a:pPr>
            <a:r>
              <a:rPr lang="pt-PT"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passividade</a:t>
            </a:r>
          </a:p>
        </p:txBody>
      </p:sp>
      <p:sp>
        <p:nvSpPr>
          <p:cNvPr name="Shape 74" id="74"/>
          <p:cNvSpPr txBox="1"/>
          <p:nvPr/>
        </p:nvSpPr>
        <p:spPr>
          <a:xfrm>
            <a:off y="3772875" x="6592650"/>
            <a:ext cy="591900" cx="1879800"/>
          </a:xfrm>
          <a:prstGeom prst="rect">
            <a:avLst/>
          </a:prstGeom>
          <a:noFill/>
          <a:ln w="9525" cap="flat">
            <a:solidFill>
              <a:srgbClr val="FF99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t" anchorCtr="0" rIns="91425">
            <a:spAutoFit/>
          </a:bodyPr>
          <a:lstStyle/>
          <a:p>
            <a:pPr algn="ctr" rtl="0" lvl="0">
              <a:buNone/>
            </a:pPr>
            <a:r>
              <a:rPr lang="pt-PT"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sexo</a:t>
            </a:r>
          </a:p>
        </p:txBody>
      </p:sp>
      <p:sp>
        <p:nvSpPr>
          <p:cNvPr name="Shape 75" id="75"/>
          <p:cNvSpPr txBox="1"/>
          <p:nvPr/>
        </p:nvSpPr>
        <p:spPr>
          <a:xfrm>
            <a:off y="4534475" x="457200"/>
            <a:ext cy="591900" cx="1879800"/>
          </a:xfrm>
          <a:prstGeom prst="rect">
            <a:avLst/>
          </a:prstGeom>
          <a:noFill/>
          <a:ln w="9525" cap="flat">
            <a:solidFill>
              <a:srgbClr val="FF99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t" anchorCtr="0" rIns="91425">
            <a:spAutoFit/>
          </a:bodyPr>
          <a:lstStyle/>
          <a:p>
            <a:pPr algn="ctr" rtl="0" lvl="0">
              <a:buNone/>
            </a:pPr>
            <a:r>
              <a:rPr lang="pt-PT"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dependência</a:t>
            </a:r>
          </a:p>
        </p:txBody>
      </p:sp>
      <p:sp>
        <p:nvSpPr>
          <p:cNvPr name="Shape 76" id="76"/>
          <p:cNvSpPr txBox="1"/>
          <p:nvPr/>
        </p:nvSpPr>
        <p:spPr>
          <a:xfrm>
            <a:off y="4534475" x="2537050"/>
            <a:ext cy="591900" cx="1879800"/>
          </a:xfrm>
          <a:prstGeom prst="rect">
            <a:avLst/>
          </a:prstGeom>
          <a:noFill/>
          <a:ln w="9525" cap="flat">
            <a:solidFill>
              <a:srgbClr val="FF99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t" anchorCtr="0" rIns="91425">
            <a:spAutoFit/>
          </a:bodyPr>
          <a:lstStyle/>
          <a:p>
            <a:pPr algn="ctr" rtl="0" lvl="0">
              <a:buNone/>
            </a:pPr>
            <a:r>
              <a:rPr lang="pt-PT"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conflitos</a:t>
            </a:r>
          </a:p>
        </p:txBody>
      </p:sp>
      <p:sp>
        <p:nvSpPr>
          <p:cNvPr name="Shape 77" id="77"/>
          <p:cNvSpPr txBox="1"/>
          <p:nvPr/>
        </p:nvSpPr>
        <p:spPr>
          <a:xfrm>
            <a:off y="5291675" x="4569300"/>
            <a:ext cy="644099" cx="2802299"/>
          </a:xfrm>
          <a:prstGeom prst="rect">
            <a:avLst/>
          </a:prstGeom>
          <a:noFill/>
          <a:ln w="9525" cap="flat">
            <a:solidFill>
              <a:srgbClr val="FF99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t" anchorCtr="0" rIns="91425">
            <a:spAutoFit/>
          </a:bodyPr>
          <a:lstStyle/>
          <a:p>
            <a:pPr algn="ctr" rtl="0" lvl="0">
              <a:buNone/>
            </a:pPr>
            <a:r>
              <a:rPr lang="pt-PT"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mudanças emocionais</a:t>
            </a:r>
          </a:p>
        </p:txBody>
      </p:sp>
      <p:sp>
        <p:nvSpPr>
          <p:cNvPr name="Shape 78" id="78"/>
          <p:cNvSpPr txBox="1"/>
          <p:nvPr/>
        </p:nvSpPr>
        <p:spPr>
          <a:xfrm>
            <a:off y="4534475" x="4569300"/>
            <a:ext cy="591900" cx="1879800"/>
          </a:xfrm>
          <a:prstGeom prst="rect">
            <a:avLst/>
          </a:prstGeom>
          <a:noFill/>
          <a:ln w="9525" cap="flat">
            <a:solidFill>
              <a:srgbClr val="FF99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t" anchorCtr="0" rIns="91425">
            <a:spAutoFit/>
          </a:bodyPr>
          <a:lstStyle/>
          <a:p>
            <a:pPr algn="ctr" rtl="0" lvl="0">
              <a:buNone/>
            </a:pPr>
            <a:r>
              <a:rPr lang="pt-PT"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desalento</a:t>
            </a:r>
          </a:p>
        </p:txBody>
      </p:sp>
      <p:sp>
        <p:nvSpPr>
          <p:cNvPr name="Shape 79" id="79"/>
          <p:cNvSpPr txBox="1"/>
          <p:nvPr/>
        </p:nvSpPr>
        <p:spPr>
          <a:xfrm>
            <a:off y="4534475" x="6592650"/>
            <a:ext cy="591900" cx="1879800"/>
          </a:xfrm>
          <a:prstGeom prst="rect">
            <a:avLst/>
          </a:prstGeom>
          <a:noFill/>
          <a:ln w="9525" cap="flat">
            <a:solidFill>
              <a:srgbClr val="FF99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t" anchorCtr="0" rIns="91425">
            <a:spAutoFit/>
          </a:bodyPr>
          <a:lstStyle/>
          <a:p>
            <a:pPr algn="ctr" rtl="0" lvl="0">
              <a:buNone/>
            </a:pPr>
            <a:r>
              <a:rPr lang="pt-PT"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ansiedade</a:t>
            </a:r>
          </a:p>
        </p:txBody>
      </p:sp>
      <p:sp>
        <p:nvSpPr>
          <p:cNvPr name="Shape 80" id="80"/>
          <p:cNvSpPr txBox="1"/>
          <p:nvPr/>
        </p:nvSpPr>
        <p:spPr>
          <a:xfrm>
            <a:off y="5317775" x="457200"/>
            <a:ext cy="591900" cx="1879800"/>
          </a:xfrm>
          <a:prstGeom prst="rect">
            <a:avLst/>
          </a:prstGeom>
          <a:noFill/>
          <a:ln w="9525" cap="flat">
            <a:solidFill>
              <a:srgbClr val="FF99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t" anchorCtr="0" rIns="91425">
            <a:spAutoFit/>
          </a:bodyPr>
          <a:lstStyle/>
          <a:p>
            <a:pPr algn="ctr" rtl="0" lvl="0">
              <a:buNone/>
            </a:pPr>
            <a:r>
              <a:rPr lang="pt-PT"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exaltação</a:t>
            </a:r>
          </a:p>
        </p:txBody>
      </p:sp>
      <p:sp>
        <p:nvSpPr>
          <p:cNvPr name="Shape 81" id="81"/>
          <p:cNvSpPr txBox="1"/>
          <p:nvPr/>
        </p:nvSpPr>
        <p:spPr>
          <a:xfrm>
            <a:off y="5317775" x="2537050"/>
            <a:ext cy="591900" cx="1879800"/>
          </a:xfrm>
          <a:prstGeom prst="rect">
            <a:avLst/>
          </a:prstGeom>
          <a:noFill/>
          <a:ln w="9525" cap="flat">
            <a:solidFill>
              <a:srgbClr val="FF99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t" anchorCtr="0" rIns="91425">
            <a:spAutoFit/>
          </a:bodyPr>
          <a:lstStyle/>
          <a:p>
            <a:pPr algn="ctr" rtl="0" lvl="0">
              <a:buNone/>
            </a:pPr>
            <a:r>
              <a:rPr lang="pt-PT"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desconfiança</a:t>
            </a:r>
          </a:p>
        </p:txBody>
      </p:sp>
      <p:sp>
        <p:nvSpPr>
          <p:cNvPr name="Shape 82" id="82"/>
          <p:cNvSpPr txBox="1"/>
          <p:nvPr/>
        </p:nvSpPr>
        <p:spPr>
          <a:xfrm>
            <a:off y="6180300" x="5703750"/>
            <a:ext cy="457200" cx="36576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pt-PT" sz="2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(Murray et al., 2004)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86" id="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7" id="8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rtl="0" lvl="0">
              <a:buNone/>
            </a:pPr>
            <a:r>
              <a:rPr lang="pt-PT"/>
              <a:t>
</a:t>
            </a:r>
            <a:r>
              <a:rPr lang="pt-PT"/>
              <a:t>Análise dos conteúdos</a:t>
            </a:r>
          </a:p>
          <a:p>
            <a:pPr indent="457200" rtl="0" lvl="0">
              <a:buNone/>
            </a:pPr>
            <a:r>
              <a:rPr lang="pt-PT" b="0"/>
              <a:t>Critérios</a:t>
            </a:r>
          </a:p>
        </p:txBody>
      </p:sp>
      <p:sp>
        <p:nvSpPr>
          <p:cNvPr name="Shape 88" id="88"/>
          <p:cNvSpPr txBox="1"/>
          <p:nvPr>
            <p:ph type="body" idx="1"/>
          </p:nvPr>
        </p:nvSpPr>
        <p:spPr>
          <a:xfrm>
            <a:off y="1669800" x="126600"/>
            <a:ext cy="4967700" cx="88907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pt-PT" sz="2800">
                <a:latin typeface="Times New Roman"/>
                <a:ea typeface="Times New Roman"/>
                <a:cs typeface="Times New Roman"/>
                <a:sym typeface="Times New Roman"/>
              </a:rPr>
              <a:t>3. Forças do ambiente do protagonista;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pPr algn="just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lang="pt-PT" sz="2800">
                <a:latin typeface="Times New Roman"/>
                <a:ea typeface="Times New Roman"/>
                <a:cs typeface="Times New Roman"/>
                <a:sym typeface="Times New Roman"/>
              </a:rPr>
              <a:t>4. Resultados, Final: combina todos os dados anteriores com vista a estimar as vivências experimentadas, os êxitos e fracassos, os finais felizes ou infelizes e a sua proporção.</a:t>
            </a:r>
          </a:p>
          <a:p>
            <a:r>
              <a:t/>
            </a:r>
          </a:p>
          <a:p>
            <a:pPr algn="r" rtl="0" lvl="0">
              <a:spcBef>
                <a:spcPts val="0"/>
              </a:spcBef>
              <a:buClr>
                <a:srgbClr val="000000"/>
              </a:buClr>
              <a:buSzPct val="39285"/>
              <a:buFont typeface="Arial"/>
              <a:buNone/>
            </a:pPr>
            <a:r>
              <a:rPr lang="pt-PT" sz="2800">
                <a:latin typeface="Times New Roman"/>
                <a:ea typeface="Times New Roman"/>
                <a:cs typeface="Times New Roman"/>
                <a:sym typeface="Times New Roman"/>
              </a:rPr>
              <a:t>(Murray et al., 2004)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name="Shape 89" id="89"/>
          <p:cNvSpPr txBox="1"/>
          <p:nvPr/>
        </p:nvSpPr>
        <p:spPr>
          <a:xfrm>
            <a:off y="2624375" x="457200"/>
            <a:ext cy="591900" cx="1879800"/>
          </a:xfrm>
          <a:prstGeom prst="rect">
            <a:avLst/>
          </a:prstGeom>
          <a:noFill/>
          <a:ln w="9525" cap="flat">
            <a:solidFill>
              <a:srgbClr val="FF99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t" anchorCtr="0" rIns="91425">
            <a:spAutoFit/>
          </a:bodyPr>
          <a:lstStyle/>
          <a:p>
            <a:pPr algn="ctr" rtl="0" lvl="0">
              <a:buNone/>
            </a:pPr>
            <a:r>
              <a:rPr lang="pt-PT"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afiliação</a:t>
            </a:r>
          </a:p>
        </p:txBody>
      </p:sp>
      <p:sp>
        <p:nvSpPr>
          <p:cNvPr name="Shape 90" id="90"/>
          <p:cNvSpPr txBox="1"/>
          <p:nvPr/>
        </p:nvSpPr>
        <p:spPr>
          <a:xfrm>
            <a:off y="2624375" x="2530275"/>
            <a:ext cy="591900" cx="1879800"/>
          </a:xfrm>
          <a:prstGeom prst="rect">
            <a:avLst/>
          </a:prstGeom>
          <a:noFill/>
          <a:ln w="9525" cap="flat">
            <a:solidFill>
              <a:srgbClr val="FF99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t" anchorCtr="0" rIns="91425">
            <a:spAutoFit/>
          </a:bodyPr>
          <a:lstStyle/>
          <a:p>
            <a:pPr algn="ctr" rtl="0" lvl="0">
              <a:buNone/>
            </a:pPr>
            <a:r>
              <a:rPr lang="pt-PT"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agressão</a:t>
            </a:r>
          </a:p>
        </p:txBody>
      </p:sp>
      <p:sp>
        <p:nvSpPr>
          <p:cNvPr name="Shape 91" id="91"/>
          <p:cNvSpPr txBox="1"/>
          <p:nvPr/>
        </p:nvSpPr>
        <p:spPr>
          <a:xfrm>
            <a:off y="2624375" x="6704575"/>
            <a:ext cy="591900" cx="1879800"/>
          </a:xfrm>
          <a:prstGeom prst="rect">
            <a:avLst/>
          </a:prstGeom>
          <a:noFill/>
          <a:ln w="9525" cap="flat">
            <a:solidFill>
              <a:srgbClr val="FF99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t" anchorCtr="0" rIns="91425">
            <a:spAutoFit/>
          </a:bodyPr>
          <a:lstStyle/>
          <a:p>
            <a:pPr algn="ctr" rtl="0" lvl="0">
              <a:buNone/>
            </a:pPr>
            <a:r>
              <a:rPr lang="pt-PT"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conduta</a:t>
            </a:r>
          </a:p>
        </p:txBody>
      </p:sp>
      <p:sp>
        <p:nvSpPr>
          <p:cNvPr name="Shape 92" id="92"/>
          <p:cNvSpPr txBox="1"/>
          <p:nvPr/>
        </p:nvSpPr>
        <p:spPr>
          <a:xfrm>
            <a:off y="3355425" x="4598500"/>
            <a:ext cy="591900" cx="1879800"/>
          </a:xfrm>
          <a:prstGeom prst="rect">
            <a:avLst/>
          </a:prstGeom>
          <a:noFill/>
          <a:ln w="9525" cap="flat">
            <a:solidFill>
              <a:srgbClr val="FF99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t" anchorCtr="0" rIns="91425">
            <a:spAutoFit/>
          </a:bodyPr>
          <a:lstStyle/>
          <a:p>
            <a:pPr algn="ctr" rtl="0" lvl="0">
              <a:buNone/>
            </a:pPr>
            <a:r>
              <a:rPr lang="pt-PT"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perigo físico</a:t>
            </a:r>
          </a:p>
        </p:txBody>
      </p:sp>
      <p:sp>
        <p:nvSpPr>
          <p:cNvPr name="Shape 93" id="93"/>
          <p:cNvSpPr txBox="1"/>
          <p:nvPr/>
        </p:nvSpPr>
        <p:spPr>
          <a:xfrm>
            <a:off y="2624375" x="4598500"/>
            <a:ext cy="591900" cx="1879800"/>
          </a:xfrm>
          <a:prstGeom prst="rect">
            <a:avLst/>
          </a:prstGeom>
          <a:noFill/>
          <a:ln w="9525" cap="flat">
            <a:solidFill>
              <a:srgbClr val="FF99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t" anchorCtr="0" rIns="91425">
            <a:spAutoFit/>
          </a:bodyPr>
          <a:lstStyle/>
          <a:p>
            <a:pPr algn="ctr" rtl="0" lvl="0">
              <a:buNone/>
            </a:pPr>
            <a:r>
              <a:rPr lang="pt-PT"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dominância</a:t>
            </a:r>
          </a:p>
        </p:txBody>
      </p:sp>
      <p:sp>
        <p:nvSpPr>
          <p:cNvPr name="Shape 94" id="94"/>
          <p:cNvSpPr txBox="1"/>
          <p:nvPr/>
        </p:nvSpPr>
        <p:spPr>
          <a:xfrm>
            <a:off y="3355425" x="457200"/>
            <a:ext cy="591900" cx="1879800"/>
          </a:xfrm>
          <a:prstGeom prst="rect">
            <a:avLst/>
          </a:prstGeom>
          <a:noFill/>
          <a:ln w="9525" cap="flat">
            <a:solidFill>
              <a:srgbClr val="FF99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t" anchorCtr="0" rIns="91425">
            <a:spAutoFit/>
          </a:bodyPr>
          <a:lstStyle/>
          <a:p>
            <a:pPr algn="ctr" rtl="0" lvl="0">
              <a:buNone/>
            </a:pPr>
            <a:r>
              <a:rPr lang="pt-PT"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negação</a:t>
            </a:r>
          </a:p>
        </p:txBody>
      </p:sp>
      <p:sp>
        <p:nvSpPr>
          <p:cNvPr name="Shape 95" id="95"/>
          <p:cNvSpPr txBox="1"/>
          <p:nvPr/>
        </p:nvSpPr>
        <p:spPr>
          <a:xfrm>
            <a:off y="3355425" x="6704575"/>
            <a:ext cy="591900" cx="1879800"/>
          </a:xfrm>
          <a:prstGeom prst="rect">
            <a:avLst/>
          </a:prstGeom>
          <a:noFill/>
          <a:ln w="9525" cap="flat">
            <a:solidFill>
              <a:srgbClr val="FF99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t" anchorCtr="0" rIns="91425">
            <a:spAutoFit/>
          </a:bodyPr>
          <a:lstStyle/>
          <a:p>
            <a:pPr algn="ctr" rtl="0" lvl="0">
              <a:lnSpc>
                <a:spcPct val="115000"/>
              </a:lnSpc>
              <a:buClr>
                <a:srgbClr val="000000"/>
              </a:buClr>
              <a:buSzPct val="45833"/>
              <a:buFont typeface="Arial"/>
              <a:buNone/>
            </a:pPr>
            <a:r>
              <a:rPr lang="pt-PT"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dano físico</a:t>
            </a:r>
          </a:p>
          <a:p>
            <a:r>
              <a:t/>
            </a:r>
          </a:p>
        </p:txBody>
      </p:sp>
      <p:sp>
        <p:nvSpPr>
          <p:cNvPr name="Shape 96" id="96"/>
          <p:cNvSpPr txBox="1"/>
          <p:nvPr/>
        </p:nvSpPr>
        <p:spPr>
          <a:xfrm>
            <a:off y="3355425" x="2530275"/>
            <a:ext cy="591900" cx="1879800"/>
          </a:xfrm>
          <a:prstGeom prst="rect">
            <a:avLst/>
          </a:prstGeom>
          <a:noFill/>
          <a:ln w="9525" cap="flat">
            <a:solidFill>
              <a:srgbClr val="FF99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t" anchorCtr="0" rIns="91425">
            <a:spAutoFit/>
          </a:bodyPr>
          <a:lstStyle/>
          <a:p>
            <a:pPr algn="ctr" rtl="0" lvl="0">
              <a:buNone/>
            </a:pPr>
            <a:r>
              <a:rPr lang="pt-PT"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falta, perda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00" id="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1" id="10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pt-PT"/>
              <a:t>Interpretação dos conteúdos</a:t>
            </a:r>
          </a:p>
        </p:txBody>
      </p:sp>
      <p:sp>
        <p:nvSpPr>
          <p:cNvPr name="Shape 102" id="102"/>
          <p:cNvSpPr txBox="1"/>
          <p:nvPr>
            <p:ph type="body" idx="1"/>
          </p:nvPr>
        </p:nvSpPr>
        <p:spPr>
          <a:xfrm>
            <a:off y="1600200" x="196116"/>
            <a:ext cy="5327399" cx="87168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pt-PT" sz="2700">
                <a:latin typeface="Times New Roman"/>
                <a:ea typeface="Times New Roman"/>
                <a:cs typeface="Times New Roman"/>
                <a:sym typeface="Times New Roman"/>
              </a:rPr>
              <a:t>1. Tema Principal;</a:t>
            </a:r>
          </a:p>
          <a:p>
            <a:pPr rtl="0" lvl="0">
              <a:buNone/>
            </a:pPr>
            <a:r>
              <a:rPr lang="pt-PT" sz="2700">
                <a:latin typeface="Times New Roman"/>
                <a:ea typeface="Times New Roman"/>
                <a:cs typeface="Times New Roman"/>
                <a:sym typeface="Times New Roman"/>
              </a:rPr>
              <a:t>2. Protagonista;</a:t>
            </a:r>
          </a:p>
          <a:p>
            <a:pPr rtl="0" lvl="0">
              <a:buNone/>
            </a:pPr>
            <a:r>
              <a:rPr lang="pt-PT" sz="2700">
                <a:latin typeface="Times New Roman"/>
                <a:ea typeface="Times New Roman"/>
                <a:cs typeface="Times New Roman"/>
                <a:sym typeface="Times New Roman"/>
              </a:rPr>
              <a:t>3. Principais necessidades e impulsos;</a:t>
            </a:r>
          </a:p>
          <a:p>
            <a:pPr rtl="0" lvl="0">
              <a:buNone/>
            </a:pPr>
            <a:r>
              <a:rPr lang="pt-PT" sz="2700">
                <a:latin typeface="Times New Roman"/>
                <a:ea typeface="Times New Roman"/>
                <a:cs typeface="Times New Roman"/>
                <a:sym typeface="Times New Roman"/>
              </a:rPr>
              <a:t>4. Conceção do ambiente;</a:t>
            </a:r>
          </a:p>
          <a:p>
            <a:pPr rtl="0" lvl="0">
              <a:buNone/>
            </a:pPr>
            <a:r>
              <a:rPr lang="pt-PT" sz="2700">
                <a:latin typeface="Times New Roman"/>
                <a:ea typeface="Times New Roman"/>
                <a:cs typeface="Times New Roman"/>
                <a:sym typeface="Times New Roman"/>
              </a:rPr>
              <a:t>5. Figuras;</a:t>
            </a:r>
          </a:p>
          <a:p>
            <a:pPr rtl="0" lvl="0">
              <a:buNone/>
            </a:pPr>
            <a:r>
              <a:rPr lang="pt-PT" sz="2700">
                <a:latin typeface="Times New Roman"/>
                <a:ea typeface="Times New Roman"/>
                <a:cs typeface="Times New Roman"/>
                <a:sym typeface="Times New Roman"/>
              </a:rPr>
              <a:t>6. Conflitos significativos;</a:t>
            </a:r>
          </a:p>
          <a:p>
            <a:pPr rtl="0" lvl="0">
              <a:buNone/>
            </a:pPr>
            <a:r>
              <a:rPr lang="pt-PT" sz="2700">
                <a:latin typeface="Times New Roman"/>
                <a:ea typeface="Times New Roman"/>
                <a:cs typeface="Times New Roman"/>
                <a:sym typeface="Times New Roman"/>
              </a:rPr>
              <a:t>7. Natureza da ansiedade;</a:t>
            </a:r>
          </a:p>
          <a:p>
            <a:pPr rtl="0" lvl="0">
              <a:buNone/>
            </a:pPr>
            <a:r>
              <a:rPr lang="pt-PT" sz="2700">
                <a:latin typeface="Times New Roman"/>
                <a:ea typeface="Times New Roman"/>
                <a:cs typeface="Times New Roman"/>
                <a:sym typeface="Times New Roman"/>
              </a:rPr>
              <a:t>8. Principais defesas;</a:t>
            </a:r>
          </a:p>
          <a:p>
            <a:pPr rtl="0" lvl="0">
              <a:buNone/>
            </a:pPr>
            <a:r>
              <a:rPr lang="pt-PT" sz="2700">
                <a:latin typeface="Times New Roman"/>
                <a:ea typeface="Times New Roman"/>
                <a:cs typeface="Times New Roman"/>
                <a:sym typeface="Times New Roman"/>
              </a:rPr>
              <a:t>9. Adequação do superego manifestada no </a:t>
            </a:r>
            <a:r>
              <a:rPr lang="pt-PT" i="1" sz="2700">
                <a:latin typeface="Times New Roman"/>
                <a:ea typeface="Times New Roman"/>
                <a:cs typeface="Times New Roman"/>
                <a:sym typeface="Times New Roman"/>
              </a:rPr>
              <a:t>castigo</a:t>
            </a:r>
            <a:r>
              <a:rPr lang="pt-PT" sz="2700">
                <a:latin typeface="Times New Roman"/>
                <a:ea typeface="Times New Roman"/>
                <a:cs typeface="Times New Roman"/>
                <a:sym typeface="Times New Roman"/>
              </a:rPr>
              <a:t> do </a:t>
            </a:r>
            <a:r>
              <a:rPr lang="pt-PT" i="1" sz="2700">
                <a:latin typeface="Times New Roman"/>
                <a:ea typeface="Times New Roman"/>
                <a:cs typeface="Times New Roman"/>
                <a:sym typeface="Times New Roman"/>
              </a:rPr>
              <a:t>crime</a:t>
            </a:r>
            <a:r>
              <a:rPr lang="pt-PT" sz="2700">
                <a:latin typeface="Times New Roman"/>
                <a:ea typeface="Times New Roman"/>
                <a:cs typeface="Times New Roman"/>
                <a:sym typeface="Times New Roman"/>
              </a:rPr>
              <a:t>;</a:t>
            </a:r>
          </a:p>
          <a:p>
            <a:pPr rtl="0" lvl="0">
              <a:spcBef>
                <a:spcPts val="0"/>
              </a:spcBef>
              <a:buClr>
                <a:srgbClr val="000000"/>
              </a:buClr>
              <a:buSzPct val="40740"/>
              <a:buFont typeface="Arial"/>
              <a:buNone/>
            </a:pPr>
            <a:r>
              <a:rPr lang="pt-PT" sz="2700">
                <a:latin typeface="Times New Roman"/>
                <a:ea typeface="Times New Roman"/>
                <a:cs typeface="Times New Roman"/>
                <a:sym typeface="Times New Roman"/>
              </a:rPr>
              <a:t>10. Integração do ego. 						</a:t>
            </a:r>
            <a:r>
              <a:rPr lang="pt-PT" sz="2800">
                <a:latin typeface="Times New Roman"/>
                <a:ea typeface="Times New Roman"/>
                <a:cs typeface="Times New Roman"/>
                <a:sym typeface="Times New Roman"/>
              </a:rPr>
              <a:t>(Murray et al., 2004)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06" id="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7" id="10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pt-PT"/>
              <a:t>Resultados da aplicação</a:t>
            </a:r>
          </a:p>
        </p:txBody>
      </p:sp>
      <p:sp>
        <p:nvSpPr>
          <p:cNvPr name="Shape 108" id="108"/>
          <p:cNvSpPr txBox="1"/>
          <p:nvPr>
            <p:ph type="body" idx="1"/>
          </p:nvPr>
        </p:nvSpPr>
        <p:spPr>
          <a:xfrm>
            <a:off y="2344650" x="170100"/>
            <a:ext cy="4877099" cx="88038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44500" algn="just" marL="457200" rtl="0" lvl="0">
              <a:buClr>
                <a:schemeClr val="dk2"/>
              </a:buClr>
              <a:buSzPct val="226666"/>
              <a:buFont typeface="Arial"/>
              <a:buChar char="•"/>
            </a:pPr>
            <a:r>
              <a:rPr lang="pt-PT" sz="2500">
                <a:latin typeface="Times New Roman"/>
                <a:ea typeface="Times New Roman"/>
                <a:cs typeface="Times New Roman"/>
                <a:sym typeface="Times New Roman"/>
              </a:rPr>
              <a:t>
</a:t>
            </a:r>
            <a:r>
              <a:rPr lang="pt-PT" sz="3400">
                <a:latin typeface="Times New Roman"/>
                <a:ea typeface="Times New Roman"/>
                <a:cs typeface="Times New Roman"/>
                <a:sym typeface="Times New Roman"/>
              </a:rPr>
              <a:t>Lâmina 3</a:t>
            </a:r>
          </a:p>
          <a:p>
            <a:pPr indent="-419100" algn="just" marL="914400" rtl="0" lvl="1">
              <a:spcBef>
                <a:spcPts val="480"/>
              </a:spcBef>
              <a:buClr>
                <a:schemeClr val="dk2"/>
              </a:buClr>
              <a:buSzPct val="88235"/>
              <a:buFont typeface="Courier New"/>
              <a:buChar char="o"/>
            </a:pPr>
            <a:r>
              <a:rPr lang="pt-PT" sz="3400">
                <a:latin typeface="Times New Roman"/>
                <a:ea typeface="Times New Roman"/>
                <a:cs typeface="Times New Roman"/>
                <a:sym typeface="Times New Roman"/>
              </a:rPr>
              <a:t>Afiliação associativa; Conduta (forças do ambiente do protagonista)</a:t>
            </a:r>
          </a:p>
          <a:p>
            <a:pPr indent="-444500" algn="just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pt-PT" sz="3400">
                <a:latin typeface="Times New Roman"/>
                <a:ea typeface="Times New Roman"/>
                <a:cs typeface="Times New Roman"/>
                <a:sym typeface="Times New Roman"/>
              </a:rPr>
              <a:t>Lâmina 4</a:t>
            </a:r>
          </a:p>
          <a:p>
            <a:pPr indent="-419100" algn="just" marL="914400" rtl="0" lvl="1">
              <a:spcBef>
                <a:spcPts val="480"/>
              </a:spcBef>
              <a:buClr>
                <a:schemeClr val="dk2"/>
              </a:buClr>
              <a:buSzPct val="88235"/>
              <a:buFont typeface="Courier New"/>
              <a:buChar char="o"/>
            </a:pPr>
            <a:r>
              <a:rPr lang="pt-PT" sz="3400">
                <a:latin typeface="Times New Roman"/>
                <a:ea typeface="Times New Roman"/>
                <a:cs typeface="Times New Roman"/>
                <a:sym typeface="Times New Roman"/>
              </a:rPr>
              <a:t>Desalento (sentimentos do protagonista)</a:t>
            </a:r>
          </a:p>
          <a:p>
            <a:pPr indent="-419100" algn="just" marL="914400" rtl="0" lvl="1">
              <a:spcBef>
                <a:spcPts val="480"/>
              </a:spcBef>
              <a:buClr>
                <a:schemeClr val="dk2"/>
              </a:buClr>
              <a:buSzPct val="88235"/>
              <a:buFont typeface="Courier New"/>
              <a:buChar char="o"/>
            </a:pPr>
            <a:r>
              <a:rPr lang="pt-PT" sz="3400">
                <a:latin typeface="Times New Roman"/>
                <a:ea typeface="Times New Roman"/>
                <a:cs typeface="Times New Roman"/>
                <a:sym typeface="Times New Roman"/>
              </a:rPr>
              <a:t>Negação (forças do ambiente do protagonista)</a:t>
            </a:r>
          </a:p>
          <a:p>
            <a:r>
              <a:t/>
            </a:r>
          </a:p>
        </p:txBody>
      </p:sp>
      <p:sp>
        <p:nvSpPr>
          <p:cNvPr name="Shape 109" id="109"/>
          <p:cNvSpPr txBox="1"/>
          <p:nvPr/>
        </p:nvSpPr>
        <p:spPr>
          <a:xfrm>
            <a:off y="1869488" x="303000"/>
            <a:ext cy="822300" cx="5873100"/>
          </a:xfrm>
          <a:prstGeom prst="rect">
            <a:avLst/>
          </a:prstGeom>
          <a:noFill/>
          <a:ln w="19050" cap="flat">
            <a:solidFill>
              <a:srgbClr val="FF99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t" anchorCtr="0" rIns="91425">
            <a:spAutoFit/>
          </a:bodyPr>
          <a:lstStyle/>
          <a:p>
            <a:pPr algn="just" rtl="0" lvl="0">
              <a:spcBef>
                <a:spcPts val="600"/>
              </a:spcBef>
              <a:buNone/>
            </a:pPr>
            <a:r>
              <a:rPr lang="pt-PT" sz="3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Idade: 8 anos ; Género: masculino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Custom 349">
      <a:dk1>
        <a:srgbClr val="262626"/>
      </a:dk1>
      <a:lt1>
        <a:srgbClr val="E6D6BD"/>
      </a:lt1>
      <a:dk2>
        <a:srgbClr val="535353"/>
      </a:dk2>
      <a:lt2>
        <a:srgbClr val="B4AD9E"/>
      </a:lt2>
      <a:accent1>
        <a:srgbClr val="ADB48E"/>
      </a:accent1>
      <a:accent2>
        <a:srgbClr val="867961"/>
      </a:accent2>
      <a:accent3>
        <a:srgbClr val="CBB680"/>
      </a:accent3>
      <a:accent4>
        <a:srgbClr val="78A3C0"/>
      </a:accent4>
      <a:accent5>
        <a:srgbClr val="C0AE91"/>
      </a:accent5>
      <a:accent6>
        <a:srgbClr val="668874"/>
      </a:accent6>
      <a:hlink>
        <a:srgbClr val="4B94B3"/>
      </a:hlink>
      <a:folHlink>
        <a:srgbClr val="41414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