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5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BC381-AB3D-4B7D-904E-E535954B918F}" type="datetimeFigureOut">
              <a:rPr lang="pt-PT" smtClean="0"/>
              <a:pPr/>
              <a:t>07-11-2012</a:t>
            </a:fld>
            <a:endParaRPr lang="pt-PT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BE7E328-651A-4218-8BD2-AF8BF899C1A0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BC381-AB3D-4B7D-904E-E535954B918F}" type="datetimeFigureOut">
              <a:rPr lang="pt-PT" smtClean="0"/>
              <a:pPr/>
              <a:t>07-11-2012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E328-651A-4218-8BD2-AF8BF899C1A0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BE7E328-651A-4218-8BD2-AF8BF899C1A0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BC381-AB3D-4B7D-904E-E535954B918F}" type="datetimeFigureOut">
              <a:rPr lang="pt-PT" smtClean="0"/>
              <a:pPr/>
              <a:t>07-11-2012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BC381-AB3D-4B7D-904E-E535954B918F}" type="datetimeFigureOut">
              <a:rPr lang="pt-PT" smtClean="0"/>
              <a:pPr/>
              <a:t>07-11-2012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BE7E328-651A-4218-8BD2-AF8BF899C1A0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BC381-AB3D-4B7D-904E-E535954B918F}" type="datetimeFigureOut">
              <a:rPr lang="pt-PT" smtClean="0"/>
              <a:pPr/>
              <a:t>07-11-2012</a:t>
            </a:fld>
            <a:endParaRPr lang="pt-PT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BE7E328-651A-4218-8BD2-AF8BF899C1A0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0BC381-AB3D-4B7D-904E-E535954B918F}" type="datetimeFigureOut">
              <a:rPr lang="pt-PT" smtClean="0"/>
              <a:pPr/>
              <a:t>07-11-2012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E328-651A-4218-8BD2-AF8BF899C1A0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BC381-AB3D-4B7D-904E-E535954B918F}" type="datetimeFigureOut">
              <a:rPr lang="pt-PT" smtClean="0"/>
              <a:pPr/>
              <a:t>07-11-2012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PT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BE7E328-651A-4218-8BD2-AF8BF899C1A0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BC381-AB3D-4B7D-904E-E535954B918F}" type="datetimeFigureOut">
              <a:rPr lang="pt-PT" smtClean="0"/>
              <a:pPr/>
              <a:t>07-11-2012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BE7E328-651A-4218-8BD2-AF8BF899C1A0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BC381-AB3D-4B7D-904E-E535954B918F}" type="datetimeFigureOut">
              <a:rPr lang="pt-PT" smtClean="0"/>
              <a:pPr/>
              <a:t>07-11-2012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BE7E328-651A-4218-8BD2-AF8BF899C1A0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BE7E328-651A-4218-8BD2-AF8BF899C1A0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BC381-AB3D-4B7D-904E-E535954B918F}" type="datetimeFigureOut">
              <a:rPr lang="pt-PT" smtClean="0"/>
              <a:pPr/>
              <a:t>07-11-2012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BE7E328-651A-4218-8BD2-AF8BF899C1A0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0BC381-AB3D-4B7D-904E-E535954B918F}" type="datetimeFigureOut">
              <a:rPr lang="pt-PT" smtClean="0"/>
              <a:pPr/>
              <a:t>07-11-2012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0BC381-AB3D-4B7D-904E-E535954B918F}" type="datetimeFigureOut">
              <a:rPr lang="pt-PT" smtClean="0"/>
              <a:pPr/>
              <a:t>07-11-2012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PT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BE7E328-651A-4218-8BD2-AF8BF899C1A0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11560" y="260648"/>
            <a:ext cx="7776864" cy="1837928"/>
          </a:xfrm>
        </p:spPr>
        <p:txBody>
          <a:bodyPr>
            <a:noAutofit/>
          </a:bodyPr>
          <a:lstStyle/>
          <a:p>
            <a:r>
              <a:rPr lang="pt-PT" sz="1800" dirty="0" smtClean="0">
                <a:solidFill>
                  <a:schemeClr val="bg1"/>
                </a:solidFill>
              </a:rPr>
              <a:t>Universidade de trás-os-montes e alto douro</a:t>
            </a:r>
          </a:p>
          <a:p>
            <a:r>
              <a:rPr lang="pt-PT" sz="1800" dirty="0" smtClean="0">
                <a:solidFill>
                  <a:schemeClr val="bg1"/>
                </a:solidFill>
              </a:rPr>
              <a:t>Escola de ciências humanas e sociais</a:t>
            </a:r>
          </a:p>
          <a:p>
            <a:r>
              <a:rPr lang="pt-PT" sz="1800" dirty="0" smtClean="0">
                <a:solidFill>
                  <a:schemeClr val="bg1"/>
                </a:solidFill>
              </a:rPr>
              <a:t>Departamento de educação e psicologia</a:t>
            </a:r>
          </a:p>
          <a:p>
            <a:r>
              <a:rPr lang="pt-PT" sz="1800" dirty="0" smtClean="0">
                <a:solidFill>
                  <a:schemeClr val="bg1"/>
                </a:solidFill>
              </a:rPr>
              <a:t>1º ciclo de estudos</a:t>
            </a:r>
          </a:p>
          <a:p>
            <a:r>
              <a:rPr lang="pt-PT" sz="1800" dirty="0" smtClean="0">
                <a:solidFill>
                  <a:schemeClr val="bg1"/>
                </a:solidFill>
              </a:rPr>
              <a:t>Psicologia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780928"/>
            <a:ext cx="7772400" cy="1524000"/>
          </a:xfrm>
        </p:spPr>
        <p:txBody>
          <a:bodyPr>
            <a:normAutofit/>
          </a:bodyPr>
          <a:lstStyle/>
          <a:p>
            <a:r>
              <a:rPr lang="pt-PT" sz="3600" dirty="0" smtClean="0"/>
              <a:t/>
            </a:r>
            <a:br>
              <a:rPr lang="pt-PT" sz="3600" dirty="0" smtClean="0"/>
            </a:br>
            <a:endParaRPr lang="pt-PT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2852937"/>
            <a:ext cx="83529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400" dirty="0" smtClean="0"/>
              <a:t>WPPSI-R</a:t>
            </a:r>
          </a:p>
          <a:p>
            <a:pPr algn="ctr"/>
            <a:r>
              <a:rPr lang="pt-PT" sz="4400" dirty="0" smtClean="0"/>
              <a:t>Apresentação da escala</a:t>
            </a:r>
          </a:p>
          <a:p>
            <a:pPr algn="ctr"/>
            <a:endParaRPr lang="pt-PT" sz="2800" dirty="0" smtClean="0"/>
          </a:p>
          <a:p>
            <a:pPr algn="ctr"/>
            <a:r>
              <a:rPr lang="pt-PT" sz="2800" dirty="0" smtClean="0"/>
              <a:t>UC: Psicometria</a:t>
            </a:r>
          </a:p>
          <a:p>
            <a:pPr algn="ctr"/>
            <a:r>
              <a:rPr lang="pt-PT" sz="2800" dirty="0" smtClean="0"/>
              <a:t>Docente: Sónia Costa</a:t>
            </a:r>
            <a:endParaRPr lang="pt-PT" sz="2400" dirty="0" smtClean="0"/>
          </a:p>
          <a:p>
            <a:pPr algn="ctr"/>
            <a:r>
              <a:rPr lang="pt-PT" sz="2000" dirty="0" smtClean="0"/>
              <a:t>Discentes: Ana Luísa Rodrigues, nº38829; Manuela Gonçalves, </a:t>
            </a:r>
            <a:r>
              <a:rPr lang="pt-PT" sz="2000" dirty="0" smtClean="0"/>
              <a:t>nº35255; </a:t>
            </a:r>
            <a:r>
              <a:rPr lang="pt-PT" sz="2000" dirty="0" smtClean="0"/>
              <a:t>Marlene Assunção, nº39341</a:t>
            </a:r>
          </a:p>
          <a:p>
            <a:pPr algn="ctr"/>
            <a:endParaRPr lang="pt-PT" sz="4400" dirty="0" smtClean="0"/>
          </a:p>
          <a:p>
            <a:pPr algn="r"/>
            <a:endParaRPr lang="pt-PT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6453336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dirty="0" smtClean="0"/>
              <a:t>Vila Real, 7 de </a:t>
            </a:r>
            <a:r>
              <a:rPr lang="pt-PT" dirty="0" smtClean="0"/>
              <a:t>Novembro</a:t>
            </a:r>
            <a:r>
              <a:rPr lang="pt-PT" dirty="0" smtClean="0"/>
              <a:t> </a:t>
            </a:r>
            <a:r>
              <a:rPr lang="pt-PT" dirty="0" smtClean="0"/>
              <a:t>de 2012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WPPSI-R</a:t>
            </a:r>
            <a:br>
              <a:rPr lang="pt-PT" dirty="0" smtClean="0"/>
            </a:br>
            <a:r>
              <a:rPr lang="pt-PT" dirty="0" smtClean="0"/>
              <a:t>Propriedades estatísticas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70304"/>
          </a:xfrm>
        </p:spPr>
        <p:txBody>
          <a:bodyPr>
            <a:normAutofit/>
          </a:bodyPr>
          <a:lstStyle/>
          <a:p>
            <a:r>
              <a:rPr lang="pt-PT" dirty="0" smtClean="0"/>
              <a:t>(cont.)</a:t>
            </a:r>
          </a:p>
          <a:p>
            <a:pPr lvl="1"/>
            <a:r>
              <a:rPr lang="pt-PT" dirty="0" smtClean="0"/>
              <a:t>WPPSI-R </a:t>
            </a:r>
            <a:r>
              <a:rPr lang="pt-PT" dirty="0" smtClean="0">
                <a:latin typeface="Cambria Math"/>
                <a:ea typeface="Cambria Math"/>
              </a:rPr>
              <a:t>⇨ Apreciação das educadoras</a:t>
            </a:r>
          </a:p>
          <a:p>
            <a:pPr lvl="2"/>
            <a:r>
              <a:rPr lang="pt-PT" dirty="0" smtClean="0">
                <a:latin typeface="Cambria Math"/>
                <a:ea typeface="Cambria Math"/>
              </a:rPr>
              <a:t>(5 anos)- R= .41; V=.35; EC=.44</a:t>
            </a:r>
          </a:p>
          <a:p>
            <a:pPr lvl="2"/>
            <a:r>
              <a:rPr lang="pt-PT" dirty="0" smtClean="0">
                <a:latin typeface="Cambria Math"/>
                <a:ea typeface="Cambria Math"/>
              </a:rPr>
              <a:t>(6 anos)- R=.54; V=.73; EC=.70</a:t>
            </a:r>
            <a:endParaRPr lang="pt-PT" dirty="0" smtClean="0"/>
          </a:p>
          <a:p>
            <a:r>
              <a:rPr lang="pt-PT" dirty="0" smtClean="0"/>
              <a:t>Estudos com grupos especiais</a:t>
            </a:r>
          </a:p>
          <a:p>
            <a:pPr lvl="1"/>
            <a:r>
              <a:rPr lang="pt-PT" dirty="0" smtClean="0"/>
              <a:t>Dificuldades escolares (leitura, escrita / cálculo)</a:t>
            </a:r>
          </a:p>
          <a:p>
            <a:pPr lvl="1"/>
            <a:r>
              <a:rPr lang="pt-PT" dirty="0" smtClean="0"/>
              <a:t>Risco ambiental</a:t>
            </a:r>
          </a:p>
          <a:p>
            <a:pPr lvl="1"/>
            <a:r>
              <a:rPr lang="pt-PT" dirty="0" smtClean="0"/>
              <a:t>Inteligência superior</a:t>
            </a:r>
          </a:p>
          <a:p>
            <a:pPr lvl="1"/>
            <a:r>
              <a:rPr lang="pt-PT" dirty="0" smtClean="0"/>
              <a:t>Candidatos a antecipação </a:t>
            </a:r>
            <a:r>
              <a:rPr lang="pt-PT" dirty="0" smtClean="0"/>
              <a:t>escolar</a:t>
            </a:r>
          </a:p>
          <a:p>
            <a:pPr lvl="1"/>
            <a:endParaRPr lang="pt-PT" dirty="0" smtClean="0"/>
          </a:p>
          <a:p>
            <a:pPr lvl="1">
              <a:buNone/>
            </a:pPr>
            <a:r>
              <a:rPr lang="pt-PT" sz="1800" dirty="0" smtClean="0"/>
              <a:t>Referência </a:t>
            </a:r>
            <a:r>
              <a:rPr lang="pt-PT" sz="1800" dirty="0" smtClean="0"/>
              <a:t>Bibliográfica: Wescheler, D. (2003). </a:t>
            </a:r>
            <a:r>
              <a:rPr lang="pt-PT" sz="1800" i="1" dirty="0" smtClean="0"/>
              <a:t>Escala de Inteligência de Weschler para a idade pré-escolar</a:t>
            </a:r>
            <a:r>
              <a:rPr lang="pt-PT" sz="1800" dirty="0" smtClean="0"/>
              <a:t>. Edição Revista. Cegoc-Tea, Lisboa.</a:t>
            </a:r>
          </a:p>
          <a:p>
            <a:pPr lvl="1">
              <a:buNone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WPPSI-R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98296"/>
          </a:xfrm>
        </p:spPr>
        <p:txBody>
          <a:bodyPr>
            <a:normAutofit/>
          </a:bodyPr>
          <a:lstStyle/>
          <a:p>
            <a:r>
              <a:rPr lang="pt-PT" sz="2000" b="1" dirty="0" smtClean="0">
                <a:latin typeface="Times New Roman" pitchFamily="18" charset="0"/>
                <a:cs typeface="Times New Roman" pitchFamily="18" charset="0"/>
              </a:rPr>
              <a:t>Racional da escala</a:t>
            </a:r>
          </a:p>
          <a:p>
            <a:r>
              <a:rPr lang="pt-PT" sz="2000" b="1" dirty="0" smtClean="0">
                <a:latin typeface="Times New Roman" pitchFamily="18" charset="0"/>
                <a:cs typeface="Times New Roman" pitchFamily="18" charset="0"/>
              </a:rPr>
              <a:t>Natureza da inteligência</a:t>
            </a:r>
          </a:p>
          <a:p>
            <a:pPr lvl="1"/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Algumas abordagens</a:t>
            </a:r>
          </a:p>
          <a:p>
            <a:pPr lvl="1"/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Aptidão </a:t>
            </a:r>
            <a:r>
              <a:rPr lang="pt-PT" sz="2000" i="1" dirty="0" smtClean="0">
                <a:latin typeface="Times New Roman" pitchFamily="18" charset="0"/>
                <a:cs typeface="Times New Roman" pitchFamily="18" charset="0"/>
              </a:rPr>
              <a:t>versus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 desempenho</a:t>
            </a:r>
          </a:p>
          <a:p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PT" sz="2000" b="1" dirty="0" smtClean="0">
                <a:latin typeface="Times New Roman" pitchFamily="18" charset="0"/>
                <a:cs typeface="Times New Roman" pitchFamily="18" charset="0"/>
              </a:rPr>
              <a:t>Elaboração da WPPSI-R</a:t>
            </a:r>
          </a:p>
          <a:p>
            <a:pPr lvl="1"/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Organização da escala</a:t>
            </a:r>
          </a:p>
          <a:p>
            <a:pPr lvl="1">
              <a:buNone/>
            </a:pP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PT" sz="2000" b="1" dirty="0" smtClean="0">
                <a:latin typeface="Times New Roman" pitchFamily="18" charset="0"/>
                <a:cs typeface="Times New Roman" pitchFamily="18" charset="0"/>
              </a:rPr>
              <a:t>Diagnóstico de doença mental na criança em idade pré-escolar</a:t>
            </a:r>
          </a:p>
          <a:p>
            <a:endParaRPr lang="pt-PT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PT" sz="2000" b="1" dirty="0" smtClean="0">
                <a:latin typeface="Times New Roman" pitchFamily="18" charset="0"/>
                <a:cs typeface="Times New Roman" pitchFamily="18" charset="0"/>
              </a:rPr>
              <a:t>Diagnóstico de sobredotação na criança em idade pré-escolar</a:t>
            </a:r>
          </a:p>
          <a:p>
            <a:pPr>
              <a:buNone/>
            </a:pPr>
            <a:endParaRPr lang="pt-PT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PT" sz="2000" b="1" dirty="0" smtClean="0">
                <a:latin typeface="Times New Roman" pitchFamily="18" charset="0"/>
                <a:cs typeface="Times New Roman" pitchFamily="18" charset="0"/>
              </a:rPr>
              <a:t>Qualificação dos utilizadores</a:t>
            </a:r>
            <a:endParaRPr lang="pt-PT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534400" cy="758952"/>
          </a:xfrm>
        </p:spPr>
        <p:txBody>
          <a:bodyPr>
            <a:noAutofit/>
          </a:bodyPr>
          <a:lstStyle/>
          <a:p>
            <a:r>
              <a:rPr lang="pt-PT" sz="3000" dirty="0" smtClean="0"/>
              <a:t/>
            </a:r>
            <a:br>
              <a:rPr lang="pt-PT" sz="3000" dirty="0" smtClean="0"/>
            </a:br>
            <a:r>
              <a:rPr lang="pt-PT" sz="3000" dirty="0" smtClean="0"/>
              <a:t>WPPSI-R</a:t>
            </a:r>
            <a:br>
              <a:rPr lang="pt-PT" sz="3000" dirty="0" smtClean="0"/>
            </a:br>
            <a:r>
              <a:rPr lang="pt-PT" sz="3000" b="1" dirty="0" smtClean="0">
                <a:latin typeface="Times New Roman"/>
                <a:ea typeface="Calibri"/>
                <a:cs typeface="Times New Roman"/>
              </a:rPr>
              <a:t> A natureza das modificações introduzidas relativamente da WPSSI-R da versão original </a:t>
            </a:r>
            <a:endParaRPr lang="pt-PT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8503920" cy="5400600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60000"/>
              </a:lnSpc>
              <a:buNone/>
            </a:pPr>
            <a:endParaRPr lang="pt-P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</a:pPr>
            <a:r>
              <a:rPr lang="pt-PT" sz="42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t-PT" sz="4200" b="1" dirty="0" smtClean="0">
                <a:latin typeface="Times New Roman" pitchFamily="18" charset="0"/>
                <a:cs typeface="Times New Roman" pitchFamily="18" charset="0"/>
              </a:rPr>
              <a:t>versão original é americana</a:t>
            </a:r>
            <a:r>
              <a:rPr lang="pt-PT" sz="4200" dirty="0" smtClean="0">
                <a:latin typeface="Times New Roman" pitchFamily="18" charset="0"/>
                <a:cs typeface="Times New Roman" pitchFamily="18" charset="0"/>
              </a:rPr>
              <a:t>, contudo em 1967 tornou-se necessário proceder a alterações, acrescentando algum material para corresponder à extensão de idades.</a:t>
            </a:r>
          </a:p>
          <a:p>
            <a:pPr>
              <a:lnSpc>
                <a:spcPct val="160000"/>
              </a:lnSpc>
            </a:pPr>
            <a:endParaRPr lang="pt-PT" sz="4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</a:pPr>
            <a:r>
              <a:rPr lang="pt-PT" sz="4200" dirty="0" smtClean="0">
                <a:latin typeface="Times New Roman" pitchFamily="18" charset="0"/>
                <a:cs typeface="Times New Roman" pitchFamily="18" charset="0"/>
              </a:rPr>
              <a:t>Para adaptação da WPSSI-R à população portuguesa </a:t>
            </a:r>
            <a:r>
              <a:rPr lang="pt-PT" sz="4200" b="1" dirty="0" smtClean="0">
                <a:latin typeface="Times New Roman" pitchFamily="18" charset="0"/>
                <a:cs typeface="Times New Roman" pitchFamily="18" charset="0"/>
              </a:rPr>
              <a:t>ocorreu em diversas etapas </a:t>
            </a:r>
            <a:r>
              <a:rPr lang="pt-PT" sz="4200" dirty="0" smtClean="0">
                <a:latin typeface="Times New Roman" pitchFamily="18" charset="0"/>
                <a:cs typeface="Times New Roman" pitchFamily="18" charset="0"/>
              </a:rPr>
              <a:t>adequado à especificidade linguística e cultural das crianças portuguesas.</a:t>
            </a:r>
          </a:p>
          <a:p>
            <a:pPr>
              <a:lnSpc>
                <a:spcPct val="160000"/>
              </a:lnSpc>
            </a:pPr>
            <a:endParaRPr lang="pt-PT" sz="4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</a:pPr>
            <a:r>
              <a:rPr lang="pt-PT" sz="4200" dirty="0" smtClean="0">
                <a:latin typeface="Times New Roman" pitchFamily="18" charset="0"/>
                <a:cs typeface="Times New Roman" pitchFamily="18" charset="0"/>
              </a:rPr>
              <a:t>Só em 2000 terminou </a:t>
            </a:r>
            <a:r>
              <a:rPr lang="pt-PT" sz="4200" b="1" dirty="0" smtClean="0">
                <a:latin typeface="Times New Roman" pitchFamily="18" charset="0"/>
                <a:cs typeface="Times New Roman" pitchFamily="18" charset="0"/>
              </a:rPr>
              <a:t>a fase de adaptação concluída por licenciados em psicologia agrupados em 3 equipas de coordenação regional </a:t>
            </a:r>
            <a:r>
              <a:rPr lang="pt-PT" sz="4200" dirty="0" smtClean="0">
                <a:latin typeface="Times New Roman" pitchFamily="18" charset="0"/>
                <a:cs typeface="Times New Roman" pitchFamily="18" charset="0"/>
              </a:rPr>
              <a:t>(norte, centro, e sul que engloba as ilhas</a:t>
            </a:r>
            <a:r>
              <a:rPr lang="pt-PT" sz="4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r">
              <a:lnSpc>
                <a:spcPct val="160000"/>
              </a:lnSpc>
              <a:buNone/>
            </a:pPr>
            <a:endParaRPr lang="pt-PT" sz="4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pt-PT" sz="3200" dirty="0" smtClean="0"/>
              <a:t>WPPSI-R</a:t>
            </a:r>
            <a:br>
              <a:rPr lang="pt-PT" sz="3200" dirty="0" smtClean="0"/>
            </a:br>
            <a:r>
              <a:rPr lang="pt-PT" sz="3200" b="1" dirty="0" smtClean="0">
                <a:latin typeface="Times New Roman" pitchFamily="18" charset="0"/>
                <a:cs typeface="Times New Roman" pitchFamily="18" charset="0"/>
              </a:rPr>
              <a:t> Procedimento geral recolha de dados </a:t>
            </a:r>
            <a:endParaRPr lang="pt-PT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70304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pt-PT" sz="3200" dirty="0" smtClean="0">
                <a:latin typeface="Times New Roman" pitchFamily="18" charset="0"/>
                <a:cs typeface="Times New Roman" pitchFamily="18" charset="0"/>
              </a:rPr>
              <a:t>A recolha de dados teve lugar nas instalações dos jardins de infância e escolas que colaboraram neste estudo. </a:t>
            </a:r>
          </a:p>
          <a:p>
            <a:pPr algn="just">
              <a:lnSpc>
                <a:spcPct val="170000"/>
              </a:lnSpc>
            </a:pPr>
            <a:endParaRPr lang="pt-PT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pt-PT" sz="3200" dirty="0" smtClean="0">
                <a:latin typeface="Times New Roman" pitchFamily="18" charset="0"/>
                <a:cs typeface="Times New Roman" pitchFamily="18" charset="0"/>
              </a:rPr>
              <a:t>Para a aplicação dos vários instrumentos e provas e para a validação destes foi procedida de pedidos de autorização às direções Regionais de Educação da respetiva zona, explicitando os objetivos da investigação e fazendo uma breve descrição do conteúdo de avaliação em que foram deferidos.</a:t>
            </a:r>
          </a:p>
          <a:p>
            <a:pPr algn="just">
              <a:lnSpc>
                <a:spcPct val="170000"/>
              </a:lnSpc>
              <a:buNone/>
            </a:pPr>
            <a:endParaRPr lang="pt-PT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pt-PT" sz="3200" dirty="0" smtClean="0">
                <a:latin typeface="Times New Roman" pitchFamily="18" charset="0"/>
                <a:cs typeface="Times New Roman" pitchFamily="18" charset="0"/>
              </a:rPr>
              <a:t> A  colaboração dos pais foi uma das bases para o êxito desta investigação. Para esta amostra foram considerados 7 grupos etários.   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pt-PT" sz="3200" dirty="0" smtClean="0"/>
              <a:t>WPPSI-R</a:t>
            </a:r>
            <a:br>
              <a:rPr lang="pt-PT" sz="3200" dirty="0" smtClean="0"/>
            </a:br>
            <a:r>
              <a:rPr lang="pt-PT" sz="3200" b="1" dirty="0" smtClean="0">
                <a:latin typeface="Times New Roman" pitchFamily="18" charset="0"/>
                <a:cs typeface="Times New Roman" pitchFamily="18" charset="0"/>
              </a:rPr>
              <a:t>Critérios de Cotação </a:t>
            </a:r>
            <a:endParaRPr lang="pt-PT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70304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pt-PT" sz="6200" b="1" dirty="0" smtClean="0">
                <a:latin typeface="Times New Roman" pitchFamily="18" charset="0"/>
                <a:cs typeface="Times New Roman" pitchFamily="18" charset="0"/>
              </a:rPr>
              <a:t>AWPPSI-R, versão portuguesa, foi concebida para ser realizada com crianças dos 3 anos aos 6 anos e 6 meses de idades. </a:t>
            </a:r>
          </a:p>
          <a:p>
            <a:pPr algn="just">
              <a:lnSpc>
                <a:spcPct val="170000"/>
              </a:lnSpc>
            </a:pPr>
            <a:r>
              <a:rPr lang="pt-PT" sz="6200" dirty="0" smtClean="0">
                <a:latin typeface="Times New Roman" pitchFamily="18" charset="0"/>
                <a:cs typeface="Times New Roman" pitchFamily="18" charset="0"/>
              </a:rPr>
              <a:t>Os examinadores devem estar bem familiarizados com todos os procedimentos e cotação para seguir as instruções do Manual, apresentar as tarefas, observar a criança, registar e cotar provisoriamente as suas respostas, sem agitação, nem pausas que possam atrapalhar a concentração da criança.</a:t>
            </a:r>
          </a:p>
          <a:p>
            <a:pPr algn="just">
              <a:lnSpc>
                <a:spcPct val="170000"/>
              </a:lnSpc>
            </a:pPr>
            <a:r>
              <a:rPr lang="pt-PT" sz="6200" dirty="0" smtClean="0">
                <a:latin typeface="Times New Roman" pitchFamily="18" charset="0"/>
                <a:cs typeface="Times New Roman" pitchFamily="18" charset="0"/>
              </a:rPr>
              <a:t>Pode ser administrada numa escola, gabinete, consultório ou numa qualquer área calma e livre de distrações externas.</a:t>
            </a:r>
          </a:p>
          <a:p>
            <a:pPr algn="just">
              <a:lnSpc>
                <a:spcPct val="170000"/>
              </a:lnSpc>
            </a:pPr>
            <a:r>
              <a:rPr lang="pt-PT" sz="6200" dirty="0" smtClean="0">
                <a:latin typeface="Times New Roman" pitchFamily="18" charset="0"/>
                <a:cs typeface="Times New Roman" pitchFamily="18" charset="0"/>
              </a:rPr>
              <a:t>O examinador deve sentar-se de preferência em frente da criança e poder observar o seu comportamento.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WPPSI-R</a:t>
            </a:r>
            <a:br>
              <a:rPr lang="pt-PT" dirty="0" smtClean="0"/>
            </a:br>
            <a:r>
              <a:rPr lang="pt-PT" b="1" dirty="0" smtClean="0">
                <a:latin typeface="Times New Roman" pitchFamily="18" charset="0"/>
                <a:cs typeface="Times New Roman" pitchFamily="18" charset="0"/>
              </a:rPr>
              <a:t> Critérios de Cotação 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70000"/>
              </a:lnSpc>
            </a:pP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O comportamento e a atitude do examinador para com a criança são muito importantes tais como as condições materiais.</a:t>
            </a:r>
          </a:p>
          <a:p>
            <a:pPr algn="just">
              <a:lnSpc>
                <a:spcPct val="170000"/>
              </a:lnSpc>
            </a:pP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Deve-se apresentar o teste à criança só quando ela estiver á vontade.</a:t>
            </a:r>
          </a:p>
          <a:p>
            <a:pPr algn="just">
              <a:lnSpc>
                <a:spcPct val="150000"/>
              </a:lnSpc>
              <a:buNone/>
            </a:pP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Cada um dos subtestes que compõem a WPSSI-R a distribuição dos resultados brutos em cada nível de idade foi convertida numa escala de </a:t>
            </a:r>
            <a:r>
              <a:rPr lang="pt-PT" b="1" dirty="0" smtClean="0">
                <a:latin typeface="Times New Roman" pitchFamily="18" charset="0"/>
                <a:cs typeface="Times New Roman" pitchFamily="18" charset="0"/>
              </a:rPr>
              <a:t>10 e desvio padrão de 3</a:t>
            </a: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None/>
            </a:pP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As distribuições </a:t>
            </a:r>
            <a:r>
              <a:rPr lang="pt-PT" b="1" dirty="0" smtClean="0">
                <a:latin typeface="Times New Roman" pitchFamily="18" charset="0"/>
                <a:cs typeface="Times New Roman" pitchFamily="18" charset="0"/>
              </a:rPr>
              <a:t>dos QIs de Realização, Verbal e da Escala Completa </a:t>
            </a:r>
            <a:r>
              <a:rPr lang="pt-PT" dirty="0" smtClean="0">
                <a:latin typeface="Times New Roman" pitchFamily="18" charset="0"/>
                <a:cs typeface="Times New Roman" pitchFamily="18" charset="0"/>
              </a:rPr>
              <a:t>apresentam a média igual a </a:t>
            </a:r>
            <a:r>
              <a:rPr lang="pt-PT" b="1" dirty="0" smtClean="0">
                <a:latin typeface="Times New Roman" pitchFamily="18" charset="0"/>
                <a:cs typeface="Times New Roman" pitchFamily="18" charset="0"/>
              </a:rPr>
              <a:t>100 e desvio padrão de 15.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>WPPSI-R</a:t>
            </a:r>
            <a:br>
              <a:rPr lang="pt-PT" dirty="0" smtClean="0"/>
            </a:br>
            <a:r>
              <a:rPr lang="pt-PT" dirty="0" smtClean="0"/>
              <a:t>Sub-testes</a:t>
            </a:r>
            <a:endParaRPr lang="pt-P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68311" y="1673221"/>
          <a:ext cx="8424168" cy="3988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2084"/>
                <a:gridCol w="4212084"/>
              </a:tblGrid>
              <a:tr h="569718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Realização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Verbal</a:t>
                      </a:r>
                      <a:endParaRPr lang="pt-PT" dirty="0"/>
                    </a:p>
                  </a:txBody>
                  <a:tcPr/>
                </a:tc>
              </a:tr>
              <a:tr h="569718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Composição de objetos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Informação</a:t>
                      </a:r>
                      <a:endParaRPr lang="pt-PT" dirty="0"/>
                    </a:p>
                  </a:txBody>
                  <a:tcPr/>
                </a:tc>
              </a:tr>
              <a:tr h="569718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Figuras</a:t>
                      </a:r>
                      <a:r>
                        <a:rPr lang="pt-PT" baseline="0" dirty="0" smtClean="0"/>
                        <a:t> geométricas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Compreenssão</a:t>
                      </a:r>
                      <a:endParaRPr lang="pt-PT" dirty="0"/>
                    </a:p>
                  </a:txBody>
                  <a:tcPr/>
                </a:tc>
              </a:tr>
              <a:tr h="569718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Quadrados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Aritmética</a:t>
                      </a:r>
                      <a:endParaRPr lang="pt-PT" dirty="0"/>
                    </a:p>
                  </a:txBody>
                  <a:tcPr/>
                </a:tc>
              </a:tr>
              <a:tr h="569718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Labirintos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Vocabulário</a:t>
                      </a:r>
                      <a:endParaRPr lang="pt-PT" dirty="0"/>
                    </a:p>
                  </a:txBody>
                  <a:tcPr/>
                </a:tc>
              </a:tr>
              <a:tr h="569718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Completamento de gravuras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Semelhanças</a:t>
                      </a:r>
                      <a:endParaRPr lang="pt-PT" dirty="0"/>
                    </a:p>
                  </a:txBody>
                  <a:tcPr/>
                </a:tc>
              </a:tr>
              <a:tr h="569718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Tabuleiro</a:t>
                      </a:r>
                      <a:r>
                        <a:rPr lang="pt-PT" baseline="0" dirty="0" smtClean="0"/>
                        <a:t> dos animais*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Frases memorizadas*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6021288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dirty="0" smtClean="0"/>
              <a:t>*opcionais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WPPSI-R</a:t>
            </a:r>
            <a:br>
              <a:rPr lang="pt-PT" dirty="0" smtClean="0"/>
            </a:br>
            <a:r>
              <a:rPr lang="pt-PT" dirty="0" smtClean="0"/>
              <a:t>Propriedades estatísticas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r>
              <a:rPr lang="pt-PT" dirty="0" smtClean="0"/>
              <a:t>Fidelidade: min</a:t>
            </a:r>
            <a:r>
              <a:rPr lang="pt-PT" dirty="0" smtClean="0">
                <a:latin typeface="Cambria Math"/>
                <a:ea typeface="Cambria Math"/>
              </a:rPr>
              <a:t>= .51; max=.97</a:t>
            </a:r>
            <a:endParaRPr lang="pt-PT" dirty="0" smtClean="0"/>
          </a:p>
          <a:p>
            <a:r>
              <a:rPr lang="pt-PT" dirty="0" smtClean="0"/>
              <a:t>Erro padrão da medida e IC’S: min</a:t>
            </a:r>
            <a:r>
              <a:rPr lang="pt-PT" dirty="0" smtClean="0">
                <a:latin typeface="Cambria Math"/>
                <a:ea typeface="Cambria Math"/>
              </a:rPr>
              <a:t>=0,87; max=4,94</a:t>
            </a:r>
            <a:endParaRPr lang="pt-PT" dirty="0" smtClean="0"/>
          </a:p>
          <a:p>
            <a:r>
              <a:rPr lang="pt-PT" dirty="0" smtClean="0"/>
              <a:t>Acordo interavaliadores: min</a:t>
            </a:r>
            <a:r>
              <a:rPr lang="pt-PT" dirty="0" smtClean="0">
                <a:latin typeface="Cambria Math"/>
                <a:ea typeface="Cambria Math"/>
              </a:rPr>
              <a:t>=</a:t>
            </a:r>
            <a:r>
              <a:rPr lang="pt-PT" dirty="0" smtClean="0"/>
              <a:t> 97; max</a:t>
            </a:r>
            <a:r>
              <a:rPr lang="pt-PT" dirty="0" smtClean="0">
                <a:latin typeface="Cambria Math"/>
                <a:ea typeface="Cambria Math"/>
              </a:rPr>
              <a:t>=</a:t>
            </a:r>
            <a:r>
              <a:rPr lang="pt-PT" dirty="0" smtClean="0"/>
              <a:t> 99</a:t>
            </a:r>
          </a:p>
          <a:p>
            <a:r>
              <a:rPr lang="pt-PT" dirty="0" smtClean="0"/>
              <a:t>Estabilidade teste-reteste: min</a:t>
            </a:r>
            <a:r>
              <a:rPr lang="pt-PT" dirty="0" smtClean="0">
                <a:latin typeface="Cambria Math"/>
                <a:ea typeface="Cambria Math"/>
              </a:rPr>
              <a:t>=.71; max=.93</a:t>
            </a:r>
            <a:endParaRPr lang="pt-PT" dirty="0" smtClean="0"/>
          </a:p>
          <a:p>
            <a:r>
              <a:rPr lang="pt-PT" dirty="0" smtClean="0"/>
              <a:t>Diferença entre QIV e QIR; diferença entre resultados padronizados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WPPSI-R</a:t>
            </a:r>
            <a:br>
              <a:rPr lang="pt-PT" dirty="0" smtClean="0"/>
            </a:br>
            <a:r>
              <a:rPr lang="pt-PT" dirty="0" smtClean="0"/>
              <a:t>Propriedades estatísticas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pt-PT" dirty="0" smtClean="0"/>
              <a:t>Validade:</a:t>
            </a:r>
          </a:p>
          <a:p>
            <a:pPr lvl="1">
              <a:buNone/>
            </a:pPr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r>
              <a:rPr lang="pt-PT" dirty="0" smtClean="0"/>
              <a:t>Estudos comparativos</a:t>
            </a:r>
          </a:p>
          <a:p>
            <a:pPr lvl="1"/>
            <a:r>
              <a:rPr lang="pt-PT" dirty="0" smtClean="0"/>
              <a:t>WPPSI-R  </a:t>
            </a:r>
            <a:r>
              <a:rPr lang="pt-PT" dirty="0" smtClean="0">
                <a:latin typeface="Cambria Math"/>
                <a:ea typeface="Cambria Math"/>
              </a:rPr>
              <a:t>⇨  WISC III: QIR=.75; QIV=.82; QIEC=.87</a:t>
            </a:r>
          </a:p>
          <a:p>
            <a:pPr lvl="1"/>
            <a:r>
              <a:rPr lang="pt-PT" dirty="0" smtClean="0">
                <a:latin typeface="Cambria Math"/>
                <a:ea typeface="Cambria Math"/>
              </a:rPr>
              <a:t>WPPSI-R ⇨  MPCR: R=.58; V=.48; EC=.60</a:t>
            </a:r>
          </a:p>
          <a:p>
            <a:pPr lvl="1"/>
            <a:r>
              <a:rPr lang="pt-PT" dirty="0" smtClean="0">
                <a:latin typeface="Cambria Math"/>
                <a:ea typeface="Cambria Math"/>
              </a:rPr>
              <a:t>WPPSI-R ⇨ EDG: QIR=. 55; QIV=.76; QIEC=.77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31640" y="2132855"/>
          <a:ext cx="6480720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160240"/>
                <a:gridCol w="2160240"/>
              </a:tblGrid>
              <a:tr h="648072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Fator I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Fator II</a:t>
                      </a:r>
                      <a:endParaRPr lang="pt-PT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Informação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.69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.30</a:t>
                      </a:r>
                      <a:endParaRPr lang="pt-PT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Labirintos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.14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.61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693</Words>
  <Application>Microsoft Office PowerPoint</Application>
  <PresentationFormat>On-screen Show (4:3)</PresentationFormat>
  <Paragraphs>102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</vt:lpstr>
      <vt:lpstr> </vt:lpstr>
      <vt:lpstr>WPPSI-R</vt:lpstr>
      <vt:lpstr> WPPSI-R  A natureza das modificações introduzidas relativamente da WPSSI-R da versão original </vt:lpstr>
      <vt:lpstr>WPPSI-R  Procedimento geral recolha de dados </vt:lpstr>
      <vt:lpstr>WPPSI-R Critérios de Cotação </vt:lpstr>
      <vt:lpstr>WPPSI-R  Critérios de Cotação </vt:lpstr>
      <vt:lpstr>       WPPSI-R Sub-testes</vt:lpstr>
      <vt:lpstr>WPPSI-R Propriedades estatísticas</vt:lpstr>
      <vt:lpstr>WPPSI-R Propriedades estatísticas</vt:lpstr>
      <vt:lpstr>WPPSI-R Propriedades estatísticas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ana rodrigues</dc:creator>
  <cp:lastModifiedBy>ana rodrigues</cp:lastModifiedBy>
  <cp:revision>18</cp:revision>
  <dcterms:created xsi:type="dcterms:W3CDTF">2012-10-31T14:13:32Z</dcterms:created>
  <dcterms:modified xsi:type="dcterms:W3CDTF">2012-11-07T13:08:25Z</dcterms:modified>
</cp:coreProperties>
</file>