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57" r:id="rId4"/>
    <p:sldId id="307" r:id="rId5"/>
    <p:sldId id="308" r:id="rId6"/>
    <p:sldId id="309" r:id="rId7"/>
    <p:sldId id="345" r:id="rId8"/>
    <p:sldId id="346" r:id="rId9"/>
    <p:sldId id="347" r:id="rId10"/>
    <p:sldId id="348" r:id="rId11"/>
    <p:sldId id="349" r:id="rId12"/>
    <p:sldId id="311" r:id="rId13"/>
    <p:sldId id="350" r:id="rId14"/>
    <p:sldId id="351" r:id="rId15"/>
    <p:sldId id="262" r:id="rId16"/>
    <p:sldId id="263" r:id="rId17"/>
    <p:sldId id="267" r:id="rId18"/>
    <p:sldId id="266" r:id="rId19"/>
    <p:sldId id="268" r:id="rId20"/>
    <p:sldId id="269" r:id="rId21"/>
    <p:sldId id="258" r:id="rId22"/>
    <p:sldId id="259"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52" r:id="rId60"/>
    <p:sldId id="353" r:id="rId61"/>
    <p:sldId id="354" r:id="rId62"/>
    <p:sldId id="355" r:id="rId63"/>
    <p:sldId id="264" r:id="rId64"/>
    <p:sldId id="270" r:id="rId65"/>
    <p:sldId id="265" r:id="rId66"/>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51" d="100"/>
          <a:sy n="51" d="100"/>
        </p:scale>
        <p:origin x="-105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782087-E5A6-49A4-813F-7DA27C80A969}" type="doc">
      <dgm:prSet loTypeId="urn:microsoft.com/office/officeart/2005/8/layout/matrix1" loCatId="matrix" qsTypeId="urn:microsoft.com/office/officeart/2005/8/quickstyle/simple5" qsCatId="simple" csTypeId="urn:microsoft.com/office/officeart/2005/8/colors/colorful5" csCatId="colorful" phldr="1"/>
      <dgm:spPr/>
      <dgm:t>
        <a:bodyPr/>
        <a:lstStyle/>
        <a:p>
          <a:endParaRPr lang="pt-PT"/>
        </a:p>
      </dgm:t>
    </dgm:pt>
    <dgm:pt modelId="{09B8B3DA-5B9C-4F3A-892D-D80B0ABD1F95}">
      <dgm:prSet phldrT="[Texto]" custT="1"/>
      <dgm:spPr/>
      <dgm:t>
        <a:bodyPr/>
        <a:lstStyle/>
        <a:p>
          <a:r>
            <a:rPr lang="pt-PT" sz="3600" u="sng" dirty="0" smtClean="0"/>
            <a:t>Agorafobia</a:t>
          </a:r>
          <a:endParaRPr lang="pt-PT" sz="3600" u="sng" dirty="0"/>
        </a:p>
      </dgm:t>
    </dgm:pt>
    <dgm:pt modelId="{A10C6F08-B413-454D-BCAE-C1841CEA6AD9}" type="parTrans" cxnId="{EA21A737-C88D-4706-88F8-02A5EBA5A806}">
      <dgm:prSet/>
      <dgm:spPr/>
      <dgm:t>
        <a:bodyPr/>
        <a:lstStyle/>
        <a:p>
          <a:endParaRPr lang="pt-PT"/>
        </a:p>
      </dgm:t>
    </dgm:pt>
    <dgm:pt modelId="{16F6E64F-C104-405E-9912-34F7C5E80800}" type="sibTrans" cxnId="{EA21A737-C88D-4706-88F8-02A5EBA5A806}">
      <dgm:prSet/>
      <dgm:spPr/>
      <dgm:t>
        <a:bodyPr/>
        <a:lstStyle/>
        <a:p>
          <a:endParaRPr lang="pt-PT"/>
        </a:p>
      </dgm:t>
    </dgm:pt>
    <dgm:pt modelId="{9F965741-4191-4893-9527-B054A9CD8978}">
      <dgm:prSet phldrT="[Texto]" custT="1">
        <dgm:style>
          <a:lnRef idx="1">
            <a:schemeClr val="accent5"/>
          </a:lnRef>
          <a:fillRef idx="2">
            <a:schemeClr val="accent5"/>
          </a:fillRef>
          <a:effectRef idx="1">
            <a:schemeClr val="accent5"/>
          </a:effectRef>
          <a:fontRef idx="minor">
            <a:schemeClr val="dk1"/>
          </a:fontRef>
        </dgm:style>
      </dgm:prSet>
      <dgm:spPr/>
      <dgm:t>
        <a:bodyPr/>
        <a:lstStyle/>
        <a:p>
          <a:r>
            <a:rPr lang="pt-PT" sz="3600" dirty="0" smtClean="0"/>
            <a:t>Ansiedade por se encontrar em lugares fechados</a:t>
          </a:r>
          <a:endParaRPr lang="pt-PT" sz="3600" dirty="0"/>
        </a:p>
      </dgm:t>
    </dgm:pt>
    <dgm:pt modelId="{E441A9D3-808B-498C-A01B-2EF06D77B10B}" type="parTrans" cxnId="{9560F4AB-D1E3-4ACB-B229-872386337004}">
      <dgm:prSet/>
      <dgm:spPr/>
      <dgm:t>
        <a:bodyPr/>
        <a:lstStyle/>
        <a:p>
          <a:endParaRPr lang="pt-PT"/>
        </a:p>
      </dgm:t>
    </dgm:pt>
    <dgm:pt modelId="{80B16233-7D42-4DB3-B35D-DD233D031950}" type="sibTrans" cxnId="{9560F4AB-D1E3-4ACB-B229-872386337004}">
      <dgm:prSet/>
      <dgm:spPr/>
      <dgm:t>
        <a:bodyPr/>
        <a:lstStyle/>
        <a:p>
          <a:endParaRPr lang="pt-PT"/>
        </a:p>
      </dgm:t>
    </dgm:pt>
    <dgm:pt modelId="{D5432769-4F9E-4865-8A41-8ECD7846F2EE}">
      <dgm:prSet phldrT="[Texto]" custT="1">
        <dgm:style>
          <a:lnRef idx="1">
            <a:schemeClr val="accent6"/>
          </a:lnRef>
          <a:fillRef idx="2">
            <a:schemeClr val="accent6"/>
          </a:fillRef>
          <a:effectRef idx="1">
            <a:schemeClr val="accent6"/>
          </a:effectRef>
          <a:fontRef idx="minor">
            <a:schemeClr val="dk1"/>
          </a:fontRef>
        </dgm:style>
      </dgm:prSet>
      <dgm:spPr/>
      <dgm:t>
        <a:bodyPr/>
        <a:lstStyle/>
        <a:p>
          <a:r>
            <a:rPr lang="pt-PT" sz="3600" b="0" dirty="0" smtClean="0"/>
            <a:t>Situações evitadas ou enfrentadas com mal-estar</a:t>
          </a:r>
          <a:endParaRPr lang="pt-PT" sz="3600" b="0" dirty="0"/>
        </a:p>
      </dgm:t>
    </dgm:pt>
    <dgm:pt modelId="{319955AE-9BE5-4C1D-8D52-D1DDA6366A0C}" type="parTrans" cxnId="{FDF55B59-F903-4434-9C26-5907AE5D60AB}">
      <dgm:prSet/>
      <dgm:spPr/>
      <dgm:t>
        <a:bodyPr/>
        <a:lstStyle/>
        <a:p>
          <a:endParaRPr lang="pt-PT"/>
        </a:p>
      </dgm:t>
    </dgm:pt>
    <dgm:pt modelId="{DAFAC96A-2311-44DB-9B2D-9212617DC538}" type="sibTrans" cxnId="{FDF55B59-F903-4434-9C26-5907AE5D60AB}">
      <dgm:prSet/>
      <dgm:spPr/>
      <dgm:t>
        <a:bodyPr/>
        <a:lstStyle/>
        <a:p>
          <a:endParaRPr lang="pt-PT"/>
        </a:p>
      </dgm:t>
    </dgm:pt>
    <dgm:pt modelId="{17BD4E4B-C5F1-49DC-9845-CDC39705DB58}">
      <dgm:prSet phldrT="[Texto]" custT="1">
        <dgm:style>
          <a:lnRef idx="1">
            <a:schemeClr val="accent6"/>
          </a:lnRef>
          <a:fillRef idx="2">
            <a:schemeClr val="accent6"/>
          </a:fillRef>
          <a:effectRef idx="1">
            <a:schemeClr val="accent6"/>
          </a:effectRef>
          <a:fontRef idx="minor">
            <a:schemeClr val="dk1"/>
          </a:fontRef>
        </dgm:style>
      </dgm:prSet>
      <dgm:spPr/>
      <dgm:t>
        <a:bodyPr anchor="t"/>
        <a:lstStyle/>
        <a:p>
          <a:r>
            <a:rPr lang="pt-PT" sz="3200" dirty="0" smtClean="0"/>
            <a:t>Fobia social e  especifica; Perturbação </a:t>
          </a:r>
          <a:r>
            <a:rPr lang="pt-PT" sz="3200" dirty="0" smtClean="0"/>
            <a:t>obsessivo-compulsiva</a:t>
          </a:r>
          <a:endParaRPr lang="pt-PT" sz="3200" dirty="0"/>
        </a:p>
      </dgm:t>
    </dgm:pt>
    <dgm:pt modelId="{E8F1B62F-9E7D-4C16-9C15-9BE772AC9265}" type="parTrans" cxnId="{08080A89-31D6-4568-B333-709B3973D732}">
      <dgm:prSet/>
      <dgm:spPr/>
      <dgm:t>
        <a:bodyPr/>
        <a:lstStyle/>
        <a:p>
          <a:endParaRPr lang="pt-PT"/>
        </a:p>
      </dgm:t>
    </dgm:pt>
    <dgm:pt modelId="{F9340C7D-C03A-4893-BAD1-1749B126461E}" type="sibTrans" cxnId="{08080A89-31D6-4568-B333-709B3973D732}">
      <dgm:prSet/>
      <dgm:spPr/>
      <dgm:t>
        <a:bodyPr/>
        <a:lstStyle/>
        <a:p>
          <a:endParaRPr lang="pt-PT"/>
        </a:p>
      </dgm:t>
    </dgm:pt>
    <dgm:pt modelId="{DD2B0B74-B81A-4BBB-810D-6980D2F6AB48}">
      <dgm:prSet phldrT="[Texto]" custT="1">
        <dgm:style>
          <a:lnRef idx="1">
            <a:schemeClr val="accent5"/>
          </a:lnRef>
          <a:fillRef idx="2">
            <a:schemeClr val="accent5"/>
          </a:fillRef>
          <a:effectRef idx="1">
            <a:schemeClr val="accent5"/>
          </a:effectRef>
          <a:fontRef idx="minor">
            <a:schemeClr val="dk1"/>
          </a:fontRef>
        </dgm:style>
      </dgm:prSet>
      <dgm:spPr/>
      <dgm:t>
        <a:bodyPr/>
        <a:lstStyle/>
        <a:p>
          <a:r>
            <a:rPr lang="pt-PT" sz="3200" dirty="0" smtClean="0"/>
            <a:t>Perturbação pós-stress traumático e perturbação de ansiedade de separação</a:t>
          </a:r>
          <a:endParaRPr lang="pt-PT" sz="3200" dirty="0"/>
        </a:p>
      </dgm:t>
    </dgm:pt>
    <dgm:pt modelId="{57201463-B285-4E8E-AC91-D7C0E05C6EEF}" type="parTrans" cxnId="{9894D4BD-3B83-4A10-8BA2-A883AB39DC8C}">
      <dgm:prSet/>
      <dgm:spPr/>
      <dgm:t>
        <a:bodyPr/>
        <a:lstStyle/>
        <a:p>
          <a:endParaRPr lang="pt-PT"/>
        </a:p>
      </dgm:t>
    </dgm:pt>
    <dgm:pt modelId="{6EF20D53-9021-4EB8-98E7-CF7D88B7DFCE}" type="sibTrans" cxnId="{9894D4BD-3B83-4A10-8BA2-A883AB39DC8C}">
      <dgm:prSet/>
      <dgm:spPr/>
      <dgm:t>
        <a:bodyPr/>
        <a:lstStyle/>
        <a:p>
          <a:endParaRPr lang="pt-PT"/>
        </a:p>
      </dgm:t>
    </dgm:pt>
    <dgm:pt modelId="{008426B7-F645-492E-B585-E1B259C2A1CD}" type="pres">
      <dgm:prSet presAssocID="{2C782087-E5A6-49A4-813F-7DA27C80A969}" presName="diagram" presStyleCnt="0">
        <dgm:presLayoutVars>
          <dgm:chMax val="1"/>
          <dgm:dir/>
          <dgm:animLvl val="ctr"/>
          <dgm:resizeHandles val="exact"/>
        </dgm:presLayoutVars>
      </dgm:prSet>
      <dgm:spPr/>
      <dgm:t>
        <a:bodyPr/>
        <a:lstStyle/>
        <a:p>
          <a:endParaRPr lang="pt-PT"/>
        </a:p>
      </dgm:t>
    </dgm:pt>
    <dgm:pt modelId="{245E73ED-916A-4A14-8CD6-4F265943A916}" type="pres">
      <dgm:prSet presAssocID="{2C782087-E5A6-49A4-813F-7DA27C80A969}" presName="matrix" presStyleCnt="0"/>
      <dgm:spPr/>
    </dgm:pt>
    <dgm:pt modelId="{023A5BE4-2BFD-4B31-816D-ABF06DD9142F}" type="pres">
      <dgm:prSet presAssocID="{2C782087-E5A6-49A4-813F-7DA27C80A969}" presName="tile1" presStyleLbl="node1" presStyleIdx="0" presStyleCnt="4"/>
      <dgm:spPr/>
      <dgm:t>
        <a:bodyPr/>
        <a:lstStyle/>
        <a:p>
          <a:endParaRPr lang="pt-PT"/>
        </a:p>
      </dgm:t>
    </dgm:pt>
    <dgm:pt modelId="{8B0A90D5-B0F9-4042-B50B-9D61B9E693C8}" type="pres">
      <dgm:prSet presAssocID="{2C782087-E5A6-49A4-813F-7DA27C80A969}" presName="tile1text" presStyleLbl="node1" presStyleIdx="0" presStyleCnt="4">
        <dgm:presLayoutVars>
          <dgm:chMax val="0"/>
          <dgm:chPref val="0"/>
          <dgm:bulletEnabled val="1"/>
        </dgm:presLayoutVars>
      </dgm:prSet>
      <dgm:spPr/>
      <dgm:t>
        <a:bodyPr/>
        <a:lstStyle/>
        <a:p>
          <a:endParaRPr lang="pt-PT"/>
        </a:p>
      </dgm:t>
    </dgm:pt>
    <dgm:pt modelId="{AB032853-4BEC-4DAD-839C-E01EFC8AFA09}" type="pres">
      <dgm:prSet presAssocID="{2C782087-E5A6-49A4-813F-7DA27C80A969}" presName="tile2" presStyleLbl="node1" presStyleIdx="1" presStyleCnt="4"/>
      <dgm:spPr/>
      <dgm:t>
        <a:bodyPr/>
        <a:lstStyle/>
        <a:p>
          <a:endParaRPr lang="pt-PT"/>
        </a:p>
      </dgm:t>
    </dgm:pt>
    <dgm:pt modelId="{A31E1564-8CC9-4CB3-85FF-B2CCEE5B38FD}" type="pres">
      <dgm:prSet presAssocID="{2C782087-E5A6-49A4-813F-7DA27C80A969}" presName="tile2text" presStyleLbl="node1" presStyleIdx="1" presStyleCnt="4">
        <dgm:presLayoutVars>
          <dgm:chMax val="0"/>
          <dgm:chPref val="0"/>
          <dgm:bulletEnabled val="1"/>
        </dgm:presLayoutVars>
      </dgm:prSet>
      <dgm:spPr/>
      <dgm:t>
        <a:bodyPr/>
        <a:lstStyle/>
        <a:p>
          <a:endParaRPr lang="pt-PT"/>
        </a:p>
      </dgm:t>
    </dgm:pt>
    <dgm:pt modelId="{53A43540-E787-4B09-B871-5B73ACA03CDB}" type="pres">
      <dgm:prSet presAssocID="{2C782087-E5A6-49A4-813F-7DA27C80A969}" presName="tile3" presStyleLbl="node1" presStyleIdx="2" presStyleCnt="4"/>
      <dgm:spPr/>
      <dgm:t>
        <a:bodyPr/>
        <a:lstStyle/>
        <a:p>
          <a:endParaRPr lang="pt-PT"/>
        </a:p>
      </dgm:t>
    </dgm:pt>
    <dgm:pt modelId="{604AD855-F42D-4178-81CD-B64740DE360E}" type="pres">
      <dgm:prSet presAssocID="{2C782087-E5A6-49A4-813F-7DA27C80A969}" presName="tile3text" presStyleLbl="node1" presStyleIdx="2" presStyleCnt="4">
        <dgm:presLayoutVars>
          <dgm:chMax val="0"/>
          <dgm:chPref val="0"/>
          <dgm:bulletEnabled val="1"/>
        </dgm:presLayoutVars>
      </dgm:prSet>
      <dgm:spPr/>
      <dgm:t>
        <a:bodyPr/>
        <a:lstStyle/>
        <a:p>
          <a:endParaRPr lang="pt-PT"/>
        </a:p>
      </dgm:t>
    </dgm:pt>
    <dgm:pt modelId="{49460BDA-FBEF-4DB8-A33E-8C136396681C}" type="pres">
      <dgm:prSet presAssocID="{2C782087-E5A6-49A4-813F-7DA27C80A969}" presName="tile4" presStyleLbl="node1" presStyleIdx="3" presStyleCnt="4"/>
      <dgm:spPr/>
      <dgm:t>
        <a:bodyPr/>
        <a:lstStyle/>
        <a:p>
          <a:endParaRPr lang="pt-PT"/>
        </a:p>
      </dgm:t>
    </dgm:pt>
    <dgm:pt modelId="{B3A7BDD1-A6B3-4919-A24B-8B94B58287EA}" type="pres">
      <dgm:prSet presAssocID="{2C782087-E5A6-49A4-813F-7DA27C80A969}" presName="tile4text" presStyleLbl="node1" presStyleIdx="3" presStyleCnt="4">
        <dgm:presLayoutVars>
          <dgm:chMax val="0"/>
          <dgm:chPref val="0"/>
          <dgm:bulletEnabled val="1"/>
        </dgm:presLayoutVars>
      </dgm:prSet>
      <dgm:spPr/>
      <dgm:t>
        <a:bodyPr/>
        <a:lstStyle/>
        <a:p>
          <a:endParaRPr lang="pt-PT"/>
        </a:p>
      </dgm:t>
    </dgm:pt>
    <dgm:pt modelId="{DBD5AE0A-2724-4FC1-B825-4DAAD923BD83}" type="pres">
      <dgm:prSet presAssocID="{2C782087-E5A6-49A4-813F-7DA27C80A969}" presName="centerTile" presStyleLbl="fgShp" presStyleIdx="0" presStyleCnt="1" custScaleX="110195" custScaleY="90667">
        <dgm:presLayoutVars>
          <dgm:chMax val="0"/>
          <dgm:chPref val="0"/>
        </dgm:presLayoutVars>
      </dgm:prSet>
      <dgm:spPr/>
      <dgm:t>
        <a:bodyPr/>
        <a:lstStyle/>
        <a:p>
          <a:endParaRPr lang="pt-PT"/>
        </a:p>
      </dgm:t>
    </dgm:pt>
  </dgm:ptLst>
  <dgm:cxnLst>
    <dgm:cxn modelId="{8C2E2585-A5F5-428D-8895-B6DB4C7024B4}" type="presOf" srcId="{09B8B3DA-5B9C-4F3A-892D-D80B0ABD1F95}" destId="{DBD5AE0A-2724-4FC1-B825-4DAAD923BD83}" srcOrd="0" destOrd="0" presId="urn:microsoft.com/office/officeart/2005/8/layout/matrix1"/>
    <dgm:cxn modelId="{4DDCEBD5-D235-448F-8519-5ABFE00B43DD}" type="presOf" srcId="{17BD4E4B-C5F1-49DC-9845-CDC39705DB58}" destId="{53A43540-E787-4B09-B871-5B73ACA03CDB}" srcOrd="0" destOrd="0" presId="urn:microsoft.com/office/officeart/2005/8/layout/matrix1"/>
    <dgm:cxn modelId="{1EBDF808-4994-4744-A2EF-80F4A4228ED6}" type="presOf" srcId="{17BD4E4B-C5F1-49DC-9845-CDC39705DB58}" destId="{604AD855-F42D-4178-81CD-B64740DE360E}" srcOrd="1" destOrd="0" presId="urn:microsoft.com/office/officeart/2005/8/layout/matrix1"/>
    <dgm:cxn modelId="{CDE1B6AD-D350-4FAA-B03D-08767F3AD237}" type="presOf" srcId="{DD2B0B74-B81A-4BBB-810D-6980D2F6AB48}" destId="{B3A7BDD1-A6B3-4919-A24B-8B94B58287EA}" srcOrd="1" destOrd="0" presId="urn:microsoft.com/office/officeart/2005/8/layout/matrix1"/>
    <dgm:cxn modelId="{08080A89-31D6-4568-B333-709B3973D732}" srcId="{09B8B3DA-5B9C-4F3A-892D-D80B0ABD1F95}" destId="{17BD4E4B-C5F1-49DC-9845-CDC39705DB58}" srcOrd="2" destOrd="0" parTransId="{E8F1B62F-9E7D-4C16-9C15-9BE772AC9265}" sibTransId="{F9340C7D-C03A-4893-BAD1-1749B126461E}"/>
    <dgm:cxn modelId="{C2D50D03-1BB0-4414-A275-5A526D08DF40}" type="presOf" srcId="{9F965741-4191-4893-9527-B054A9CD8978}" destId="{023A5BE4-2BFD-4B31-816D-ABF06DD9142F}" srcOrd="0" destOrd="0" presId="urn:microsoft.com/office/officeart/2005/8/layout/matrix1"/>
    <dgm:cxn modelId="{E937293F-D1DD-4B0D-A402-7237616F64E7}" type="presOf" srcId="{D5432769-4F9E-4865-8A41-8ECD7846F2EE}" destId="{A31E1564-8CC9-4CB3-85FF-B2CCEE5B38FD}" srcOrd="1" destOrd="0" presId="urn:microsoft.com/office/officeart/2005/8/layout/matrix1"/>
    <dgm:cxn modelId="{9894D4BD-3B83-4A10-8BA2-A883AB39DC8C}" srcId="{09B8B3DA-5B9C-4F3A-892D-D80B0ABD1F95}" destId="{DD2B0B74-B81A-4BBB-810D-6980D2F6AB48}" srcOrd="3" destOrd="0" parTransId="{57201463-B285-4E8E-AC91-D7C0E05C6EEF}" sibTransId="{6EF20D53-9021-4EB8-98E7-CF7D88B7DFCE}"/>
    <dgm:cxn modelId="{FDF55B59-F903-4434-9C26-5907AE5D60AB}" srcId="{09B8B3DA-5B9C-4F3A-892D-D80B0ABD1F95}" destId="{D5432769-4F9E-4865-8A41-8ECD7846F2EE}" srcOrd="1" destOrd="0" parTransId="{319955AE-9BE5-4C1D-8D52-D1DDA6366A0C}" sibTransId="{DAFAC96A-2311-44DB-9B2D-9212617DC538}"/>
    <dgm:cxn modelId="{5CC6424A-A512-4F7B-99B7-30279C7DC804}" type="presOf" srcId="{9F965741-4191-4893-9527-B054A9CD8978}" destId="{8B0A90D5-B0F9-4042-B50B-9D61B9E693C8}" srcOrd="1" destOrd="0" presId="urn:microsoft.com/office/officeart/2005/8/layout/matrix1"/>
    <dgm:cxn modelId="{EA5E6423-1FF7-43DD-944E-E96FF8147BF5}" type="presOf" srcId="{2C782087-E5A6-49A4-813F-7DA27C80A969}" destId="{008426B7-F645-492E-B585-E1B259C2A1CD}" srcOrd="0" destOrd="0" presId="urn:microsoft.com/office/officeart/2005/8/layout/matrix1"/>
    <dgm:cxn modelId="{EA21A737-C88D-4706-88F8-02A5EBA5A806}" srcId="{2C782087-E5A6-49A4-813F-7DA27C80A969}" destId="{09B8B3DA-5B9C-4F3A-892D-D80B0ABD1F95}" srcOrd="0" destOrd="0" parTransId="{A10C6F08-B413-454D-BCAE-C1841CEA6AD9}" sibTransId="{16F6E64F-C104-405E-9912-34F7C5E80800}"/>
    <dgm:cxn modelId="{8BB760A0-180E-4962-83AC-C067B7F6742C}" type="presOf" srcId="{D5432769-4F9E-4865-8A41-8ECD7846F2EE}" destId="{AB032853-4BEC-4DAD-839C-E01EFC8AFA09}" srcOrd="0" destOrd="0" presId="urn:microsoft.com/office/officeart/2005/8/layout/matrix1"/>
    <dgm:cxn modelId="{ABF0BAB6-EE32-429F-81AA-2DAE532F8D31}" type="presOf" srcId="{DD2B0B74-B81A-4BBB-810D-6980D2F6AB48}" destId="{49460BDA-FBEF-4DB8-A33E-8C136396681C}" srcOrd="0" destOrd="0" presId="urn:microsoft.com/office/officeart/2005/8/layout/matrix1"/>
    <dgm:cxn modelId="{9560F4AB-D1E3-4ACB-B229-872386337004}" srcId="{09B8B3DA-5B9C-4F3A-892D-D80B0ABD1F95}" destId="{9F965741-4191-4893-9527-B054A9CD8978}" srcOrd="0" destOrd="0" parTransId="{E441A9D3-808B-498C-A01B-2EF06D77B10B}" sibTransId="{80B16233-7D42-4DB3-B35D-DD233D031950}"/>
    <dgm:cxn modelId="{19AFC9A7-6BA0-4E4F-984B-4EE83103C286}" type="presParOf" srcId="{008426B7-F645-492E-B585-E1B259C2A1CD}" destId="{245E73ED-916A-4A14-8CD6-4F265943A916}" srcOrd="0" destOrd="0" presId="urn:microsoft.com/office/officeart/2005/8/layout/matrix1"/>
    <dgm:cxn modelId="{6ECD9CBB-B6FC-4581-A208-71C76FF43EA4}" type="presParOf" srcId="{245E73ED-916A-4A14-8CD6-4F265943A916}" destId="{023A5BE4-2BFD-4B31-816D-ABF06DD9142F}" srcOrd="0" destOrd="0" presId="urn:microsoft.com/office/officeart/2005/8/layout/matrix1"/>
    <dgm:cxn modelId="{E2F446B6-142C-400E-9039-D0AC5AE7A278}" type="presParOf" srcId="{245E73ED-916A-4A14-8CD6-4F265943A916}" destId="{8B0A90D5-B0F9-4042-B50B-9D61B9E693C8}" srcOrd="1" destOrd="0" presId="urn:microsoft.com/office/officeart/2005/8/layout/matrix1"/>
    <dgm:cxn modelId="{BC87EF08-9E7F-4ECB-B1E7-21B8C45FEDEB}" type="presParOf" srcId="{245E73ED-916A-4A14-8CD6-4F265943A916}" destId="{AB032853-4BEC-4DAD-839C-E01EFC8AFA09}" srcOrd="2" destOrd="0" presId="urn:microsoft.com/office/officeart/2005/8/layout/matrix1"/>
    <dgm:cxn modelId="{24CEAD29-0DD7-45E8-BA9E-E0F29E92E339}" type="presParOf" srcId="{245E73ED-916A-4A14-8CD6-4F265943A916}" destId="{A31E1564-8CC9-4CB3-85FF-B2CCEE5B38FD}" srcOrd="3" destOrd="0" presId="urn:microsoft.com/office/officeart/2005/8/layout/matrix1"/>
    <dgm:cxn modelId="{83AC8845-4EA3-41F4-BF05-55E9FF1C9645}" type="presParOf" srcId="{245E73ED-916A-4A14-8CD6-4F265943A916}" destId="{53A43540-E787-4B09-B871-5B73ACA03CDB}" srcOrd="4" destOrd="0" presId="urn:microsoft.com/office/officeart/2005/8/layout/matrix1"/>
    <dgm:cxn modelId="{34761D86-6943-41A4-B706-595F5570C147}" type="presParOf" srcId="{245E73ED-916A-4A14-8CD6-4F265943A916}" destId="{604AD855-F42D-4178-81CD-B64740DE360E}" srcOrd="5" destOrd="0" presId="urn:microsoft.com/office/officeart/2005/8/layout/matrix1"/>
    <dgm:cxn modelId="{51B5B6DE-BFAF-41C3-AF3B-30A8C478ED4A}" type="presParOf" srcId="{245E73ED-916A-4A14-8CD6-4F265943A916}" destId="{49460BDA-FBEF-4DB8-A33E-8C136396681C}" srcOrd="6" destOrd="0" presId="urn:microsoft.com/office/officeart/2005/8/layout/matrix1"/>
    <dgm:cxn modelId="{CBB1FB5E-3D60-462F-B599-991408C00DB7}" type="presParOf" srcId="{245E73ED-916A-4A14-8CD6-4F265943A916}" destId="{B3A7BDD1-A6B3-4919-A24B-8B94B58287EA}" srcOrd="7" destOrd="0" presId="urn:microsoft.com/office/officeart/2005/8/layout/matrix1"/>
    <dgm:cxn modelId="{18C2F52C-F004-4846-8254-ECC37B997320}" type="presParOf" srcId="{008426B7-F645-492E-B585-E1B259C2A1CD}" destId="{DBD5AE0A-2724-4FC1-B825-4DAAD923BD83}"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3A5BE4-2BFD-4B31-816D-ABF06DD9142F}">
      <dsp:nvSpPr>
        <dsp:cNvPr id="0" name=""/>
        <dsp:cNvSpPr/>
      </dsp:nvSpPr>
      <dsp:spPr>
        <a:xfrm rot="16200000">
          <a:off x="801216" y="-801216"/>
          <a:ext cx="2700300" cy="4302732"/>
        </a:xfrm>
        <a:prstGeom prst="round1Rect">
          <a:avLst/>
        </a:prstGeom>
        <a:gradFill rotWithShape="1">
          <a:gsLst>
            <a:gs pos="0">
              <a:schemeClr val="accent5">
                <a:tint val="30000"/>
                <a:satMod val="250000"/>
              </a:schemeClr>
            </a:gs>
            <a:gs pos="72000">
              <a:schemeClr val="accent5">
                <a:tint val="75000"/>
                <a:satMod val="210000"/>
              </a:schemeClr>
            </a:gs>
            <a:gs pos="100000">
              <a:schemeClr val="accent5">
                <a:tint val="85000"/>
                <a:satMod val="210000"/>
              </a:schemeClr>
            </a:gs>
          </a:gsLst>
          <a:lin ang="5400000" scaled="1"/>
        </a:gradFill>
        <a:ln w="10000" cap="flat" cmpd="sng" algn="ctr">
          <a:solidFill>
            <a:schemeClr val="accent5"/>
          </a:solidFill>
          <a:prstDash val="solid"/>
        </a:ln>
        <a:effectLst>
          <a:outerShdw blurRad="76200" dist="50800" dir="5400000" rotWithShape="0">
            <a:srgbClr val="4E3B30">
              <a:alpha val="6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pt-PT" sz="3600" kern="1200" dirty="0" smtClean="0"/>
            <a:t>Ansiedade por se encontrar em lugares fechados</a:t>
          </a:r>
          <a:endParaRPr lang="pt-PT" sz="3600" kern="1200" dirty="0"/>
        </a:p>
      </dsp:txBody>
      <dsp:txXfrm rot="16200000">
        <a:off x="1138753" y="-1138753"/>
        <a:ext cx="2025225" cy="4302732"/>
      </dsp:txXfrm>
    </dsp:sp>
    <dsp:sp modelId="{AB032853-4BEC-4DAD-839C-E01EFC8AFA09}">
      <dsp:nvSpPr>
        <dsp:cNvPr id="0" name=""/>
        <dsp:cNvSpPr/>
      </dsp:nvSpPr>
      <dsp:spPr>
        <a:xfrm>
          <a:off x="4302732" y="0"/>
          <a:ext cx="4302732" cy="2700300"/>
        </a:xfrm>
        <a:prstGeom prst="round1Rect">
          <a:avLst/>
        </a:prstGeom>
        <a:gradFill rotWithShape="1">
          <a:gsLst>
            <a:gs pos="0">
              <a:schemeClr val="accent6">
                <a:tint val="30000"/>
                <a:satMod val="250000"/>
              </a:schemeClr>
            </a:gs>
            <a:gs pos="72000">
              <a:schemeClr val="accent6">
                <a:tint val="75000"/>
                <a:satMod val="210000"/>
              </a:schemeClr>
            </a:gs>
            <a:gs pos="100000">
              <a:schemeClr val="accent6">
                <a:tint val="85000"/>
                <a:satMod val="210000"/>
              </a:schemeClr>
            </a:gs>
          </a:gsLst>
          <a:lin ang="5400000" scaled="1"/>
        </a:gradFill>
        <a:ln w="10000" cap="flat" cmpd="sng" algn="ctr">
          <a:solidFill>
            <a:schemeClr val="accent6"/>
          </a:solidFill>
          <a:prstDash val="solid"/>
        </a:ln>
        <a:effectLst>
          <a:outerShdw blurRad="76200" dist="50800" dir="5400000" rotWithShape="0">
            <a:srgbClr val="4E3B30">
              <a:alpha val="6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pt-PT" sz="3600" b="0" kern="1200" dirty="0" smtClean="0"/>
            <a:t>Situações evitadas ou enfrentadas com mal-estar</a:t>
          </a:r>
          <a:endParaRPr lang="pt-PT" sz="3600" b="0" kern="1200" dirty="0"/>
        </a:p>
      </dsp:txBody>
      <dsp:txXfrm>
        <a:off x="4302732" y="0"/>
        <a:ext cx="4302732" cy="2025225"/>
      </dsp:txXfrm>
    </dsp:sp>
    <dsp:sp modelId="{53A43540-E787-4B09-B871-5B73ACA03CDB}">
      <dsp:nvSpPr>
        <dsp:cNvPr id="0" name=""/>
        <dsp:cNvSpPr/>
      </dsp:nvSpPr>
      <dsp:spPr>
        <a:xfrm rot="10800000">
          <a:off x="0" y="2700300"/>
          <a:ext cx="4302732" cy="2700300"/>
        </a:xfrm>
        <a:prstGeom prst="round1Rect">
          <a:avLst/>
        </a:prstGeom>
        <a:gradFill rotWithShape="1">
          <a:gsLst>
            <a:gs pos="0">
              <a:schemeClr val="accent6">
                <a:tint val="30000"/>
                <a:satMod val="250000"/>
              </a:schemeClr>
            </a:gs>
            <a:gs pos="72000">
              <a:schemeClr val="accent6">
                <a:tint val="75000"/>
                <a:satMod val="210000"/>
              </a:schemeClr>
            </a:gs>
            <a:gs pos="100000">
              <a:schemeClr val="accent6">
                <a:tint val="85000"/>
                <a:satMod val="210000"/>
              </a:schemeClr>
            </a:gs>
          </a:gsLst>
          <a:lin ang="5400000" scaled="1"/>
        </a:gradFill>
        <a:ln w="10000" cap="flat" cmpd="sng" algn="ctr">
          <a:solidFill>
            <a:schemeClr val="accent6"/>
          </a:solidFill>
          <a:prstDash val="solid"/>
        </a:ln>
        <a:effectLst>
          <a:outerShdw blurRad="76200" dist="50800" dir="5400000" rotWithShape="0">
            <a:srgbClr val="4E3B30">
              <a:alpha val="6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227584" tIns="227584" rIns="227584" bIns="227584" numCol="1" spcCol="1270" anchor="t" anchorCtr="0">
          <a:noAutofit/>
        </a:bodyPr>
        <a:lstStyle/>
        <a:p>
          <a:pPr lvl="0" algn="ctr" defTabSz="1422400">
            <a:lnSpc>
              <a:spcPct val="90000"/>
            </a:lnSpc>
            <a:spcBef>
              <a:spcPct val="0"/>
            </a:spcBef>
            <a:spcAft>
              <a:spcPct val="35000"/>
            </a:spcAft>
          </a:pPr>
          <a:r>
            <a:rPr lang="pt-PT" sz="3200" kern="1200" dirty="0" smtClean="0"/>
            <a:t>Fobia social e  especifica; Perturbação </a:t>
          </a:r>
          <a:r>
            <a:rPr lang="pt-PT" sz="3200" kern="1200" dirty="0" smtClean="0"/>
            <a:t>obsessivo-compulsiva</a:t>
          </a:r>
          <a:endParaRPr lang="pt-PT" sz="3200" kern="1200" dirty="0"/>
        </a:p>
      </dsp:txBody>
      <dsp:txXfrm rot="10800000">
        <a:off x="0" y="3375375"/>
        <a:ext cx="4302732" cy="2025225"/>
      </dsp:txXfrm>
    </dsp:sp>
    <dsp:sp modelId="{49460BDA-FBEF-4DB8-A33E-8C136396681C}">
      <dsp:nvSpPr>
        <dsp:cNvPr id="0" name=""/>
        <dsp:cNvSpPr/>
      </dsp:nvSpPr>
      <dsp:spPr>
        <a:xfrm rot="5400000">
          <a:off x="5103948" y="1899084"/>
          <a:ext cx="2700300" cy="4302732"/>
        </a:xfrm>
        <a:prstGeom prst="round1Rect">
          <a:avLst/>
        </a:prstGeom>
        <a:gradFill rotWithShape="1">
          <a:gsLst>
            <a:gs pos="0">
              <a:schemeClr val="accent5">
                <a:tint val="30000"/>
                <a:satMod val="250000"/>
              </a:schemeClr>
            </a:gs>
            <a:gs pos="72000">
              <a:schemeClr val="accent5">
                <a:tint val="75000"/>
                <a:satMod val="210000"/>
              </a:schemeClr>
            </a:gs>
            <a:gs pos="100000">
              <a:schemeClr val="accent5">
                <a:tint val="85000"/>
                <a:satMod val="210000"/>
              </a:schemeClr>
            </a:gs>
          </a:gsLst>
          <a:lin ang="5400000" scaled="1"/>
        </a:gradFill>
        <a:ln w="10000" cap="flat" cmpd="sng" algn="ctr">
          <a:solidFill>
            <a:schemeClr val="accent5"/>
          </a:solidFill>
          <a:prstDash val="solid"/>
        </a:ln>
        <a:effectLst>
          <a:outerShdw blurRad="76200" dist="50800" dir="5400000" rotWithShape="0">
            <a:srgbClr val="4E3B30">
              <a:alpha val="6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pt-PT" sz="3200" kern="1200" dirty="0" smtClean="0"/>
            <a:t>Perturbação pós-stress traumático e perturbação de ansiedade de separação</a:t>
          </a:r>
          <a:endParaRPr lang="pt-PT" sz="3200" kern="1200" dirty="0"/>
        </a:p>
      </dsp:txBody>
      <dsp:txXfrm rot="5400000">
        <a:off x="5441485" y="2236621"/>
        <a:ext cx="2025225" cy="4302732"/>
      </dsp:txXfrm>
    </dsp:sp>
    <dsp:sp modelId="{DBD5AE0A-2724-4FC1-B825-4DAAD923BD83}">
      <dsp:nvSpPr>
        <dsp:cNvPr id="0" name=""/>
        <dsp:cNvSpPr/>
      </dsp:nvSpPr>
      <dsp:spPr>
        <a:xfrm>
          <a:off x="2880313" y="2088229"/>
          <a:ext cx="2844837" cy="1224140"/>
        </a:xfrm>
        <a:prstGeom prst="roundRect">
          <a:avLst/>
        </a:prstGeom>
        <a:gradFill rotWithShape="0">
          <a:gsLst>
            <a:gs pos="0">
              <a:schemeClr val="accent5">
                <a:tint val="40000"/>
                <a:hueOff val="0"/>
                <a:satOff val="0"/>
                <a:lumOff val="0"/>
                <a:alphaOff val="0"/>
                <a:tint val="75000"/>
                <a:shade val="85000"/>
                <a:satMod val="230000"/>
              </a:schemeClr>
            </a:gs>
            <a:gs pos="25000">
              <a:schemeClr val="accent5">
                <a:tint val="40000"/>
                <a:hueOff val="0"/>
                <a:satOff val="0"/>
                <a:lumOff val="0"/>
                <a:alphaOff val="0"/>
                <a:tint val="90000"/>
                <a:shade val="70000"/>
                <a:satMod val="220000"/>
              </a:schemeClr>
            </a:gs>
            <a:gs pos="50000">
              <a:schemeClr val="accent5">
                <a:tint val="40000"/>
                <a:hueOff val="0"/>
                <a:satOff val="0"/>
                <a:lumOff val="0"/>
                <a:alphaOff val="0"/>
                <a:tint val="90000"/>
                <a:shade val="58000"/>
                <a:satMod val="225000"/>
              </a:schemeClr>
            </a:gs>
            <a:gs pos="65000">
              <a:schemeClr val="accent5">
                <a:tint val="40000"/>
                <a:hueOff val="0"/>
                <a:satOff val="0"/>
                <a:lumOff val="0"/>
                <a:alphaOff val="0"/>
                <a:tint val="90000"/>
                <a:shade val="58000"/>
                <a:satMod val="225000"/>
              </a:schemeClr>
            </a:gs>
            <a:gs pos="80000">
              <a:schemeClr val="accent5">
                <a:tint val="40000"/>
                <a:hueOff val="0"/>
                <a:satOff val="0"/>
                <a:lumOff val="0"/>
                <a:alphaOff val="0"/>
                <a:tint val="90000"/>
                <a:shade val="69000"/>
                <a:satMod val="220000"/>
              </a:schemeClr>
            </a:gs>
            <a:gs pos="100000">
              <a:schemeClr val="accent5">
                <a:tint val="40000"/>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5">
              <a:tint val="40000"/>
              <a:hueOff val="0"/>
              <a:satOff val="0"/>
              <a:lumOff val="0"/>
              <a:alphaOff val="0"/>
              <a:shade val="60000"/>
              <a:satMod val="110000"/>
            </a:schemeClr>
          </a:contourClr>
        </a:sp3d>
      </dsp:spPr>
      <dsp:style>
        <a:lnRef idx="0">
          <a:scrgbClr r="0" g="0" b="0"/>
        </a:lnRef>
        <a:fillRef idx="3">
          <a:scrgbClr r="0" g="0" b="0"/>
        </a:fillRef>
        <a:effectRef idx="3">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pt-PT" sz="3600" u="sng" kern="1200" dirty="0" smtClean="0"/>
            <a:t>Agorafobia</a:t>
          </a:r>
          <a:endParaRPr lang="pt-PT" sz="3600" u="sng" kern="1200" dirty="0"/>
        </a:p>
      </dsp:txBody>
      <dsp:txXfrm>
        <a:off x="2880313" y="2088229"/>
        <a:ext cx="2844837" cy="122414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2" name="Footer Placeholder 1"/>
          <p:cNvSpPr>
            <a:spLocks noGrp="1"/>
          </p:cNvSpPr>
          <p:nvPr>
            <p:ph type="ftr" sz="quarter" idx="11"/>
          </p:nvPr>
        </p:nvSpPr>
        <p:spPr/>
        <p:txBody>
          <a:bodyPr/>
          <a:lstStyle/>
          <a:p>
            <a:endParaRPr lang="pt-PT"/>
          </a:p>
        </p:txBody>
      </p:sp>
      <p:sp>
        <p:nvSpPr>
          <p:cNvPr id="15" name="Slide Number Placeholder 14"/>
          <p:cNvSpPr>
            <a:spLocks noGrp="1"/>
          </p:cNvSpPr>
          <p:nvPr>
            <p:ph type="sldNum" sz="quarter" idx="12"/>
          </p:nvPr>
        </p:nvSpPr>
        <p:spPr>
          <a:xfrm>
            <a:off x="8229600" y="6473952"/>
            <a:ext cx="758952" cy="246888"/>
          </a:xfrm>
        </p:spPr>
        <p:txBody>
          <a:bodyPr/>
          <a:lstStyle/>
          <a:p>
            <a:fld id="{006FB5BE-7595-465F-98E8-85776A8F7F7F}" type="slidenum">
              <a:rPr lang="pt-PT" smtClean="0"/>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06FB5BE-7595-465F-98E8-85776A8F7F7F}" type="slidenum">
              <a:rPr lang="pt-PT" smtClean="0"/>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06FB5BE-7595-465F-98E8-85776A8F7F7F}" type="slidenum">
              <a:rPr lang="pt-PT" smtClean="0"/>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19" name="Footer Placeholder 18"/>
          <p:cNvSpPr>
            <a:spLocks noGrp="1"/>
          </p:cNvSpPr>
          <p:nvPr>
            <p:ph type="ftr" sz="quarter" idx="11"/>
          </p:nvPr>
        </p:nvSpPr>
        <p:spPr>
          <a:xfrm>
            <a:off x="3581400" y="76200"/>
            <a:ext cx="2895600" cy="288925"/>
          </a:xfrm>
        </p:spPr>
        <p:txBody>
          <a:bodyPr/>
          <a:lstStyle/>
          <a:p>
            <a:endParaRPr lang="pt-PT"/>
          </a:p>
        </p:txBody>
      </p:sp>
      <p:sp>
        <p:nvSpPr>
          <p:cNvPr id="16" name="Slide Number Placeholder 15"/>
          <p:cNvSpPr>
            <a:spLocks noGrp="1"/>
          </p:cNvSpPr>
          <p:nvPr>
            <p:ph type="sldNum" sz="quarter" idx="12"/>
          </p:nvPr>
        </p:nvSpPr>
        <p:spPr>
          <a:xfrm>
            <a:off x="8229600" y="6473952"/>
            <a:ext cx="758952" cy="246888"/>
          </a:xfrm>
        </p:spPr>
        <p:txBody>
          <a:bodyPr/>
          <a:lstStyle/>
          <a:p>
            <a:fld id="{006FB5BE-7595-465F-98E8-85776A8F7F7F}" type="slidenum">
              <a:rPr lang="pt-PT" smtClean="0"/>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11" name="Footer Placeholder 10"/>
          <p:cNvSpPr>
            <a:spLocks noGrp="1"/>
          </p:cNvSpPr>
          <p:nvPr>
            <p:ph type="ftr" sz="quarter" idx="11"/>
          </p:nvPr>
        </p:nvSpPr>
        <p:spPr/>
        <p:txBody>
          <a:bodyPr/>
          <a:lstStyle/>
          <a:p>
            <a:endParaRPr lang="pt-PT"/>
          </a:p>
        </p:txBody>
      </p:sp>
      <p:sp>
        <p:nvSpPr>
          <p:cNvPr id="16" name="Slide Number Placeholder 15"/>
          <p:cNvSpPr>
            <a:spLocks noGrp="1"/>
          </p:cNvSpPr>
          <p:nvPr>
            <p:ph type="sldNum" sz="quarter" idx="12"/>
          </p:nvPr>
        </p:nvSpPr>
        <p:spPr/>
        <p:txBody>
          <a:bodyPr/>
          <a:lstStyle/>
          <a:p>
            <a:fld id="{006FB5BE-7595-465F-98E8-85776A8F7F7F}" type="slidenum">
              <a:rPr lang="pt-PT" smtClean="0"/>
              <a:pPr/>
              <a:t>‹#›</a:t>
            </a:fld>
            <a:endParaRPr lang="pt-PT"/>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10" name="Footer Placeholder 9"/>
          <p:cNvSpPr>
            <a:spLocks noGrp="1"/>
          </p:cNvSpPr>
          <p:nvPr>
            <p:ph type="ftr" sz="quarter" idx="11"/>
          </p:nvPr>
        </p:nvSpPr>
        <p:spPr/>
        <p:txBody>
          <a:bodyPr/>
          <a:lstStyle/>
          <a:p>
            <a:endParaRPr lang="pt-PT"/>
          </a:p>
        </p:txBody>
      </p:sp>
      <p:sp>
        <p:nvSpPr>
          <p:cNvPr id="31" name="Slide Number Placeholder 30"/>
          <p:cNvSpPr>
            <a:spLocks noGrp="1"/>
          </p:cNvSpPr>
          <p:nvPr>
            <p:ph type="sldNum" sz="quarter" idx="12"/>
          </p:nvPr>
        </p:nvSpPr>
        <p:spPr/>
        <p:txBody>
          <a:bodyPr/>
          <a:lstStyle/>
          <a:p>
            <a:fld id="{006FB5BE-7595-465F-98E8-85776A8F7F7F}" type="slidenum">
              <a:rPr lang="pt-PT" smtClean="0"/>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a:xfrm>
            <a:off x="8229600" y="6477000"/>
            <a:ext cx="762000" cy="246888"/>
          </a:xfrm>
        </p:spPr>
        <p:txBody>
          <a:bodyPr/>
          <a:lstStyle/>
          <a:p>
            <a:fld id="{006FB5BE-7595-465F-98E8-85776A8F7F7F}" type="slidenum">
              <a:rPr lang="pt-PT" smtClean="0"/>
              <a:pPr/>
              <a:t>‹#›</a:t>
            </a:fld>
            <a:endParaRPr lang="pt-PT"/>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21" name="Footer Placeholder 20"/>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06FB5BE-7595-465F-98E8-85776A8F7F7F}" type="slidenum">
              <a:rPr lang="pt-PT" smtClean="0"/>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24" name="Footer Placeholder 23"/>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06FB5BE-7595-465F-98E8-85776A8F7F7F}" type="slidenum">
              <a:rPr lang="pt-PT" smtClean="0"/>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29" name="Footer Placeholder 28"/>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06FB5BE-7595-465F-98E8-85776A8F7F7F}" type="slidenum">
              <a:rPr lang="pt-PT" smtClean="0"/>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2A872DB-9002-4089-97C9-4FA23D84146F}" type="datetimeFigureOut">
              <a:rPr lang="pt-PT" smtClean="0"/>
              <a:pPr/>
              <a:t>12-11-2012</a:t>
            </a:fld>
            <a:endParaRPr lang="pt-PT"/>
          </a:p>
        </p:txBody>
      </p:sp>
      <p:sp>
        <p:nvSpPr>
          <p:cNvPr id="5" name="Footer Placeholder 4"/>
          <p:cNvSpPr>
            <a:spLocks noGrp="1"/>
          </p:cNvSpPr>
          <p:nvPr>
            <p:ph type="ftr" sz="quarter" idx="11"/>
          </p:nvPr>
        </p:nvSpPr>
        <p:spPr/>
        <p:txBody>
          <a:bodyPr/>
          <a:lstStyle/>
          <a:p>
            <a:endParaRPr lang="pt-PT"/>
          </a:p>
        </p:txBody>
      </p:sp>
      <p:sp>
        <p:nvSpPr>
          <p:cNvPr id="31" name="Slide Number Placeholder 30"/>
          <p:cNvSpPr>
            <a:spLocks noGrp="1"/>
          </p:cNvSpPr>
          <p:nvPr>
            <p:ph type="sldNum" sz="quarter" idx="12"/>
          </p:nvPr>
        </p:nvSpPr>
        <p:spPr/>
        <p:txBody>
          <a:bodyPr/>
          <a:lstStyle/>
          <a:p>
            <a:fld id="{006FB5BE-7595-465F-98E8-85776A8F7F7F}" type="slidenum">
              <a:rPr lang="pt-PT" smtClean="0"/>
              <a:pPr/>
              <a:t>‹#›</a:t>
            </a:fld>
            <a:endParaRPr lang="pt-PT"/>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2A872DB-9002-4089-97C9-4FA23D84146F}" type="datetimeFigureOut">
              <a:rPr lang="pt-PT" smtClean="0"/>
              <a:pPr/>
              <a:t>12-11-2012</a:t>
            </a:fld>
            <a:endParaRPr lang="pt-PT"/>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pt-PT"/>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06FB5BE-7595-465F-98E8-85776A8F7F7F}" type="slidenum">
              <a:rPr lang="pt-PT" smtClean="0"/>
              <a:pPr/>
              <a:t>‹#›</a:t>
            </a:fld>
            <a:endParaRPr lang="pt-PT"/>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pt-PT" dirty="0" smtClean="0">
                <a:latin typeface="Times New Roman" pitchFamily="18" charset="0"/>
                <a:cs typeface="Times New Roman" pitchFamily="18" charset="0"/>
              </a:rPr>
              <a:t>PERTURBAÇÕES DE ANSIEDADE</a:t>
            </a:r>
            <a:endParaRPr lang="pt-PT"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lnSpcReduction="10000"/>
          </a:bodyPr>
          <a:lstStyle/>
          <a:p>
            <a:pPr algn="ctr"/>
            <a:endParaRPr lang="pt-PT" sz="3000" dirty="0" smtClean="0"/>
          </a:p>
          <a:p>
            <a:pPr algn="ctr"/>
            <a:r>
              <a:rPr lang="pt-PT" sz="3000" dirty="0" smtClean="0">
                <a:latin typeface="Times New Roman" pitchFamily="18" charset="0"/>
                <a:cs typeface="Times New Roman" pitchFamily="18" charset="0"/>
              </a:rPr>
              <a:t>Universidade de Trás os Montes e Alto Douro</a:t>
            </a:r>
          </a:p>
          <a:p>
            <a:pPr algn="ctr"/>
            <a:r>
              <a:rPr lang="pt-PT" sz="3000" dirty="0" smtClean="0">
                <a:latin typeface="Times New Roman" pitchFamily="18" charset="0"/>
                <a:cs typeface="Times New Roman" pitchFamily="18" charset="0"/>
              </a:rPr>
              <a:t>ESHC – Licenciarura em Psicologia, 3º ano</a:t>
            </a:r>
          </a:p>
          <a:p>
            <a:pPr algn="ctr"/>
            <a:r>
              <a:rPr lang="pt-PT" sz="3000" dirty="0" smtClean="0">
                <a:latin typeface="Times New Roman" pitchFamily="18" charset="0"/>
                <a:cs typeface="Times New Roman" pitchFamily="18" charset="0"/>
              </a:rPr>
              <a:t>UC: Psicopatologia</a:t>
            </a:r>
          </a:p>
          <a:p>
            <a:pPr algn="ctr"/>
            <a:r>
              <a:rPr lang="pt-PT" sz="3000" dirty="0" smtClean="0">
                <a:latin typeface="Times New Roman" pitchFamily="18" charset="0"/>
                <a:cs typeface="Times New Roman" pitchFamily="18" charset="0"/>
              </a:rPr>
              <a:t>Docente: José Gomes da Costa</a:t>
            </a:r>
          </a:p>
          <a:p>
            <a:pPr algn="ctr"/>
            <a:endParaRPr lang="pt-PT" sz="3000" dirty="0" smtClean="0">
              <a:latin typeface="Times New Roman" pitchFamily="18" charset="0"/>
              <a:cs typeface="Times New Roman" pitchFamily="18" charset="0"/>
            </a:endParaRPr>
          </a:p>
          <a:p>
            <a:pPr algn="ctr">
              <a:buNone/>
            </a:pPr>
            <a:endParaRPr lang="pt-PT" sz="3000" dirty="0" smtClean="0">
              <a:latin typeface="Times New Roman" pitchFamily="18" charset="0"/>
              <a:cs typeface="Times New Roman" pitchFamily="18" charset="0"/>
            </a:endParaRPr>
          </a:p>
          <a:p>
            <a:pPr algn="ctr"/>
            <a:r>
              <a:rPr lang="pt-PT" sz="2400" dirty="0" smtClean="0">
                <a:latin typeface="Times New Roman" pitchFamily="18" charset="0"/>
                <a:cs typeface="Times New Roman" pitchFamily="18" charset="0"/>
              </a:rPr>
              <a:t>Ana Carvalho, Ana Rodrigues nº38829, Andreia Vilela, </a:t>
            </a:r>
            <a:r>
              <a:rPr lang="pt-PT" sz="2400" dirty="0" smtClean="0">
                <a:latin typeface="Times New Roman" pitchFamily="18" charset="0"/>
                <a:cs typeface="Times New Roman" pitchFamily="18" charset="0"/>
              </a:rPr>
              <a:t>Cristiana Pinheiro nº,Marlene </a:t>
            </a:r>
            <a:r>
              <a:rPr lang="pt-PT" sz="2400" dirty="0" smtClean="0">
                <a:latin typeface="Times New Roman" pitchFamily="18" charset="0"/>
                <a:cs typeface="Times New Roman" pitchFamily="18" charset="0"/>
              </a:rPr>
              <a:t>Assunção nº39341</a:t>
            </a:r>
          </a:p>
          <a:p>
            <a:pPr algn="ctr"/>
            <a:endParaRPr lang="pt-PT"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646584"/>
            <a:ext cx="8686800" cy="838200"/>
          </a:xfrm>
        </p:spPr>
        <p:txBody>
          <a:bodyPr>
            <a:normAutofit fontScale="90000"/>
          </a:bodyPr>
          <a:lstStyle/>
          <a:p>
            <a:pPr algn="ctr"/>
            <a:r>
              <a:rPr lang="pt-PT" dirty="0" smtClean="0"/>
              <a:t>Perturbação de pânico sem agorafobia</a:t>
            </a:r>
            <a:br>
              <a:rPr lang="pt-PT" dirty="0" smtClean="0"/>
            </a:br>
            <a:r>
              <a:rPr lang="pt-PT" dirty="0" smtClean="0"/>
              <a:t>diagnóstico</a:t>
            </a:r>
            <a:endParaRPr lang="pt-PT" dirty="0"/>
          </a:p>
        </p:txBody>
      </p:sp>
      <p:sp>
        <p:nvSpPr>
          <p:cNvPr id="3" name="Marcador de Posição de Conteúdo 2"/>
          <p:cNvSpPr>
            <a:spLocks noGrp="1"/>
          </p:cNvSpPr>
          <p:nvPr>
            <p:ph idx="1"/>
          </p:nvPr>
        </p:nvSpPr>
        <p:spPr>
          <a:xfrm>
            <a:off x="457200" y="1600200"/>
            <a:ext cx="8229600" cy="4925144"/>
          </a:xfrm>
        </p:spPr>
        <p:txBody>
          <a:bodyPr>
            <a:normAutofit fontScale="77500" lnSpcReduction="20000"/>
          </a:bodyPr>
          <a:lstStyle/>
          <a:p>
            <a:pPr algn="just"/>
            <a:r>
              <a:rPr lang="pt-PT" sz="4200" dirty="0" smtClean="0"/>
              <a:t>Critério para perturbação de pânico sem agorafobia:</a:t>
            </a:r>
            <a:r>
              <a:rPr lang="pt-PT" sz="4200" dirty="0"/>
              <a:t> </a:t>
            </a:r>
          </a:p>
          <a:p>
            <a:pPr marL="514350" lvl="0" indent="-514350" algn="just">
              <a:buFont typeface="+mj-lt"/>
              <a:buAutoNum type="alphaUcPeriod"/>
            </a:pPr>
            <a:r>
              <a:rPr lang="pt-PT" sz="4200" dirty="0"/>
              <a:t>Ambos (1) e (2):</a:t>
            </a:r>
          </a:p>
          <a:p>
            <a:pPr marL="971550" lvl="1" indent="-514350" algn="just">
              <a:buFont typeface="+mj-lt"/>
              <a:buAutoNum type="arabicParenR"/>
            </a:pPr>
            <a:r>
              <a:rPr lang="pt-PT" sz="4200" dirty="0"/>
              <a:t>Ataques de Pânico inesperados e </a:t>
            </a:r>
            <a:r>
              <a:rPr lang="pt-PT" sz="4200" dirty="0" smtClean="0"/>
              <a:t>recorrentes;</a:t>
            </a:r>
          </a:p>
          <a:p>
            <a:pPr marL="971550" lvl="1" indent="-514350" algn="just">
              <a:buFont typeface="+mj-lt"/>
              <a:buAutoNum type="arabicParenR"/>
            </a:pPr>
            <a:r>
              <a:rPr lang="pt-PT" sz="4200" dirty="0" smtClean="0"/>
              <a:t>Pelo </a:t>
            </a:r>
            <a:r>
              <a:rPr lang="pt-PT" sz="4200" dirty="0"/>
              <a:t>menos um dos ataques foi seguido por um mês (ou mais) de um (ou mais) dos </a:t>
            </a:r>
            <a:r>
              <a:rPr lang="pt-PT" sz="4200" dirty="0" smtClean="0"/>
              <a:t>seguintes sintomas:</a:t>
            </a:r>
            <a:endParaRPr lang="pt-PT" sz="4200" dirty="0" smtClean="0"/>
          </a:p>
          <a:p>
            <a:pPr marL="1371600" lvl="2" indent="-457200" algn="just">
              <a:buFont typeface="+mj-lt"/>
              <a:buAutoNum type="alphaLcParenR"/>
            </a:pPr>
            <a:r>
              <a:rPr lang="pt-PT" sz="4200" dirty="0" smtClean="0"/>
              <a:t>Preocupação persistente acerca de ter novos ataques;</a:t>
            </a:r>
          </a:p>
          <a:p>
            <a:endParaRPr lang="pt-P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de pânico sem agorafobia</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Marcador de Posição de Conteúdo 2"/>
          <p:cNvSpPr>
            <a:spLocks noGrp="1"/>
          </p:cNvSpPr>
          <p:nvPr>
            <p:ph idx="1"/>
          </p:nvPr>
        </p:nvSpPr>
        <p:spPr/>
        <p:txBody>
          <a:bodyPr>
            <a:normAutofit fontScale="92500"/>
          </a:bodyPr>
          <a:lstStyle/>
          <a:p>
            <a:pPr marL="1371600" lvl="2" indent="-457200" algn="just">
              <a:buFont typeface="+mj-lt"/>
              <a:buAutoNum type="alphaLcParenR" startAt="2"/>
            </a:pPr>
            <a:endParaRPr lang="pt-PT" sz="3600" dirty="0" smtClean="0">
              <a:latin typeface="Times New Roman" pitchFamily="18" charset="0"/>
              <a:cs typeface="Times New Roman" pitchFamily="18" charset="0"/>
            </a:endParaRPr>
          </a:p>
          <a:p>
            <a:pPr marL="1371600" lvl="2" indent="-457200" algn="just">
              <a:buFont typeface="+mj-lt"/>
              <a:buAutoNum type="alphaLcParenR" startAt="2"/>
            </a:pPr>
            <a:r>
              <a:rPr lang="pt-PT" sz="3600" dirty="0" smtClean="0">
                <a:latin typeface="Times New Roman" pitchFamily="18" charset="0"/>
                <a:cs typeface="Times New Roman" pitchFamily="18" charset="0"/>
              </a:rPr>
              <a:t>Preocupação </a:t>
            </a:r>
            <a:r>
              <a:rPr lang="pt-PT" sz="3600" dirty="0" smtClean="0">
                <a:latin typeface="Times New Roman" pitchFamily="18" charset="0"/>
                <a:cs typeface="Times New Roman" pitchFamily="18" charset="0"/>
              </a:rPr>
              <a:t>acerca das implicações dos ataques ou das suas consequências (por exemplo, perder o controlo, ter um ataque de coração ou “ enlouquecer”);</a:t>
            </a:r>
          </a:p>
          <a:p>
            <a:pPr marL="1371600" lvl="2" indent="-457200" algn="just">
              <a:buFont typeface="+mj-lt"/>
              <a:buAutoNum type="alphaLcParenR" startAt="2"/>
            </a:pPr>
            <a:r>
              <a:rPr lang="pt-PT" sz="3600" dirty="0" smtClean="0">
                <a:latin typeface="Times New Roman" pitchFamily="18" charset="0"/>
                <a:cs typeface="Times New Roman" pitchFamily="18" charset="0"/>
              </a:rPr>
              <a:t>Uma alteração significativa no comportamento relacionada com </a:t>
            </a:r>
            <a:r>
              <a:rPr lang="pt-PT" sz="3600" dirty="0" smtClean="0">
                <a:latin typeface="Times New Roman" pitchFamily="18" charset="0"/>
                <a:cs typeface="Times New Roman" pitchFamily="18" charset="0"/>
              </a:rPr>
              <a:t>os ataques</a:t>
            </a:r>
            <a:r>
              <a:rPr lang="pt-PT" sz="3600" dirty="0" smtClean="0">
                <a:latin typeface="Times New Roman" pitchFamily="18" charset="0"/>
                <a:cs typeface="Times New Roman" pitchFamily="18" charset="0"/>
              </a:rPr>
              <a:t>.</a:t>
            </a:r>
          </a:p>
          <a:p>
            <a:endParaRPr lang="pt-P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4576"/>
            <a:ext cx="8686800" cy="838200"/>
          </a:xfrm>
        </p:spPr>
        <p:txBody>
          <a:bodyPr>
            <a:normAutofit fontScale="90000"/>
          </a:bodyPr>
          <a:lstStyle/>
          <a:p>
            <a:pPr algn="ctr"/>
            <a:r>
              <a:rPr lang="pt-PT" dirty="0" smtClean="0">
                <a:latin typeface="Times New Roman" pitchFamily="18" charset="0"/>
                <a:cs typeface="Times New Roman" pitchFamily="18" charset="0"/>
              </a:rPr>
              <a:t>Perturbação de pânico sem agorafobia</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lgn="just">
              <a:buFont typeface="+mj-lt"/>
              <a:buAutoNum type="alphaUcPeriod" startAt="2"/>
            </a:pPr>
            <a:endParaRPr lang="pt-PT" dirty="0" smtClean="0">
              <a:latin typeface="Times New Roman" pitchFamily="18" charset="0"/>
              <a:cs typeface="Times New Roman" pitchFamily="18" charset="0"/>
            </a:endParaRPr>
          </a:p>
          <a:p>
            <a:pPr marL="514350" indent="-514350" algn="just">
              <a:buFont typeface="+mj-lt"/>
              <a:buAutoNum type="alphaUcPeriod" startAt="2"/>
            </a:pPr>
            <a:r>
              <a:rPr lang="pt-PT" dirty="0" smtClean="0">
                <a:latin typeface="Times New Roman" pitchFamily="18" charset="0"/>
                <a:cs typeface="Times New Roman" pitchFamily="18" charset="0"/>
              </a:rPr>
              <a:t>Ausência </a:t>
            </a:r>
            <a:r>
              <a:rPr lang="pt-PT" dirty="0" smtClean="0">
                <a:latin typeface="Times New Roman" pitchFamily="18" charset="0"/>
                <a:cs typeface="Times New Roman" pitchFamily="18" charset="0"/>
              </a:rPr>
              <a:t>de agorafobia;</a:t>
            </a:r>
          </a:p>
          <a:p>
            <a:pPr marL="514350" indent="-514350" algn="just">
              <a:buFont typeface="+mj-lt"/>
              <a:buAutoNum type="alphaUcPeriod" startAt="2"/>
            </a:pPr>
            <a:r>
              <a:rPr lang="pt-PT" dirty="0" smtClean="0">
                <a:latin typeface="Times New Roman" pitchFamily="18" charset="0"/>
                <a:cs typeface="Times New Roman" pitchFamily="18" charset="0"/>
              </a:rPr>
              <a:t>Os ataques de Pânico não são provocados pelos efeitos fisiológicos diretos de uma substância (por exemplo, drogas de abuso, medicação) ou um estado </a:t>
            </a:r>
            <a:r>
              <a:rPr lang="pt-PT" dirty="0" smtClean="0">
                <a:latin typeface="Times New Roman" pitchFamily="18" charset="0"/>
                <a:cs typeface="Times New Roman" pitchFamily="18" charset="0"/>
              </a:rPr>
              <a:t>físico geral </a:t>
            </a:r>
            <a:r>
              <a:rPr lang="pt-PT" dirty="0" smtClean="0">
                <a:latin typeface="Times New Roman" pitchFamily="18" charset="0"/>
                <a:cs typeface="Times New Roman" pitchFamily="18" charset="0"/>
              </a:rPr>
              <a:t>(por exemplo, hipertiroidismo);</a:t>
            </a:r>
          </a:p>
          <a:p>
            <a:endParaRPr lang="pt-P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de pânico sem agorafobia</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Marcador de Posição de Conteúdo 2"/>
          <p:cNvSpPr>
            <a:spLocks noGrp="1"/>
          </p:cNvSpPr>
          <p:nvPr>
            <p:ph idx="1"/>
          </p:nvPr>
        </p:nvSpPr>
        <p:spPr/>
        <p:txBody>
          <a:bodyPr>
            <a:normAutofit lnSpcReduction="10000"/>
          </a:bodyPr>
          <a:lstStyle/>
          <a:p>
            <a:pPr marL="514350" indent="-514350" algn="just">
              <a:buNone/>
            </a:pPr>
            <a:endParaRPr lang="pt-PT" sz="3600" dirty="0" smtClean="0"/>
          </a:p>
          <a:p>
            <a:pPr marL="514350" indent="-514350" algn="just">
              <a:buFont typeface="+mj-lt"/>
              <a:buAutoNum type="alphaUcPeriod" startAt="2"/>
            </a:pPr>
            <a:r>
              <a:rPr lang="pt-PT" sz="3600" dirty="0" smtClean="0">
                <a:latin typeface="Times New Roman" pitchFamily="18" charset="0"/>
                <a:cs typeface="Times New Roman" pitchFamily="18" charset="0"/>
              </a:rPr>
              <a:t>Os </a:t>
            </a:r>
            <a:r>
              <a:rPr lang="pt-PT" sz="3600" dirty="0">
                <a:latin typeface="Times New Roman" pitchFamily="18" charset="0"/>
                <a:cs typeface="Times New Roman" pitchFamily="18" charset="0"/>
              </a:rPr>
              <a:t>ataques de pânico não são melhor explicados por outra perturbação mental, tal como Fobia Social (por exemplo, ocorrendo à exposição a situações tremidas), Fobia </a:t>
            </a:r>
            <a:r>
              <a:rPr lang="pt-PT" sz="3600" dirty="0" smtClean="0">
                <a:latin typeface="Times New Roman" pitchFamily="18" charset="0"/>
                <a:cs typeface="Times New Roman" pitchFamily="18" charset="0"/>
              </a:rPr>
              <a:t>Específica </a:t>
            </a:r>
            <a:r>
              <a:rPr lang="pt-PT" sz="3600" dirty="0">
                <a:latin typeface="Times New Roman" pitchFamily="18" charset="0"/>
                <a:cs typeface="Times New Roman" pitchFamily="18" charset="0"/>
              </a:rPr>
              <a:t>por </a:t>
            </a:r>
            <a:r>
              <a:rPr lang="pt-PT" sz="3600" dirty="0" smtClean="0">
                <a:latin typeface="Times New Roman" pitchFamily="18" charset="0"/>
                <a:cs typeface="Times New Roman" pitchFamily="18" charset="0"/>
              </a:rPr>
              <a:t>exemplo (à </a:t>
            </a:r>
            <a:r>
              <a:rPr lang="pt-PT" sz="3600" dirty="0">
                <a:latin typeface="Times New Roman" pitchFamily="18" charset="0"/>
                <a:cs typeface="Times New Roman" pitchFamily="18" charset="0"/>
              </a:rPr>
              <a:t>exposição a uma situação fóbica </a:t>
            </a:r>
            <a:r>
              <a:rPr lang="pt-PT" sz="3600" dirty="0" smtClean="0">
                <a:latin typeface="Times New Roman" pitchFamily="18" charset="0"/>
                <a:cs typeface="Times New Roman" pitchFamily="18" charset="0"/>
              </a:rPr>
              <a:t>específica</a:t>
            </a:r>
            <a:r>
              <a:rPr lang="pt-PT" sz="36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091877"/>
            <a:ext cx="8229600" cy="5505475"/>
          </a:xfrm>
        </p:spPr>
        <p:txBody>
          <a:bodyPr>
            <a:normAutofit lnSpcReduction="10000"/>
          </a:bodyPr>
          <a:lstStyle/>
          <a:p>
            <a:pPr algn="just">
              <a:buNone/>
            </a:pPr>
            <a:r>
              <a:rPr lang="pt-PT" dirty="0" smtClean="0"/>
              <a:t>	</a:t>
            </a:r>
            <a:r>
              <a:rPr lang="pt-PT" sz="3600" dirty="0" smtClean="0">
                <a:latin typeface="Times New Roman" pitchFamily="18" charset="0"/>
                <a:cs typeface="Times New Roman" pitchFamily="18" charset="0"/>
              </a:rPr>
              <a:t>Perturbação Obsessivo-compulsiva (por </a:t>
            </a:r>
            <a:r>
              <a:rPr lang="pt-PT" sz="3600" dirty="0" smtClean="0">
                <a:latin typeface="Times New Roman" pitchFamily="18" charset="0"/>
                <a:cs typeface="Times New Roman" pitchFamily="18" charset="0"/>
              </a:rPr>
              <a:t>exemplo </a:t>
            </a:r>
            <a:r>
              <a:rPr lang="pt-PT" sz="3600" dirty="0" smtClean="0">
                <a:latin typeface="Times New Roman" pitchFamily="18" charset="0"/>
                <a:cs typeface="Times New Roman" pitchFamily="18" charset="0"/>
              </a:rPr>
              <a:t>durante a exposição à </a:t>
            </a:r>
            <a:r>
              <a:rPr lang="pt-PT" sz="3600" dirty="0" smtClean="0">
                <a:latin typeface="Times New Roman" pitchFamily="18" charset="0"/>
                <a:cs typeface="Times New Roman" pitchFamily="18" charset="0"/>
              </a:rPr>
              <a:t>sujidade, </a:t>
            </a:r>
            <a:r>
              <a:rPr lang="pt-PT" sz="3600" dirty="0" smtClean="0">
                <a:latin typeface="Times New Roman" pitchFamily="18" charset="0"/>
                <a:cs typeface="Times New Roman" pitchFamily="18" charset="0"/>
              </a:rPr>
              <a:t>em alguém com uma obsessão acerca da contaminação), Perturbação Pós-Stress Traumático (por exemplo, em resposta a estímulos associados com um stressor intenso), ou Perturbação da Ansiedade de Separação ( por exemplo, em resposta ao afastamento de casa ou de familiares </a:t>
            </a:r>
            <a:r>
              <a:rPr lang="pt-PT" sz="3600" dirty="0" smtClean="0">
                <a:latin typeface="Times New Roman" pitchFamily="18" charset="0"/>
                <a:cs typeface="Times New Roman" pitchFamily="18" charset="0"/>
              </a:rPr>
              <a:t>próximos</a:t>
            </a:r>
            <a:r>
              <a:rPr lang="pt-PT" sz="3600" dirty="0" smtClean="0">
                <a:latin typeface="Times New Roman" pitchFamily="18" charset="0"/>
                <a:cs typeface="Times New Roman" pitchFamily="18" charset="0"/>
              </a:rPr>
              <a:t>).</a:t>
            </a:r>
            <a:endParaRPr lang="pt-PT"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t-PT" dirty="0" smtClean="0">
                <a:latin typeface="Times New Roman" pitchFamily="18" charset="0"/>
                <a:cs typeface="Times New Roman" pitchFamily="18" charset="0"/>
              </a:rPr>
              <a:t>Perturbação de pânico com agorafobia</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3357"/>
            <a:ext cx="8686800" cy="4525963"/>
          </a:xfrm>
        </p:spPr>
        <p:txBody>
          <a:bodyPr/>
          <a:lstStyle/>
          <a:p>
            <a:pPr algn="ctr"/>
            <a:r>
              <a:rPr lang="pt-PT" dirty="0" smtClean="0">
                <a:latin typeface="Times New Roman" pitchFamily="18" charset="0"/>
                <a:cs typeface="Times New Roman" pitchFamily="18" charset="0"/>
              </a:rPr>
              <a:t>Critérios de diagnóstico</a:t>
            </a:r>
          </a:p>
          <a:p>
            <a:endParaRPr lang="pt-PT" dirty="0" smtClean="0">
              <a:latin typeface="Times New Roman" pitchFamily="18" charset="0"/>
              <a:cs typeface="Times New Roman" pitchFamily="18" charset="0"/>
            </a:endParaRPr>
          </a:p>
          <a:p>
            <a:r>
              <a:rPr lang="pt-PT" dirty="0" smtClean="0">
                <a:latin typeface="Times New Roman" pitchFamily="18" charset="0"/>
                <a:cs typeface="Times New Roman" pitchFamily="18" charset="0"/>
              </a:rPr>
              <a:t>Ataques inesperados e recorrentes</a:t>
            </a:r>
          </a:p>
          <a:p>
            <a:r>
              <a:rPr lang="pt-PT" dirty="0" smtClean="0">
                <a:latin typeface="Times New Roman" pitchFamily="18" charset="0"/>
                <a:cs typeface="Times New Roman" pitchFamily="18" charset="0"/>
              </a:rPr>
              <a:t>Pelo menos um deles foi seguido de:</a:t>
            </a:r>
          </a:p>
          <a:p>
            <a:pPr lvl="1"/>
            <a:r>
              <a:rPr lang="pt-PT" dirty="0" smtClean="0">
                <a:latin typeface="Times New Roman" pitchFamily="18" charset="0"/>
                <a:cs typeface="Times New Roman" pitchFamily="18" charset="0"/>
              </a:rPr>
              <a:t>Preocupação em ter novos ataques e </a:t>
            </a:r>
            <a:r>
              <a:rPr lang="pt-PT" dirty="0" smtClean="0">
                <a:latin typeface="Times New Roman" pitchFamily="18" charset="0"/>
                <a:cs typeface="Times New Roman" pitchFamily="18" charset="0"/>
              </a:rPr>
              <a:t>com </a:t>
            </a:r>
            <a:r>
              <a:rPr lang="pt-PT" dirty="0" smtClean="0">
                <a:latin typeface="Times New Roman" pitchFamily="18" charset="0"/>
                <a:cs typeface="Times New Roman" pitchFamily="18" charset="0"/>
              </a:rPr>
              <a:t>as </a:t>
            </a:r>
            <a:r>
              <a:rPr lang="pt-PT" dirty="0" smtClean="0">
                <a:latin typeface="Times New Roman" pitchFamily="18" charset="0"/>
                <a:cs typeface="Times New Roman" pitchFamily="18" charset="0"/>
              </a:rPr>
              <a:t>suas implicações e consequências</a:t>
            </a:r>
          </a:p>
          <a:p>
            <a:pPr lvl="1"/>
            <a:r>
              <a:rPr lang="pt-PT" dirty="0" smtClean="0">
                <a:latin typeface="Times New Roman" pitchFamily="18" charset="0"/>
                <a:cs typeface="Times New Roman" pitchFamily="18" charset="0"/>
              </a:rPr>
              <a:t>Alteração do </a:t>
            </a:r>
            <a:r>
              <a:rPr lang="pt-PT" dirty="0" smtClean="0">
                <a:latin typeface="Times New Roman" pitchFamily="18" charset="0"/>
                <a:cs typeface="Times New Roman" pitchFamily="18" charset="0"/>
              </a:rPr>
              <a:t>comportamento </a:t>
            </a:r>
            <a:r>
              <a:rPr lang="pt-PT" dirty="0" smtClean="0">
                <a:latin typeface="Times New Roman" pitchFamily="18" charset="0"/>
                <a:cs typeface="Times New Roman" pitchFamily="18" charset="0"/>
              </a:rPr>
              <a:t>relacionada com os ataques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t-PT" dirty="0" smtClean="0">
                <a:latin typeface="Times New Roman" pitchFamily="18" charset="0"/>
                <a:cs typeface="Times New Roman" pitchFamily="18" charset="0"/>
              </a:rPr>
              <a:t>Perturbação de pânico com agorafobia</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pt-PT" dirty="0" smtClean="0"/>
          </a:p>
          <a:p>
            <a:r>
              <a:rPr lang="pt-PT" dirty="0" smtClean="0">
                <a:latin typeface="Times New Roman" pitchFamily="18" charset="0"/>
                <a:cs typeface="Times New Roman" pitchFamily="18" charset="0"/>
              </a:rPr>
              <a:t>Presença de agorafobia</a:t>
            </a:r>
          </a:p>
          <a:p>
            <a:r>
              <a:rPr lang="pt-PT" dirty="0" smtClean="0">
                <a:latin typeface="Times New Roman" pitchFamily="18" charset="0"/>
                <a:cs typeface="Times New Roman" pitchFamily="18" charset="0"/>
              </a:rPr>
              <a:t>Sem ligação com consumo de substâncias nem com um estado </a:t>
            </a:r>
            <a:r>
              <a:rPr lang="pt-PT" dirty="0" smtClean="0">
                <a:latin typeface="Times New Roman" pitchFamily="18" charset="0"/>
                <a:cs typeface="Times New Roman" pitchFamily="18" charset="0"/>
              </a:rPr>
              <a:t>físico </a:t>
            </a:r>
            <a:r>
              <a:rPr lang="pt-PT" dirty="0" smtClean="0">
                <a:latin typeface="Times New Roman" pitchFamily="18" charset="0"/>
                <a:cs typeface="Times New Roman" pitchFamily="18" charset="0"/>
              </a:rPr>
              <a:t>geral</a:t>
            </a:r>
          </a:p>
          <a:p>
            <a:r>
              <a:rPr lang="pt-PT" dirty="0" smtClean="0">
                <a:latin typeface="Times New Roman" pitchFamily="18" charset="0"/>
                <a:cs typeface="Times New Roman" pitchFamily="18" charset="0"/>
              </a:rPr>
              <a:t>Os ataques não são </a:t>
            </a:r>
            <a:r>
              <a:rPr lang="pt-PT" dirty="0" smtClean="0">
                <a:latin typeface="Times New Roman" pitchFamily="18" charset="0"/>
                <a:cs typeface="Times New Roman" pitchFamily="18" charset="0"/>
              </a:rPr>
              <a:t>melhor explicados </a:t>
            </a:r>
            <a:r>
              <a:rPr lang="pt-PT" dirty="0" smtClean="0">
                <a:latin typeface="Times New Roman" pitchFamily="18" charset="0"/>
                <a:cs typeface="Times New Roman" pitchFamily="18" charset="0"/>
              </a:rPr>
              <a:t>por outra perturbação mental</a:t>
            </a:r>
            <a:endParaRPr lang="pt-PT"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74576"/>
            <a:ext cx="8686800" cy="838200"/>
          </a:xfrm>
        </p:spPr>
        <p:txBody>
          <a:bodyPr>
            <a:normAutofit fontScale="90000"/>
          </a:bodyPr>
          <a:lstStyle/>
          <a:p>
            <a:pPr algn="ctr"/>
            <a:r>
              <a:rPr lang="pt-PT" dirty="0" smtClean="0"/>
              <a:t>Agorafobia sem história de perturbação de pânico</a:t>
            </a:r>
            <a:endParaRPr lang="pt-PT" dirty="0"/>
          </a:p>
        </p:txBody>
      </p:sp>
      <p:sp>
        <p:nvSpPr>
          <p:cNvPr id="3" name="Content Placeholder 2"/>
          <p:cNvSpPr>
            <a:spLocks noGrp="1"/>
          </p:cNvSpPr>
          <p:nvPr>
            <p:ph idx="1"/>
          </p:nvPr>
        </p:nvSpPr>
        <p:spPr>
          <a:xfrm>
            <a:off x="304800" y="1927373"/>
            <a:ext cx="8686800" cy="4525963"/>
          </a:xfrm>
        </p:spPr>
        <p:txBody>
          <a:bodyPr/>
          <a:lstStyle/>
          <a:p>
            <a:pPr algn="ctr"/>
            <a:r>
              <a:rPr lang="pt-PT" dirty="0" smtClean="0"/>
              <a:t>Critérios de diagnóstico</a:t>
            </a:r>
          </a:p>
          <a:p>
            <a:endParaRPr lang="pt-PT" dirty="0" smtClean="0"/>
          </a:p>
          <a:p>
            <a:r>
              <a:rPr lang="pt-PT" dirty="0" smtClean="0"/>
              <a:t>Presença de agorafobia relacionada com medo de ter sintomas semelhantes aos de ataque de pânico</a:t>
            </a:r>
          </a:p>
          <a:p>
            <a:r>
              <a:rPr lang="pt-PT" dirty="0" smtClean="0"/>
              <a:t>Nunca foram preenchidos critérios para perturbação de pânico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74576"/>
            <a:ext cx="8686800" cy="838200"/>
          </a:xfrm>
        </p:spPr>
        <p:txBody>
          <a:bodyPr>
            <a:normAutofit fontScale="90000"/>
          </a:bodyPr>
          <a:lstStyle/>
          <a:p>
            <a:pPr algn="ctr"/>
            <a:r>
              <a:rPr lang="pt-PT" dirty="0" smtClean="0">
                <a:latin typeface="Times New Roman" pitchFamily="18" charset="0"/>
                <a:cs typeface="Times New Roman" pitchFamily="18" charset="0"/>
              </a:rPr>
              <a:t>Agorafobia sem história de perturbação de pânico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55365"/>
            <a:ext cx="8686800" cy="4525963"/>
          </a:xfrm>
        </p:spPr>
        <p:txBody>
          <a:bodyPr/>
          <a:lstStyle/>
          <a:p>
            <a:endParaRPr lang="pt-PT" dirty="0" smtClean="0"/>
          </a:p>
          <a:p>
            <a:r>
              <a:rPr lang="pt-PT" dirty="0" smtClean="0">
                <a:latin typeface="Times New Roman" pitchFamily="18" charset="0"/>
                <a:cs typeface="Times New Roman" pitchFamily="18" charset="0"/>
              </a:rPr>
              <a:t>Não é provocada </a:t>
            </a:r>
            <a:r>
              <a:rPr lang="pt-PT" dirty="0" smtClean="0">
                <a:latin typeface="Times New Roman" pitchFamily="18" charset="0"/>
                <a:cs typeface="Times New Roman" pitchFamily="18" charset="0"/>
              </a:rPr>
              <a:t>pelo </a:t>
            </a:r>
            <a:r>
              <a:rPr lang="pt-PT" dirty="0" smtClean="0">
                <a:latin typeface="Times New Roman" pitchFamily="18" charset="0"/>
                <a:cs typeface="Times New Roman" pitchFamily="18" charset="0"/>
              </a:rPr>
              <a:t>abuso de substâncias nem por um estado fisico geral</a:t>
            </a:r>
          </a:p>
          <a:p>
            <a:r>
              <a:rPr lang="pt-PT" dirty="0" smtClean="0">
                <a:latin typeface="Times New Roman" pitchFamily="18" charset="0"/>
                <a:cs typeface="Times New Roman" pitchFamily="18" charset="0"/>
              </a:rPr>
              <a:t>Se houver presença de um estado fisico geral, o medo descrito em A, é excessivo para a </a:t>
            </a:r>
            <a:r>
              <a:rPr lang="pt-PT" dirty="0" smtClean="0">
                <a:latin typeface="Times New Roman" pitchFamily="18" charset="0"/>
                <a:cs typeface="Times New Roman" pitchFamily="18" charset="0"/>
              </a:rPr>
              <a:t>condição em causa</a:t>
            </a:r>
            <a:endParaRPr lang="pt-PT"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4576"/>
            <a:ext cx="8686800" cy="838200"/>
          </a:xfrm>
        </p:spPr>
        <p:txBody>
          <a:bodyPr>
            <a:normAutofit fontScale="90000"/>
          </a:bodyPr>
          <a:lstStyle/>
          <a:p>
            <a:pPr algn="ctr"/>
            <a:r>
              <a:rPr lang="pt-PT" dirty="0" smtClean="0">
                <a:latin typeface="Times New Roman" pitchFamily="18" charset="0"/>
                <a:cs typeface="Times New Roman" pitchFamily="18" charset="0"/>
              </a:rPr>
              <a:t>Agorafobia sem história de perturbação de pânico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endParaRPr lang="pt-PT" dirty="0" smtClean="0"/>
          </a:p>
          <a:p>
            <a:r>
              <a:rPr lang="pt-PT" dirty="0" smtClean="0">
                <a:latin typeface="Times New Roman" pitchFamily="18" charset="0"/>
                <a:cs typeface="Times New Roman" pitchFamily="18" charset="0"/>
              </a:rPr>
              <a:t>Razão para distinção e diagnóstico diferencial de ataque de pânico:</a:t>
            </a:r>
          </a:p>
          <a:p>
            <a:pPr lvl="1"/>
            <a:r>
              <a:rPr lang="pt-PT" sz="3000" dirty="0" smtClean="0">
                <a:latin typeface="Times New Roman" pitchFamily="18" charset="0"/>
                <a:cs typeface="Times New Roman" pitchFamily="18" charset="0"/>
              </a:rPr>
              <a:t>Ocorrência de sintomas incapacitantes, embaraçosos ou limitantes, similares aos de ataque de pânico, mas contrários aos ataques completos</a:t>
            </a:r>
          </a:p>
          <a:p>
            <a:pPr lvl="1"/>
            <a:endParaRPr lang="pt-PT" dirty="0" smtClean="0">
              <a:latin typeface="Times New Roman" pitchFamily="18" charset="0"/>
              <a:cs typeface="Times New Roman" pitchFamily="18" charset="0"/>
            </a:endParaRPr>
          </a:p>
          <a:p>
            <a:r>
              <a:rPr lang="pt-PT" dirty="0" smtClean="0">
                <a:latin typeface="Times New Roman" pitchFamily="18" charset="0"/>
                <a:cs typeface="Times New Roman" pitchFamily="18" charset="0"/>
              </a:rPr>
              <a:t>Maior prevalência em mulheres</a:t>
            </a:r>
          </a:p>
          <a:p>
            <a:pPr lvl="1">
              <a:buNone/>
            </a:pPr>
            <a:endParaRPr lang="pt-PT" sz="3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introdução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999381"/>
            <a:ext cx="8686800" cy="4525963"/>
          </a:xfrm>
        </p:spPr>
        <p:txBody>
          <a:bodyPr/>
          <a:lstStyle/>
          <a:p>
            <a:r>
              <a:rPr lang="pt-PT" dirty="0" smtClean="0">
                <a:latin typeface="Times New Roman" pitchFamily="18" charset="0"/>
                <a:cs typeface="Times New Roman" pitchFamily="18" charset="0"/>
              </a:rPr>
              <a:t>Estudo generalizado relativo às diversas perturbações hoje conhecidas</a:t>
            </a:r>
          </a:p>
          <a:p>
            <a:r>
              <a:rPr lang="pt-PT" dirty="0" smtClean="0">
                <a:latin typeface="Times New Roman" pitchFamily="18" charset="0"/>
                <a:cs typeface="Times New Roman" pitchFamily="18" charset="0"/>
              </a:rPr>
              <a:t>Descrição tendo em conta critérios de diagnóstico e </a:t>
            </a:r>
            <a:r>
              <a:rPr lang="pt-PT" dirty="0" smtClean="0">
                <a:latin typeface="Times New Roman" pitchFamily="18" charset="0"/>
                <a:cs typeface="Times New Roman" pitchFamily="18" charset="0"/>
              </a:rPr>
              <a:t>características </a:t>
            </a:r>
            <a:r>
              <a:rPr lang="pt-PT" dirty="0" smtClean="0">
                <a:latin typeface="Times New Roman" pitchFamily="18" charset="0"/>
                <a:cs typeface="Times New Roman" pitchFamily="18" charset="0"/>
              </a:rPr>
              <a:t>de cada perturbação</a:t>
            </a:r>
          </a:p>
          <a:p>
            <a:r>
              <a:rPr lang="pt-PT" dirty="0" smtClean="0">
                <a:latin typeface="Times New Roman" pitchFamily="18" charset="0"/>
                <a:cs typeface="Times New Roman" pitchFamily="18" charset="0"/>
              </a:rPr>
              <a:t>Leitura essencial na área</a:t>
            </a:r>
            <a:endParaRPr lang="pt-PT"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4576"/>
            <a:ext cx="8686800" cy="838200"/>
          </a:xfrm>
        </p:spPr>
        <p:txBody>
          <a:bodyPr>
            <a:normAutofit fontScale="90000"/>
          </a:bodyPr>
          <a:lstStyle/>
          <a:p>
            <a:pPr algn="ctr"/>
            <a:r>
              <a:rPr lang="pt-PT" dirty="0" smtClean="0">
                <a:latin typeface="Times New Roman" pitchFamily="18" charset="0"/>
                <a:cs typeface="Times New Roman" pitchFamily="18" charset="0"/>
              </a:rPr>
              <a:t>Agorafobia sem história de perturbação de pânico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251520" y="1916832"/>
            <a:ext cx="8686800" cy="4525963"/>
          </a:xfrm>
        </p:spPr>
        <p:txBody>
          <a:bodyPr/>
          <a:lstStyle/>
          <a:p>
            <a:r>
              <a:rPr lang="pt-PT" dirty="0" smtClean="0">
                <a:latin typeface="Times New Roman" pitchFamily="18" charset="0"/>
                <a:cs typeface="Times New Roman" pitchFamily="18" charset="0"/>
              </a:rPr>
              <a:t>Quase </a:t>
            </a:r>
            <a:r>
              <a:rPr lang="pt-PT" dirty="0" smtClean="0">
                <a:latin typeface="Times New Roman" pitchFamily="18" charset="0"/>
                <a:cs typeface="Times New Roman" pitchFamily="18" charset="0"/>
              </a:rPr>
              <a:t>todos os pacientes têm diagnóstico atual de perturbação de pânico</a:t>
            </a:r>
          </a:p>
          <a:p>
            <a:r>
              <a:rPr lang="pt-PT" dirty="0" smtClean="0">
                <a:latin typeface="Times New Roman" pitchFamily="18" charset="0"/>
                <a:cs typeface="Times New Roman" pitchFamily="18" charset="0"/>
              </a:rPr>
              <a:t>Mais prevalente </a:t>
            </a:r>
            <a:r>
              <a:rPr lang="pt-PT" dirty="0" smtClean="0">
                <a:latin typeface="Times New Roman" pitchFamily="18" charset="0"/>
                <a:cs typeface="Times New Roman" pitchFamily="18" charset="0"/>
              </a:rPr>
              <a:t>do que a </a:t>
            </a:r>
            <a:r>
              <a:rPr lang="pt-PT" dirty="0" smtClean="0">
                <a:latin typeface="Times New Roman" pitchFamily="18" charset="0"/>
                <a:cs typeface="Times New Roman" pitchFamily="18" charset="0"/>
              </a:rPr>
              <a:t>perturbação de pânico com agorafobia</a:t>
            </a:r>
          </a:p>
          <a:p>
            <a:r>
              <a:rPr lang="pt-PT" dirty="0" smtClean="0">
                <a:latin typeface="Times New Roman" pitchFamily="18" charset="0"/>
                <a:cs typeface="Times New Roman" pitchFamily="18" charset="0"/>
              </a:rPr>
              <a:t>Persiste durante vários anos</a:t>
            </a:r>
          </a:p>
          <a:p>
            <a:r>
              <a:rPr lang="pt-PT" dirty="0" smtClean="0">
                <a:latin typeface="Times New Roman" pitchFamily="18" charset="0"/>
                <a:cs typeface="Times New Roman" pitchFamily="18" charset="0"/>
              </a:rPr>
              <a:t>Relacionada com considerável deficiência</a:t>
            </a:r>
            <a:endParaRPr lang="pt-PT"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ESPECÍFICA</a:t>
            </a:r>
            <a:endParaRPr lang="pt-PT"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7584" y="3356992"/>
            <a:ext cx="3048000" cy="2305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314482" y="3284984"/>
            <a:ext cx="1885950" cy="2428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67544" y="1484784"/>
            <a:ext cx="8280920" cy="1077218"/>
          </a:xfrm>
          <a:prstGeom prst="rect">
            <a:avLst/>
          </a:prstGeom>
        </p:spPr>
        <p:txBody>
          <a:bodyPr wrap="square">
            <a:spAutoFit/>
          </a:bodyPr>
          <a:lstStyle/>
          <a:p>
            <a:r>
              <a:rPr lang="pt-PT" sz="3200" dirty="0" smtClean="0">
                <a:solidFill>
                  <a:schemeClr val="tx1"/>
                </a:solidFill>
                <a:latin typeface="Times New Roman" pitchFamily="18" charset="0"/>
                <a:cs typeface="Times New Roman" pitchFamily="18" charset="0"/>
              </a:rPr>
              <a:t>Caracteriza-se por um medo exagerado e continuado em relação a um </a:t>
            </a:r>
            <a:r>
              <a:rPr lang="pt-PT" sz="3200" dirty="0" smtClean="0">
                <a:solidFill>
                  <a:schemeClr val="tx1"/>
                </a:solidFill>
                <a:latin typeface="Times New Roman" pitchFamily="18" charset="0"/>
                <a:cs typeface="Times New Roman" pitchFamily="18" charset="0"/>
              </a:rPr>
              <a:t>objeto </a:t>
            </a:r>
            <a:r>
              <a:rPr lang="pt-PT" sz="3200" dirty="0" smtClean="0">
                <a:solidFill>
                  <a:schemeClr val="tx1"/>
                </a:solidFill>
                <a:latin typeface="Times New Roman" pitchFamily="18" charset="0"/>
                <a:cs typeface="Times New Roman" pitchFamily="18" charset="0"/>
              </a:rPr>
              <a:t>ou situação</a:t>
            </a:r>
            <a:endParaRPr lang="pt-PT" sz="3200" dirty="0">
              <a:solidFill>
                <a:schemeClr val="tx1"/>
              </a:solidFill>
              <a:latin typeface="Times New Roman" pitchFamily="18" charset="0"/>
              <a:cs typeface="Times New Roman" pitchFamily="18" charset="0"/>
            </a:endParaRPr>
          </a:p>
        </p:txBody>
      </p:sp>
      <p:sp>
        <p:nvSpPr>
          <p:cNvPr id="7" name="Right Arrow 6"/>
          <p:cNvSpPr/>
          <p:nvPr/>
        </p:nvSpPr>
        <p:spPr>
          <a:xfrm>
            <a:off x="4283968" y="4149080"/>
            <a:ext cx="165618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ESPECÍFICA - TIPOS</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55365"/>
            <a:ext cx="8686800" cy="4525963"/>
          </a:xfrm>
        </p:spPr>
        <p:txBody>
          <a:bodyPr>
            <a:normAutofit/>
          </a:bodyPr>
          <a:lstStyle/>
          <a:p>
            <a:r>
              <a:rPr lang="pt-PT" sz="3600" dirty="0" smtClean="0">
                <a:latin typeface="Times New Roman" pitchFamily="18" charset="0"/>
                <a:cs typeface="Times New Roman" pitchFamily="18" charset="0"/>
              </a:rPr>
              <a:t>Tipo Animal</a:t>
            </a:r>
          </a:p>
          <a:p>
            <a:r>
              <a:rPr lang="pt-PT" sz="3600" dirty="0" smtClean="0">
                <a:latin typeface="Times New Roman" pitchFamily="18" charset="0"/>
                <a:cs typeface="Times New Roman" pitchFamily="18" charset="0"/>
              </a:rPr>
              <a:t>Tipo Ambiente Natural</a:t>
            </a:r>
          </a:p>
          <a:p>
            <a:r>
              <a:rPr lang="pt-PT" sz="3600" dirty="0" smtClean="0">
                <a:latin typeface="Times New Roman" pitchFamily="18" charset="0"/>
                <a:cs typeface="Times New Roman" pitchFamily="18" charset="0"/>
              </a:rPr>
              <a:t>Tipo </a:t>
            </a:r>
            <a:r>
              <a:rPr lang="pt-PT" sz="3600" dirty="0" smtClean="0">
                <a:latin typeface="Times New Roman" pitchFamily="18" charset="0"/>
                <a:cs typeface="Times New Roman" pitchFamily="18" charset="0"/>
              </a:rPr>
              <a:t>Sangue-Injeções-Ferimentos</a:t>
            </a:r>
            <a:endParaRPr lang="pt-PT" sz="3600" dirty="0" smtClean="0">
              <a:latin typeface="Times New Roman" pitchFamily="18" charset="0"/>
              <a:cs typeface="Times New Roman" pitchFamily="18" charset="0"/>
            </a:endParaRPr>
          </a:p>
          <a:p>
            <a:r>
              <a:rPr lang="pt-PT" sz="3600" dirty="0" smtClean="0">
                <a:latin typeface="Times New Roman" pitchFamily="18" charset="0"/>
                <a:cs typeface="Times New Roman" pitchFamily="18" charset="0"/>
              </a:rPr>
              <a:t>Tipo </a:t>
            </a:r>
            <a:r>
              <a:rPr lang="pt-PT" sz="3600" dirty="0" smtClean="0">
                <a:latin typeface="Times New Roman" pitchFamily="18" charset="0"/>
                <a:cs typeface="Times New Roman" pitchFamily="18" charset="0"/>
              </a:rPr>
              <a:t>Situacional</a:t>
            </a:r>
            <a:endParaRPr lang="pt-PT" sz="3600" dirty="0" smtClean="0">
              <a:latin typeface="Times New Roman" pitchFamily="18" charset="0"/>
              <a:cs typeface="Times New Roman" pitchFamily="18" charset="0"/>
            </a:endParaRPr>
          </a:p>
          <a:p>
            <a:r>
              <a:rPr lang="pt-PT" sz="3600" dirty="0" smtClean="0">
                <a:latin typeface="Times New Roman" pitchFamily="18" charset="0"/>
                <a:cs typeface="Times New Roman" pitchFamily="18" charset="0"/>
              </a:rPr>
              <a:t>Outro Tipo</a:t>
            </a:r>
            <a:endParaRPr lang="pt-PT"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ESPECÍFICA - 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pt-PT" dirty="0" smtClean="0"/>
              <a:t>Quatro fatores:</a:t>
            </a:r>
          </a:p>
          <a:p>
            <a:pPr lvl="1"/>
            <a:r>
              <a:rPr lang="pt-PT" sz="3200" dirty="0" smtClean="0">
                <a:solidFill>
                  <a:schemeClr val="tx1"/>
                </a:solidFill>
                <a:latin typeface="Times New Roman" pitchFamily="18" charset="0"/>
                <a:cs typeface="Times New Roman" pitchFamily="18" charset="0"/>
              </a:rPr>
              <a:t>Origem do medo</a:t>
            </a:r>
          </a:p>
          <a:p>
            <a:pPr lvl="1"/>
            <a:r>
              <a:rPr lang="pt-PT" sz="3200" dirty="0" smtClean="0">
                <a:solidFill>
                  <a:schemeClr val="tx1"/>
                </a:solidFill>
                <a:latin typeface="Times New Roman" pitchFamily="18" charset="0"/>
                <a:cs typeface="Times New Roman" pitchFamily="18" charset="0"/>
              </a:rPr>
              <a:t>Tipo e número de ataques de pânico</a:t>
            </a:r>
          </a:p>
          <a:p>
            <a:pPr lvl="1"/>
            <a:r>
              <a:rPr lang="pt-PT" sz="3200" dirty="0" smtClean="0">
                <a:solidFill>
                  <a:schemeClr val="tx1"/>
                </a:solidFill>
                <a:latin typeface="Times New Roman" pitchFamily="18" charset="0"/>
                <a:cs typeface="Times New Roman" pitchFamily="18" charset="0"/>
              </a:rPr>
              <a:t>Número de situações evitadas</a:t>
            </a:r>
          </a:p>
          <a:p>
            <a:pPr lvl="1"/>
            <a:r>
              <a:rPr lang="pt-PT" sz="3200" dirty="0" smtClean="0">
                <a:solidFill>
                  <a:schemeClr val="tx1"/>
                </a:solidFill>
                <a:latin typeface="Times New Roman" pitchFamily="18" charset="0"/>
                <a:cs typeface="Times New Roman" pitchFamily="18" charset="0"/>
              </a:rPr>
              <a:t>Nível de ansiedade incorrente</a:t>
            </a:r>
          </a:p>
          <a:p>
            <a:pPr lvl="1"/>
            <a:r>
              <a:rPr lang="pt-PT" sz="3200" dirty="0" smtClean="0">
                <a:solidFill>
                  <a:schemeClr val="tx1"/>
                </a:solidFill>
                <a:latin typeface="Times New Roman" pitchFamily="18" charset="0"/>
                <a:cs typeface="Times New Roman" pitchFamily="18" charset="0"/>
              </a:rPr>
              <a:t>Idade inferior a 18 anos</a:t>
            </a:r>
          </a:p>
          <a:p>
            <a:pPr lvl="1"/>
            <a:r>
              <a:rPr lang="pt-PT" sz="3200" dirty="0" smtClean="0">
                <a:solidFill>
                  <a:schemeClr val="tx1"/>
                </a:solidFill>
                <a:latin typeface="Times New Roman" pitchFamily="18" charset="0"/>
                <a:cs typeface="Times New Roman" pitchFamily="18" charset="0"/>
              </a:rPr>
              <a:t>Deve ter uma duração de pelo menos 6 meses</a:t>
            </a:r>
            <a:endParaRPr lang="pt-PT" sz="3000" dirty="0" smtClean="0">
              <a:solidFill>
                <a:schemeClr val="tx1"/>
              </a:solidFill>
              <a:latin typeface="Times New Roman" pitchFamily="18" charset="0"/>
              <a:cs typeface="Times New Roman" pitchFamily="18" charset="0"/>
            </a:endParaRPr>
          </a:p>
          <a:p>
            <a:pPr lvl="1"/>
            <a:endParaRPr lang="pt-P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ESPECÍFICA - 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lvl="1"/>
            <a:r>
              <a:rPr lang="pt-PT" sz="3200" dirty="0" smtClean="0">
                <a:solidFill>
                  <a:schemeClr val="tx1"/>
                </a:solidFill>
                <a:latin typeface="Times New Roman" pitchFamily="18" charset="0"/>
                <a:cs typeface="Times New Roman" pitchFamily="18" charset="0"/>
              </a:rPr>
              <a:t>Medo acentuado e persistente que é excessivo e irracional</a:t>
            </a:r>
          </a:p>
          <a:p>
            <a:pPr lvl="1"/>
            <a:r>
              <a:rPr lang="pt-PT" sz="3200" dirty="0" smtClean="0">
                <a:solidFill>
                  <a:schemeClr val="tx1"/>
                </a:solidFill>
                <a:latin typeface="Times New Roman" pitchFamily="18" charset="0"/>
                <a:cs typeface="Times New Roman" pitchFamily="18" charset="0"/>
              </a:rPr>
              <a:t>A exposição ao estímulo fóbico provoca quase sempre uma resposta ansiosa imediata, que pode ter a forma de Ataques de Pânico</a:t>
            </a:r>
          </a:p>
          <a:p>
            <a:pPr lvl="1"/>
            <a:r>
              <a:rPr lang="pt-PT" sz="3200" dirty="0" smtClean="0">
                <a:solidFill>
                  <a:schemeClr val="tx1"/>
                </a:solidFill>
                <a:latin typeface="Times New Roman" pitchFamily="18" charset="0"/>
                <a:cs typeface="Times New Roman" pitchFamily="18" charset="0"/>
              </a:rPr>
              <a:t>A pessoa reconhece que o medo é excessivo e irracional</a:t>
            </a:r>
          </a:p>
          <a:p>
            <a:pPr lvl="1"/>
            <a:r>
              <a:rPr lang="pt-PT" sz="3200" dirty="0" smtClean="0">
                <a:solidFill>
                  <a:schemeClr val="tx1"/>
                </a:solidFill>
                <a:latin typeface="Times New Roman" pitchFamily="18" charset="0"/>
                <a:cs typeface="Times New Roman" pitchFamily="18" charset="0"/>
              </a:rPr>
              <a:t>A situação fóbica é evitada ou enfrentada com intensa ansiedade e mal-estar.</a:t>
            </a:r>
          </a:p>
          <a:p>
            <a:pPr lvl="1"/>
            <a:endParaRPr lang="pt-P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ESPECÍFICA - 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pt-PT" sz="2800" dirty="0" smtClean="0">
                <a:latin typeface="Times New Roman" pitchFamily="18" charset="0"/>
                <a:cs typeface="Times New Roman" pitchFamily="18" charset="0"/>
              </a:rPr>
              <a:t>“ </a:t>
            </a:r>
            <a:r>
              <a:rPr lang="pt-PT" dirty="0" smtClean="0">
                <a:latin typeface="Times New Roman" pitchFamily="18" charset="0"/>
                <a:cs typeface="Times New Roman" pitchFamily="18" charset="0"/>
              </a:rPr>
              <a:t>Um sujeito que previamente não temia nem evitava elevadores tem um Ataque de Pânico num elevador e começa a temer ir para o trabalho porque tem necessidade de subir de elevador para o seu escritório que fica no 24º andar. Se este sujeito subsequentemente tem Ataques de Pânico apenas em elevadores (mesmo que o foco do medo </a:t>
            </a:r>
            <a:r>
              <a:rPr lang="pt-PT" dirty="0" smtClean="0">
                <a:latin typeface="Times New Roman" pitchFamily="18" charset="0"/>
                <a:cs typeface="Times New Roman" pitchFamily="18" charset="0"/>
              </a:rPr>
              <a:t>sejam os </a:t>
            </a:r>
            <a:r>
              <a:rPr lang="pt-PT" dirty="0" smtClean="0">
                <a:latin typeface="Times New Roman" pitchFamily="18" charset="0"/>
                <a:cs typeface="Times New Roman" pitchFamily="18" charset="0"/>
              </a:rPr>
              <a:t>Ataques de Pânico), então o diagnóstico de </a:t>
            </a:r>
            <a:r>
              <a:rPr lang="pt-PT" dirty="0" smtClean="0">
                <a:latin typeface="Times New Roman" pitchFamily="18" charset="0"/>
                <a:cs typeface="Times New Roman" pitchFamily="18" charset="0"/>
              </a:rPr>
              <a:t>F</a:t>
            </a:r>
            <a:r>
              <a:rPr lang="pt-PT" dirty="0" smtClean="0">
                <a:latin typeface="Times New Roman" pitchFamily="18" charset="0"/>
                <a:cs typeface="Times New Roman" pitchFamily="18" charset="0"/>
              </a:rPr>
              <a:t>obia Específica </a:t>
            </a:r>
            <a:r>
              <a:rPr lang="pt-PT" dirty="0" smtClean="0">
                <a:latin typeface="Times New Roman" pitchFamily="18" charset="0"/>
                <a:cs typeface="Times New Roman" pitchFamily="18" charset="0"/>
              </a:rPr>
              <a:t>pode ser apropriado.”</a:t>
            </a:r>
          </a:p>
          <a:p>
            <a:endParaRPr lang="pt-P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social</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pt-PT" dirty="0" smtClean="0">
                <a:latin typeface="Times New Roman" pitchFamily="18" charset="0"/>
                <a:cs typeface="Times New Roman" pitchFamily="18" charset="0"/>
              </a:rPr>
              <a:t>Caracteriza-se por um medo excessivo e persistente de situações sociais ou de desempenho, </a:t>
            </a:r>
            <a:r>
              <a:rPr lang="pt-PT" dirty="0" smtClean="0">
                <a:latin typeface="Times New Roman" pitchFamily="18" charset="0"/>
                <a:cs typeface="Times New Roman" pitchFamily="18" charset="0"/>
              </a:rPr>
              <a:t>pelo que</a:t>
            </a:r>
            <a:r>
              <a:rPr lang="pt-PT" dirty="0" smtClean="0">
                <a:latin typeface="Times New Roman" pitchFamily="18" charset="0"/>
                <a:cs typeface="Times New Roman" pitchFamily="18" charset="0"/>
              </a:rPr>
              <a:t> </a:t>
            </a:r>
            <a:r>
              <a:rPr lang="pt-PT" dirty="0" smtClean="0">
                <a:latin typeface="Times New Roman" pitchFamily="18" charset="0"/>
                <a:cs typeface="Times New Roman" pitchFamily="18" charset="0"/>
              </a:rPr>
              <a:t>a </a:t>
            </a:r>
            <a:r>
              <a:rPr lang="pt-PT" dirty="0" smtClean="0">
                <a:latin typeface="Times New Roman" pitchFamily="18" charset="0"/>
                <a:cs typeface="Times New Roman" pitchFamily="18" charset="0"/>
              </a:rPr>
              <a:t>interação </a:t>
            </a:r>
            <a:r>
              <a:rPr lang="pt-PT" dirty="0" smtClean="0">
                <a:latin typeface="Times New Roman" pitchFamily="18" charset="0"/>
                <a:cs typeface="Times New Roman" pitchFamily="18" charset="0"/>
              </a:rPr>
              <a:t>social ficará comprometida.</a:t>
            </a:r>
          </a:p>
          <a:p>
            <a:endParaRPr lang="pt-PT" dirty="0"/>
          </a:p>
        </p:txBody>
      </p:sp>
      <p:pic>
        <p:nvPicPr>
          <p:cNvPr id="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72315" y="4158580"/>
            <a:ext cx="2562225" cy="1790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ight Arrow 4"/>
          <p:cNvSpPr/>
          <p:nvPr/>
        </p:nvSpPr>
        <p:spPr>
          <a:xfrm>
            <a:off x="3707904" y="4725144"/>
            <a:ext cx="18722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6"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300192" y="4016846"/>
            <a:ext cx="2200275" cy="2076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social</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2132856"/>
            <a:ext cx="8686800" cy="4525963"/>
          </a:xfrm>
        </p:spPr>
        <p:txBody>
          <a:bodyPr/>
          <a:lstStyle/>
          <a:p>
            <a:r>
              <a:rPr lang="pt-PT" dirty="0" smtClean="0">
                <a:latin typeface="Times New Roman" pitchFamily="18" charset="0"/>
                <a:cs typeface="Times New Roman" pitchFamily="18" charset="0"/>
              </a:rPr>
              <a:t>Indivíduos portadores de fobia Social têm sensibilidade à critica, a avaliações negativas e rejeição, o que explica a sua baixa auto-estima, o sentimento de inferioridade e dificuldade de afirmação.</a:t>
            </a:r>
          </a:p>
          <a:p>
            <a:endParaRPr lang="pt-P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t-PT" dirty="0" smtClean="0">
                <a:latin typeface="Times New Roman" pitchFamily="18" charset="0"/>
                <a:cs typeface="Times New Roman" pitchFamily="18" charset="0"/>
              </a:rPr>
              <a:t>Fobia social – sintomas de ansiedade</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pt-PT" dirty="0" smtClean="0">
                <a:latin typeface="Times New Roman" pitchFamily="18" charset="0"/>
                <a:cs typeface="Times New Roman" pitchFamily="18" charset="0"/>
              </a:rPr>
              <a:t>Palpitações</a:t>
            </a:r>
            <a:endParaRPr lang="pt-PT" dirty="0" smtClean="0">
              <a:latin typeface="Times New Roman" pitchFamily="18" charset="0"/>
              <a:cs typeface="Times New Roman" pitchFamily="18" charset="0"/>
            </a:endParaRPr>
          </a:p>
          <a:p>
            <a:r>
              <a:rPr lang="pt-PT" dirty="0" smtClean="0">
                <a:latin typeface="Times New Roman" pitchFamily="18" charset="0"/>
                <a:cs typeface="Times New Roman" pitchFamily="18" charset="0"/>
              </a:rPr>
              <a:t>Tremores</a:t>
            </a:r>
          </a:p>
          <a:p>
            <a:r>
              <a:rPr lang="pt-PT" dirty="0" smtClean="0">
                <a:latin typeface="Times New Roman" pitchFamily="18" charset="0"/>
                <a:cs typeface="Times New Roman" pitchFamily="18" charset="0"/>
              </a:rPr>
              <a:t>Suores</a:t>
            </a:r>
          </a:p>
          <a:p>
            <a:r>
              <a:rPr lang="pt-PT" dirty="0" smtClean="0">
                <a:latin typeface="Times New Roman" pitchFamily="18" charset="0"/>
                <a:cs typeface="Times New Roman" pitchFamily="18" charset="0"/>
              </a:rPr>
              <a:t>Mal estar gastrointestinal</a:t>
            </a:r>
          </a:p>
          <a:p>
            <a:r>
              <a:rPr lang="pt-PT" dirty="0" smtClean="0">
                <a:latin typeface="Times New Roman" pitchFamily="18" charset="0"/>
                <a:cs typeface="Times New Roman" pitchFamily="18" charset="0"/>
              </a:rPr>
              <a:t>Diarreia</a:t>
            </a:r>
          </a:p>
          <a:p>
            <a:r>
              <a:rPr lang="pt-PT" dirty="0" smtClean="0">
                <a:latin typeface="Times New Roman" pitchFamily="18" charset="0"/>
                <a:cs typeface="Times New Roman" pitchFamily="18" charset="0"/>
              </a:rPr>
              <a:t>Tensão muscular</a:t>
            </a:r>
          </a:p>
          <a:p>
            <a:r>
              <a:rPr lang="pt-PT" dirty="0" smtClean="0">
                <a:latin typeface="Times New Roman" pitchFamily="18" charset="0"/>
                <a:cs typeface="Times New Roman" pitchFamily="18" charset="0"/>
              </a:rPr>
              <a:t>Rubor</a:t>
            </a:r>
          </a:p>
          <a:p>
            <a:r>
              <a:rPr lang="pt-PT" dirty="0" smtClean="0">
                <a:latin typeface="Times New Roman" pitchFamily="18" charset="0"/>
                <a:cs typeface="Times New Roman" pitchFamily="18" charset="0"/>
              </a:rPr>
              <a:t>C</a:t>
            </a:r>
            <a:r>
              <a:rPr lang="pt-PT" dirty="0" smtClean="0">
                <a:latin typeface="Times New Roman" pitchFamily="18" charset="0"/>
                <a:cs typeface="Times New Roman" pitchFamily="18" charset="0"/>
              </a:rPr>
              <a:t>onfusão</a:t>
            </a:r>
            <a:endParaRPr lang="pt-PT"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social - especificador</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3"/>
            <a:ext cx="8686800" cy="4179093"/>
          </a:xfrm>
        </p:spPr>
        <p:txBody>
          <a:bodyPr/>
          <a:lstStyle/>
          <a:p>
            <a:r>
              <a:rPr lang="pt-PT" dirty="0" smtClean="0">
                <a:latin typeface="Times New Roman" pitchFamily="18" charset="0"/>
                <a:cs typeface="Times New Roman" pitchFamily="18" charset="0"/>
              </a:rPr>
              <a:t>Este especificador pode ser utilizado quando os medos se relacionam com a maioria das situações sociais		</a:t>
            </a:r>
          </a:p>
          <a:p>
            <a:pPr algn="ctr">
              <a:buNone/>
            </a:pPr>
            <a:r>
              <a:rPr lang="pt-PT" dirty="0" smtClean="0">
                <a:latin typeface="Times New Roman" pitchFamily="18" charset="0"/>
                <a:cs typeface="Times New Roman" pitchFamily="18" charset="0"/>
              </a:rPr>
              <a:t>Sujeitos com fobia social</a:t>
            </a:r>
          </a:p>
          <a:p>
            <a:pPr algn="ctr">
              <a:buNone/>
            </a:pPr>
            <a:endParaRPr lang="pt-PT" dirty="0" smtClean="0">
              <a:latin typeface="Times New Roman" pitchFamily="18" charset="0"/>
              <a:cs typeface="Times New Roman" pitchFamily="18" charset="0"/>
            </a:endParaRPr>
          </a:p>
          <a:p>
            <a:pPr algn="ctr">
              <a:buNone/>
            </a:pPr>
            <a:r>
              <a:rPr lang="pt-PT" dirty="0" smtClean="0">
                <a:latin typeface="Times New Roman" pitchFamily="18" charset="0"/>
                <a:cs typeface="Times New Roman" pitchFamily="18" charset="0"/>
              </a:rPr>
              <a:t>Medo</a:t>
            </a:r>
          </a:p>
          <a:p>
            <a:endParaRPr lang="pt-PT" dirty="0"/>
          </a:p>
        </p:txBody>
      </p:sp>
      <p:sp>
        <p:nvSpPr>
          <p:cNvPr id="4" name="Down Arrow 3"/>
          <p:cNvSpPr/>
          <p:nvPr/>
        </p:nvSpPr>
        <p:spPr>
          <a:xfrm>
            <a:off x="4499992" y="3789040"/>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6" name="Straight Arrow Connector 5"/>
          <p:cNvCxnSpPr/>
          <p:nvPr/>
        </p:nvCxnSpPr>
        <p:spPr>
          <a:xfrm flipH="1">
            <a:off x="2267744" y="4725144"/>
            <a:ext cx="1008112"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084168" y="4725144"/>
            <a:ext cx="93610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0" y="5589240"/>
            <a:ext cx="9144000" cy="1077218"/>
          </a:xfrm>
          <a:prstGeom prst="rect">
            <a:avLst/>
          </a:prstGeom>
          <a:noFill/>
        </p:spPr>
        <p:txBody>
          <a:bodyPr wrap="square" rtlCol="0">
            <a:spAutoFit/>
          </a:bodyPr>
          <a:lstStyle/>
          <a:p>
            <a:r>
              <a:rPr lang="pt-PT" sz="3200" dirty="0" smtClean="0">
                <a:latin typeface="Times New Roman" pitchFamily="18" charset="0"/>
                <a:cs typeface="Times New Roman" pitchFamily="18" charset="0"/>
              </a:rPr>
              <a:t>Desempenho em público		Situações de 							interação </a:t>
            </a:r>
            <a:r>
              <a:rPr lang="pt-PT" sz="3200" dirty="0" smtClean="0">
                <a:latin typeface="Times New Roman" pitchFamily="18" charset="0"/>
                <a:cs typeface="Times New Roman" pitchFamily="18" charset="0"/>
              </a:rPr>
              <a:t>social</a:t>
            </a:r>
            <a:endParaRPr lang="pt-PT" sz="3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INTRODUÇÃO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55365"/>
            <a:ext cx="8686800" cy="4525963"/>
          </a:xfrm>
        </p:spPr>
        <p:txBody>
          <a:bodyPr/>
          <a:lstStyle/>
          <a:p>
            <a:r>
              <a:rPr lang="pt-PT" dirty="0" smtClean="0"/>
              <a:t>“</a:t>
            </a:r>
            <a:r>
              <a:rPr lang="pt-PT" dirty="0" smtClean="0">
                <a:latin typeface="Times New Roman" pitchFamily="18" charset="0"/>
                <a:cs typeface="Times New Roman" pitchFamily="18" charset="0"/>
              </a:rPr>
              <a:t>A ansiedade é uma emoção vaga e </a:t>
            </a:r>
            <a:r>
              <a:rPr lang="pt-PT" dirty="0" smtClean="0">
                <a:latin typeface="Times New Roman" pitchFamily="18" charset="0"/>
                <a:cs typeface="Times New Roman" pitchFamily="18" charset="0"/>
              </a:rPr>
              <a:t>desagradável </a:t>
            </a:r>
            <a:r>
              <a:rPr lang="pt-PT" dirty="0" smtClean="0">
                <a:latin typeface="Times New Roman" pitchFamily="18" charset="0"/>
                <a:cs typeface="Times New Roman" pitchFamily="18" charset="0"/>
              </a:rPr>
              <a:t>de medo e apreensão, caracterizada por tensão ou desconforto derivado da antecipação de perigo, de algo desconhecido ou estranho”</a:t>
            </a:r>
          </a:p>
          <a:p>
            <a:endParaRPr lang="pt-PT" dirty="0" smtClean="0">
              <a:latin typeface="Times New Roman" pitchFamily="18" charset="0"/>
              <a:cs typeface="Times New Roman" pitchFamily="18" charset="0"/>
            </a:endParaRPr>
          </a:p>
          <a:p>
            <a:r>
              <a:rPr lang="pt-PT" dirty="0" smtClean="0">
                <a:latin typeface="Times New Roman" pitchFamily="18" charset="0"/>
                <a:cs typeface="Times New Roman" pitchFamily="18" charset="0"/>
              </a:rPr>
              <a:t>Fronteira entre normal e patológico …</a:t>
            </a:r>
            <a:endParaRPr lang="pt-PT"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social - 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999381"/>
            <a:ext cx="8686800" cy="4525963"/>
          </a:xfrm>
        </p:spPr>
        <p:txBody>
          <a:bodyPr/>
          <a:lstStyle/>
          <a:p>
            <a:r>
              <a:rPr lang="pt-PT" dirty="0" smtClean="0">
                <a:latin typeface="Times New Roman" pitchFamily="18" charset="0"/>
                <a:cs typeface="Times New Roman" pitchFamily="18" charset="0"/>
              </a:rPr>
              <a:t>Idade inferior a 18 anos</a:t>
            </a:r>
          </a:p>
          <a:p>
            <a:r>
              <a:rPr lang="pt-PT" dirty="0" smtClean="0">
                <a:latin typeface="Times New Roman" pitchFamily="18" charset="0"/>
                <a:cs typeface="Times New Roman" pitchFamily="18" charset="0"/>
              </a:rPr>
              <a:t>Deve durar pelo menos 6 meses</a:t>
            </a:r>
          </a:p>
          <a:p>
            <a:r>
              <a:rPr lang="pt-PT" dirty="0" smtClean="0">
                <a:latin typeface="Times New Roman" pitchFamily="18" charset="0"/>
                <a:cs typeface="Times New Roman" pitchFamily="18" charset="0"/>
              </a:rPr>
              <a:t>Medo acentuado e persistente de uma ou mais situações sociais e </a:t>
            </a:r>
            <a:r>
              <a:rPr lang="pt-PT" dirty="0" smtClean="0">
                <a:latin typeface="Times New Roman" pitchFamily="18" charset="0"/>
                <a:cs typeface="Times New Roman" pitchFamily="18" charset="0"/>
              </a:rPr>
              <a:t>desempenho, </a:t>
            </a:r>
            <a:r>
              <a:rPr lang="pt-PT" dirty="0" smtClean="0">
                <a:latin typeface="Times New Roman" pitchFamily="18" charset="0"/>
                <a:cs typeface="Times New Roman" pitchFamily="18" charset="0"/>
              </a:rPr>
              <a:t>nas quais o sujeito está exposto a pessoas desconhecidas ou à possível observação de outras</a:t>
            </a:r>
            <a:endParaRPr lang="pt-PT"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Fobia social - 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3357"/>
            <a:ext cx="8686800" cy="4525963"/>
          </a:xfrm>
        </p:spPr>
        <p:txBody>
          <a:bodyPr/>
          <a:lstStyle/>
          <a:p>
            <a:r>
              <a:rPr lang="pt-PT" dirty="0" smtClean="0">
                <a:latin typeface="Times New Roman" pitchFamily="18" charset="0"/>
                <a:cs typeface="Times New Roman" pitchFamily="18" charset="0"/>
              </a:rPr>
              <a:t>A pessoa reconhece que o medo é excessivo e irracional</a:t>
            </a:r>
          </a:p>
          <a:p>
            <a:r>
              <a:rPr lang="pt-PT" dirty="0" smtClean="0">
                <a:latin typeface="Times New Roman" pitchFamily="18" charset="0"/>
                <a:cs typeface="Times New Roman" pitchFamily="18" charset="0"/>
              </a:rPr>
              <a:t>A exposição à situação social temida provoca quase sempre ansiedade, que pode assumir a forma de ataque de pânico</a:t>
            </a:r>
          </a:p>
          <a:p>
            <a:r>
              <a:rPr lang="pt-PT" dirty="0" smtClean="0">
                <a:latin typeface="Times New Roman" pitchFamily="18" charset="0"/>
                <a:cs typeface="Times New Roman" pitchFamily="18" charset="0"/>
              </a:rPr>
              <a:t>Interferência significativa na rotina diária</a:t>
            </a:r>
            <a:endParaRPr lang="pt-PT"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Transtorno obsessivo compulsivo - toc</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pt-PT" dirty="0" smtClean="0"/>
          </a:p>
          <a:p>
            <a:endParaRPr lang="pt-PT" dirty="0" smtClean="0"/>
          </a:p>
          <a:p>
            <a:endParaRPr lang="pt-PT" dirty="0" smtClean="0"/>
          </a:p>
          <a:p>
            <a:endParaRPr lang="pt-PT" dirty="0" smtClean="0"/>
          </a:p>
          <a:p>
            <a:r>
              <a:rPr lang="pt-PT" dirty="0" smtClean="0">
                <a:latin typeface="Times New Roman" pitchFamily="18" charset="0"/>
                <a:cs typeface="Times New Roman" pitchFamily="18" charset="0"/>
              </a:rPr>
              <a:t>Obsessões				Compulsões</a:t>
            </a:r>
          </a:p>
        </p:txBody>
      </p:sp>
      <p:cxnSp>
        <p:nvCxnSpPr>
          <p:cNvPr id="6" name="Straight Arrow Connector 5"/>
          <p:cNvCxnSpPr/>
          <p:nvPr/>
        </p:nvCxnSpPr>
        <p:spPr>
          <a:xfrm flipH="1">
            <a:off x="2555776" y="1916832"/>
            <a:ext cx="1152128"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940152" y="1916832"/>
            <a:ext cx="1296144"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0688"/>
            <a:ext cx="8686800" cy="838200"/>
          </a:xfrm>
        </p:spPr>
        <p:txBody>
          <a:bodyPr>
            <a:normAutofit fontScale="90000"/>
          </a:bodyPr>
          <a:lstStyle/>
          <a:p>
            <a:pPr algn="ctr"/>
            <a:r>
              <a:rPr lang="pt-PT" dirty="0" smtClean="0">
                <a:latin typeface="Times New Roman" pitchFamily="18" charset="0"/>
                <a:cs typeface="Times New Roman" pitchFamily="18" charset="0"/>
              </a:rPr>
              <a:t>Transtorno obsessivo compulsivo – toc</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Especificador</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44824"/>
            <a:ext cx="8686800" cy="4525963"/>
          </a:xfrm>
        </p:spPr>
        <p:txBody>
          <a:bodyPr/>
          <a:lstStyle/>
          <a:p>
            <a:pPr marL="0" indent="0">
              <a:buNone/>
            </a:pPr>
            <a:r>
              <a:rPr lang="pt-PT" dirty="0" smtClean="0">
                <a:latin typeface="Times New Roman" pitchFamily="18" charset="0"/>
                <a:cs typeface="Times New Roman" pitchFamily="18" charset="0"/>
              </a:rPr>
              <a:t>Fraco Insight:</a:t>
            </a:r>
          </a:p>
          <a:p>
            <a:pPr marL="0" indent="0">
              <a:buNone/>
            </a:pPr>
            <a:r>
              <a:rPr lang="pt-PT" dirty="0" smtClean="0">
                <a:latin typeface="Times New Roman" pitchFamily="18" charset="0"/>
                <a:cs typeface="Times New Roman" pitchFamily="18" charset="0"/>
              </a:rPr>
              <a:t>Este especificador pode ser aplicado quando, durante a maior parte do tempo do episódio, o indivíduo não reconhece que as obsessões ou compulsões são excessivas ou irracionais</a:t>
            </a:r>
            <a:endParaRPr lang="pt-PT" dirty="0"/>
          </a:p>
        </p:txBody>
      </p:sp>
      <p:pic>
        <p:nvPicPr>
          <p:cNvPr id="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190478" y="4725119"/>
            <a:ext cx="2533650" cy="1800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4576"/>
            <a:ext cx="8686800" cy="838200"/>
          </a:xfrm>
        </p:spPr>
        <p:txBody>
          <a:bodyPr>
            <a:normAutofit fontScale="90000"/>
          </a:bodyPr>
          <a:lstStyle/>
          <a:p>
            <a:pPr algn="ctr"/>
            <a:r>
              <a:rPr lang="pt-PT" dirty="0" smtClean="0">
                <a:latin typeface="Times New Roman" pitchFamily="18" charset="0"/>
                <a:cs typeface="Times New Roman" pitchFamily="18" charset="0"/>
              </a:rPr>
              <a:t>Transtorno obsessivo compulsivo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55365"/>
            <a:ext cx="8686800" cy="4525963"/>
          </a:xfrm>
        </p:spPr>
        <p:txBody>
          <a:bodyPr>
            <a:normAutofit lnSpcReduction="10000"/>
          </a:bodyPr>
          <a:lstStyle/>
          <a:p>
            <a:r>
              <a:rPr lang="pt-PT" dirty="0" smtClean="0">
                <a:latin typeface="Times New Roman" pitchFamily="18" charset="0"/>
                <a:cs typeface="Times New Roman" pitchFamily="18" charset="0"/>
              </a:rPr>
              <a:t>Obsessões definidas por (1),(2),(3),(4):</a:t>
            </a:r>
          </a:p>
          <a:p>
            <a:pPr lvl="1"/>
            <a:r>
              <a:rPr lang="pt-PT" sz="3200" dirty="0" smtClean="0">
                <a:latin typeface="Times New Roman" pitchFamily="18" charset="0"/>
                <a:cs typeface="Times New Roman" pitchFamily="18" charset="0"/>
              </a:rPr>
              <a:t>1. Pensamentos, impulsos ou imagens, recorrentes e persistentes, que são experimentados, durante algum período da perturbação, como intrusos e inapropriados e que provocam ansiedade ou mal-estar intensos</a:t>
            </a:r>
          </a:p>
          <a:p>
            <a:pPr lvl="1"/>
            <a:r>
              <a:rPr lang="pt-PT" sz="3200" dirty="0" smtClean="0">
                <a:latin typeface="Times New Roman" pitchFamily="18" charset="0"/>
                <a:cs typeface="Times New Roman" pitchFamily="18" charset="0"/>
              </a:rPr>
              <a:t>2. Pensamentos, impulsos ou imagens que não são simplesmente preocupações excessivas acerca de problemas reais </a:t>
            </a:r>
            <a:r>
              <a:rPr lang="pt-PT" sz="3200" dirty="0" smtClean="0">
                <a:latin typeface="Times New Roman" pitchFamily="18" charset="0"/>
                <a:cs typeface="Times New Roman" pitchFamily="18" charset="0"/>
              </a:rPr>
              <a:t>da </a:t>
            </a:r>
            <a:r>
              <a:rPr lang="pt-PT" sz="3200" dirty="0" smtClean="0">
                <a:latin typeface="Times New Roman" pitchFamily="18" charset="0"/>
                <a:cs typeface="Times New Roman" pitchFamily="18" charset="0"/>
              </a:rPr>
              <a:t>vida</a:t>
            </a:r>
            <a:endParaRPr lang="pt-PT" sz="32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0688"/>
            <a:ext cx="8686800" cy="838200"/>
          </a:xfrm>
        </p:spPr>
        <p:txBody>
          <a:bodyPr>
            <a:normAutofit fontScale="90000"/>
          </a:bodyPr>
          <a:lstStyle/>
          <a:p>
            <a:pPr algn="ctr"/>
            <a:r>
              <a:rPr lang="pt-PT" dirty="0" smtClean="0">
                <a:latin typeface="Times New Roman" pitchFamily="18" charset="0"/>
                <a:cs typeface="Times New Roman" pitchFamily="18" charset="0"/>
              </a:rPr>
              <a:t>Transtorno obsessivo compulsivo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55365"/>
            <a:ext cx="8686800" cy="4525963"/>
          </a:xfrm>
        </p:spPr>
        <p:txBody>
          <a:bodyPr>
            <a:normAutofit/>
          </a:bodyPr>
          <a:lstStyle/>
          <a:p>
            <a:pPr lvl="1"/>
            <a:r>
              <a:rPr lang="pt-PT" sz="3200" dirty="0" smtClean="0">
                <a:latin typeface="Times New Roman" pitchFamily="18" charset="0"/>
                <a:cs typeface="Times New Roman" pitchFamily="18" charset="0"/>
              </a:rPr>
              <a:t>3. A pessoa tenta ignorar ou suprimir tais pensamentos, impulsos ou imagens, ou neutralizá-los com algum outro pensamento ou ação</a:t>
            </a:r>
          </a:p>
          <a:p>
            <a:pPr lvl="1"/>
            <a:r>
              <a:rPr lang="pt-PT" sz="3200" dirty="0" smtClean="0">
                <a:latin typeface="Times New Roman" pitchFamily="18" charset="0"/>
                <a:cs typeface="Times New Roman" pitchFamily="18" charset="0"/>
              </a:rPr>
              <a:t>4. A pessoa reconhece que os pensamentos obsessivos, impulsos ou imagens são produto da sua mente (não impostos do exterior como na inserção de pensamentos)</a:t>
            </a:r>
            <a:endParaRPr lang="pt-PT" sz="32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0688"/>
            <a:ext cx="8686800" cy="838200"/>
          </a:xfrm>
        </p:spPr>
        <p:txBody>
          <a:bodyPr>
            <a:normAutofit fontScale="90000"/>
          </a:bodyPr>
          <a:lstStyle/>
          <a:p>
            <a:pPr algn="ctr"/>
            <a:r>
              <a:rPr lang="pt-PT" dirty="0" smtClean="0">
                <a:latin typeface="Times New Roman" pitchFamily="18" charset="0"/>
                <a:cs typeface="Times New Roman" pitchFamily="18" charset="0"/>
              </a:rPr>
              <a:t>Transtorno obsessivo compulsivo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3357"/>
            <a:ext cx="8686800" cy="4525963"/>
          </a:xfrm>
        </p:spPr>
        <p:txBody>
          <a:bodyPr/>
          <a:lstStyle/>
          <a:p>
            <a:r>
              <a:rPr lang="pt-PT" dirty="0" smtClean="0">
                <a:latin typeface="Times New Roman" pitchFamily="18" charset="0"/>
                <a:cs typeface="Times New Roman" pitchFamily="18" charset="0"/>
              </a:rPr>
              <a:t>Compulsões definidas por (1) e (2):</a:t>
            </a:r>
          </a:p>
          <a:p>
            <a:pPr lvl="1"/>
            <a:r>
              <a:rPr lang="pt-PT" sz="3200" dirty="0" smtClean="0">
                <a:latin typeface="Times New Roman" pitchFamily="18" charset="0"/>
                <a:cs typeface="Times New Roman" pitchFamily="18" charset="0"/>
              </a:rPr>
              <a:t>1. Comportamentos repetitivos (por exemplo, lavagem das mãos, ordenações, verificações) ou atos mentais (por exemplo, rezar, contar, repetir palavras mentalmente) que as pessoas se sentem compelidas a executar, em resposta a uma obsessão, ou de acordo com regras que devem ser aplicadas de modo rígido</a:t>
            </a:r>
            <a:endParaRPr lang="pt-PT"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Transtorno obsessivo compulsivo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3357"/>
            <a:ext cx="8686800" cy="4525963"/>
          </a:xfrm>
        </p:spPr>
        <p:txBody>
          <a:bodyPr>
            <a:normAutofit/>
          </a:bodyPr>
          <a:lstStyle/>
          <a:p>
            <a:pPr lvl="1"/>
            <a:r>
              <a:rPr lang="pt-PT" sz="3200" dirty="0" smtClean="0">
                <a:latin typeface="Times New Roman" pitchFamily="18" charset="0"/>
                <a:cs typeface="Times New Roman" pitchFamily="18" charset="0"/>
              </a:rPr>
              <a:t>2. Os comportamentos ou atos mentais têm como </a:t>
            </a:r>
            <a:r>
              <a:rPr lang="pt-PT" sz="3200" dirty="0" smtClean="0">
                <a:latin typeface="Times New Roman" pitchFamily="18" charset="0"/>
                <a:cs typeface="Times New Roman" pitchFamily="18" charset="0"/>
              </a:rPr>
              <a:t>objetivo </a:t>
            </a:r>
            <a:r>
              <a:rPr lang="pt-PT" sz="3200" dirty="0" smtClean="0">
                <a:latin typeface="Times New Roman" pitchFamily="18" charset="0"/>
                <a:cs typeface="Times New Roman" pitchFamily="18" charset="0"/>
              </a:rPr>
              <a:t>evitar ou reduzir o mal-estar ou prevenir algum acontecimento ou situação temidos; contudo, estes comportamentos ou atos mentais ou não estão ligados de um modo realista com o que pretendem neutralizar ou evitar, ou são claramente excessivos</a:t>
            </a:r>
            <a:endParaRPr lang="pt-PT" sz="32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4576"/>
            <a:ext cx="8686800" cy="838200"/>
          </a:xfrm>
        </p:spPr>
        <p:txBody>
          <a:bodyPr>
            <a:normAutofit fontScale="90000"/>
          </a:bodyPr>
          <a:lstStyle/>
          <a:p>
            <a:pPr algn="ctr"/>
            <a:r>
              <a:rPr lang="pt-PT" dirty="0" smtClean="0">
                <a:latin typeface="Times New Roman" pitchFamily="18" charset="0"/>
                <a:cs typeface="Times New Roman" pitchFamily="18" charset="0"/>
              </a:rPr>
              <a:t>Transtorno obsessivo compulsivo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3357"/>
            <a:ext cx="8686800" cy="4525963"/>
          </a:xfrm>
        </p:spPr>
        <p:txBody>
          <a:bodyPr/>
          <a:lstStyle/>
          <a:p>
            <a:r>
              <a:rPr lang="pt-PT" dirty="0" smtClean="0">
                <a:latin typeface="Times New Roman" pitchFamily="18" charset="0"/>
                <a:cs typeface="Times New Roman" pitchFamily="18" charset="0"/>
              </a:rPr>
              <a:t>Nalgum período durante a evolução da perturbação a pessoa reconhece que as obsessões e compulsões são excessivas e irracionais</a:t>
            </a:r>
          </a:p>
          <a:p>
            <a:r>
              <a:rPr lang="pt-PT" dirty="0" smtClean="0">
                <a:latin typeface="Times New Roman" pitchFamily="18" charset="0"/>
                <a:cs typeface="Times New Roman" pitchFamily="18" charset="0"/>
              </a:rPr>
              <a:t>Interferem com a rotina diária do indivíduo</a:t>
            </a:r>
          </a:p>
          <a:p>
            <a:r>
              <a:rPr lang="pt-PT" dirty="0" smtClean="0">
                <a:latin typeface="Times New Roman" pitchFamily="18" charset="0"/>
                <a:cs typeface="Times New Roman" pitchFamily="18" charset="0"/>
              </a:rPr>
              <a:t>A perturbação não é provocada pelo efeito fisiológico </a:t>
            </a:r>
            <a:r>
              <a:rPr lang="pt-PT" dirty="0" smtClean="0">
                <a:latin typeface="Times New Roman" pitchFamily="18" charset="0"/>
                <a:cs typeface="Times New Roman" pitchFamily="18" charset="0"/>
              </a:rPr>
              <a:t>direto </a:t>
            </a:r>
            <a:r>
              <a:rPr lang="pt-PT" dirty="0" smtClean="0">
                <a:latin typeface="Times New Roman" pitchFamily="18" charset="0"/>
                <a:cs typeface="Times New Roman" pitchFamily="18" charset="0"/>
              </a:rPr>
              <a:t>de uma substância </a:t>
            </a:r>
            <a:r>
              <a:rPr lang="pt-PT" dirty="0" smtClean="0">
                <a:latin typeface="Times New Roman" pitchFamily="18" charset="0"/>
                <a:cs typeface="Times New Roman" pitchFamily="18" charset="0"/>
              </a:rPr>
              <a:t>ou de </a:t>
            </a:r>
            <a:r>
              <a:rPr lang="pt-PT" dirty="0" smtClean="0">
                <a:latin typeface="Times New Roman" pitchFamily="18" charset="0"/>
                <a:cs typeface="Times New Roman" pitchFamily="18" charset="0"/>
              </a:rPr>
              <a:t>um estado físico geral</a:t>
            </a:r>
          </a:p>
          <a:p>
            <a:endParaRPr lang="pt-P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2"/>
            <a:ext cx="8686800" cy="5043190"/>
          </a:xfrm>
        </p:spPr>
        <p:txBody>
          <a:bodyPr/>
          <a:lstStyle/>
          <a:p>
            <a:r>
              <a:rPr lang="pt-PT" dirty="0" smtClean="0">
                <a:latin typeface="Times New Roman" pitchFamily="18" charset="0"/>
                <a:cs typeface="Times New Roman" pitchFamily="18" charset="0"/>
              </a:rPr>
              <a:t>Critérios de diagnóstico</a:t>
            </a:r>
          </a:p>
          <a:p>
            <a:pPr lvl="1"/>
            <a:r>
              <a:rPr lang="pt-PT" sz="3000" dirty="0" smtClean="0">
                <a:latin typeface="Times New Roman" pitchFamily="18" charset="0"/>
                <a:cs typeface="Times New Roman" pitchFamily="18" charset="0"/>
              </a:rPr>
              <a:t>Exposição a um acontecimento traumático em que ambas estas condições estiveram presentes:</a:t>
            </a:r>
          </a:p>
          <a:p>
            <a:pPr lvl="1"/>
            <a:r>
              <a:rPr lang="pt-PT" sz="3000" dirty="0" smtClean="0">
                <a:latin typeface="Times New Roman" pitchFamily="18" charset="0"/>
                <a:cs typeface="Times New Roman" pitchFamily="18" charset="0"/>
              </a:rPr>
              <a:t>Experiência, ou confronto com um acontecimento(s) que </a:t>
            </a:r>
            <a:r>
              <a:rPr lang="pt-PT" sz="3000" dirty="0" smtClean="0">
                <a:latin typeface="Times New Roman" pitchFamily="18" charset="0"/>
                <a:cs typeface="Times New Roman" pitchFamily="18" charset="0"/>
              </a:rPr>
              <a:t>envolveu </a:t>
            </a:r>
            <a:r>
              <a:rPr lang="pt-PT" sz="3000" dirty="0" smtClean="0">
                <a:latin typeface="Times New Roman" pitchFamily="18" charset="0"/>
                <a:cs typeface="Times New Roman" pitchFamily="18" charset="0"/>
              </a:rPr>
              <a:t>ameaça de morte, morte real ou ferimento grave, ou ameaça à integridade física</a:t>
            </a:r>
          </a:p>
          <a:p>
            <a:pPr lvl="1"/>
            <a:r>
              <a:rPr lang="pt-PT" sz="3000" dirty="0" smtClean="0">
                <a:latin typeface="Times New Roman" pitchFamily="18" charset="0"/>
                <a:cs typeface="Times New Roman" pitchFamily="18" charset="0"/>
              </a:rPr>
              <a:t>Sentimento de desproteção ou horror</a:t>
            </a:r>
            <a:endParaRPr lang="pt-PT" sz="3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4576"/>
            <a:ext cx="8686800" cy="838200"/>
          </a:xfrm>
        </p:spPr>
        <p:txBody>
          <a:bodyPr>
            <a:normAutofit fontScale="90000"/>
          </a:bodyPr>
          <a:lstStyle/>
          <a:p>
            <a:pPr algn="ctr"/>
            <a:r>
              <a:rPr lang="pt-PT" dirty="0" smtClean="0">
                <a:latin typeface="Times New Roman" pitchFamily="18" charset="0"/>
                <a:cs typeface="Times New Roman" pitchFamily="18" charset="0"/>
              </a:rPr>
              <a:t>Ataque de pânico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pt-PT" dirty="0" smtClean="0">
              <a:solidFill>
                <a:schemeClr val="tx1"/>
              </a:solidFill>
              <a:latin typeface="Times New Roman" pitchFamily="18" charset="0"/>
              <a:cs typeface="Times New Roman" pitchFamily="18" charset="0"/>
            </a:endParaRPr>
          </a:p>
          <a:p>
            <a:r>
              <a:rPr lang="pt-PT" dirty="0" smtClean="0">
                <a:solidFill>
                  <a:schemeClr val="tx1"/>
                </a:solidFill>
                <a:latin typeface="Times New Roman" pitchFamily="18" charset="0"/>
                <a:cs typeface="Times New Roman" pitchFamily="18" charset="0"/>
              </a:rPr>
              <a:t>O </a:t>
            </a:r>
            <a:r>
              <a:rPr lang="pt-PT" dirty="0" smtClean="0">
                <a:solidFill>
                  <a:schemeClr val="tx1"/>
                </a:solidFill>
                <a:latin typeface="Times New Roman" pitchFamily="18" charset="0"/>
                <a:cs typeface="Times New Roman" pitchFamily="18" charset="0"/>
              </a:rPr>
              <a:t>ataque de pânico é caracterizado por um período distinto de desconforto ou medo intenso, durante o qual quatro ou mais dos seguintes sintomas se desenvolvem abruptamente e atingem o seu pico </a:t>
            </a:r>
            <a:r>
              <a:rPr lang="pt-PT" dirty="0" smtClean="0">
                <a:solidFill>
                  <a:schemeClr val="tx1"/>
                </a:solidFill>
                <a:latin typeface="Times New Roman" pitchFamily="18" charset="0"/>
                <a:cs typeface="Times New Roman" pitchFamily="18" charset="0"/>
              </a:rPr>
              <a:t>em</a:t>
            </a:r>
            <a:r>
              <a:rPr lang="pt-PT" dirty="0" smtClean="0">
                <a:solidFill>
                  <a:schemeClr val="tx1"/>
                </a:solidFill>
                <a:latin typeface="Times New Roman" pitchFamily="18" charset="0"/>
                <a:cs typeface="Times New Roman" pitchFamily="18" charset="0"/>
              </a:rPr>
              <a:t> </a:t>
            </a:r>
            <a:r>
              <a:rPr lang="pt-PT" dirty="0" smtClean="0">
                <a:solidFill>
                  <a:schemeClr val="tx1"/>
                </a:solidFill>
                <a:latin typeface="Times New Roman" pitchFamily="18" charset="0"/>
                <a:cs typeface="Times New Roman" pitchFamily="18" charset="0"/>
              </a:rPr>
              <a:t>de 10 minutos:</a:t>
            </a:r>
            <a:endParaRPr lang="pt-PT"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11349"/>
            <a:ext cx="8686800" cy="4525963"/>
          </a:xfrm>
        </p:spPr>
        <p:txBody>
          <a:bodyPr>
            <a:normAutofit/>
          </a:bodyPr>
          <a:lstStyle/>
          <a:p>
            <a:pPr lvl="1"/>
            <a:r>
              <a:rPr lang="pt-PT" sz="3000" dirty="0" smtClean="0">
                <a:latin typeface="Times New Roman" pitchFamily="18" charset="0"/>
                <a:cs typeface="Times New Roman" pitchFamily="18" charset="0"/>
              </a:rPr>
              <a:t>Mal-estar psicológico intenso com a exposição e reatividade fisiológica durante a exposição a estímulos internos ou externos que </a:t>
            </a:r>
            <a:r>
              <a:rPr lang="pt-PT" sz="3000" dirty="0" smtClean="0">
                <a:latin typeface="Times New Roman" pitchFamily="18" charset="0"/>
                <a:cs typeface="Times New Roman" pitchFamily="18" charset="0"/>
              </a:rPr>
              <a:t>simbolizem </a:t>
            </a:r>
            <a:r>
              <a:rPr lang="pt-PT" sz="3000" dirty="0" smtClean="0">
                <a:latin typeface="Times New Roman" pitchFamily="18" charset="0"/>
                <a:cs typeface="Times New Roman" pitchFamily="18" charset="0"/>
              </a:rPr>
              <a:t>ou se assemelhem a aspetos do acontecimento traumático</a:t>
            </a:r>
          </a:p>
          <a:p>
            <a:pPr lvl="1"/>
            <a:r>
              <a:rPr lang="pt-PT" sz="3000" dirty="0" smtClean="0">
                <a:latin typeface="Times New Roman" pitchFamily="18" charset="0"/>
                <a:cs typeface="Times New Roman" pitchFamily="18" charset="0"/>
              </a:rPr>
              <a:t>Evitamento persistente dos estímulos associados com o trauma e embotamento da reatividade geral (ausente antes do trauma) indicada por 3 (ou mais) dos seguintes </a:t>
            </a:r>
            <a:r>
              <a:rPr lang="pt-PT" sz="3000" dirty="0" smtClean="0">
                <a:latin typeface="Times New Roman" pitchFamily="18" charset="0"/>
                <a:cs typeface="Times New Roman" pitchFamily="18" charset="0"/>
              </a:rPr>
              <a:t>itens:</a:t>
            </a:r>
            <a:endParaRPr lang="pt-PT" sz="30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26170"/>
            <a:ext cx="8686800" cy="5043190"/>
          </a:xfrm>
        </p:spPr>
        <p:txBody>
          <a:bodyPr>
            <a:normAutofit/>
          </a:bodyPr>
          <a:lstStyle/>
          <a:p>
            <a:pPr lvl="1"/>
            <a:r>
              <a:rPr lang="pt-PT" sz="3000" dirty="0" smtClean="0">
                <a:latin typeface="Times New Roman" pitchFamily="18" charset="0"/>
                <a:cs typeface="Times New Roman" pitchFamily="18" charset="0"/>
              </a:rPr>
              <a:t>Esforços para evitar pensamentos, sentimentos, </a:t>
            </a:r>
            <a:r>
              <a:rPr lang="pt-PT" sz="3000" dirty="0" smtClean="0">
                <a:latin typeface="Times New Roman" pitchFamily="18" charset="0"/>
                <a:cs typeface="Times New Roman" pitchFamily="18" charset="0"/>
              </a:rPr>
              <a:t>conversas, </a:t>
            </a:r>
            <a:r>
              <a:rPr lang="pt-PT" sz="3000" dirty="0" smtClean="0">
                <a:latin typeface="Times New Roman" pitchFamily="18" charset="0"/>
                <a:cs typeface="Times New Roman" pitchFamily="18" charset="0"/>
              </a:rPr>
              <a:t>atividades, lugares ou pessoas associados com o trauma</a:t>
            </a:r>
          </a:p>
          <a:p>
            <a:pPr lvl="1"/>
            <a:r>
              <a:rPr lang="pt-PT" sz="3000" dirty="0" smtClean="0">
                <a:latin typeface="Times New Roman" pitchFamily="18" charset="0"/>
                <a:cs typeface="Times New Roman" pitchFamily="18" charset="0"/>
              </a:rPr>
              <a:t>Incapacidade para lembrar aspetos importantes do trauma</a:t>
            </a:r>
          </a:p>
          <a:p>
            <a:pPr lvl="1"/>
            <a:r>
              <a:rPr lang="pt-PT" sz="3000" dirty="0" smtClean="0">
                <a:latin typeface="Times New Roman" pitchFamily="18" charset="0"/>
                <a:cs typeface="Times New Roman" pitchFamily="18" charset="0"/>
              </a:rPr>
              <a:t>Interesse ou participação em atividades significativas fortemente diminuídos</a:t>
            </a:r>
          </a:p>
          <a:p>
            <a:pPr lvl="1"/>
            <a:r>
              <a:rPr lang="pt-PT" sz="3000" dirty="0" smtClean="0">
                <a:latin typeface="Times New Roman" pitchFamily="18" charset="0"/>
                <a:cs typeface="Times New Roman" pitchFamily="18" charset="0"/>
              </a:rPr>
              <a:t>Gama de afetos restringida</a:t>
            </a:r>
          </a:p>
          <a:p>
            <a:pPr lvl="1"/>
            <a:r>
              <a:rPr lang="pt-PT" sz="3000" dirty="0" smtClean="0">
                <a:latin typeface="Times New Roman" pitchFamily="18" charset="0"/>
                <a:cs typeface="Times New Roman" pitchFamily="18" charset="0"/>
              </a:rPr>
              <a:t>Expectativas encurtadas em relação ao futuro</a:t>
            </a:r>
            <a:endParaRPr lang="pt-PT" sz="30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2"/>
            <a:ext cx="8686800" cy="5043190"/>
          </a:xfrm>
        </p:spPr>
        <p:txBody>
          <a:bodyPr/>
          <a:lstStyle/>
          <a:p>
            <a:endParaRPr lang="pt-PT" dirty="0" smtClean="0">
              <a:latin typeface="Times New Roman" pitchFamily="18" charset="0"/>
              <a:cs typeface="Times New Roman" pitchFamily="18" charset="0"/>
            </a:endParaRPr>
          </a:p>
          <a:p>
            <a:r>
              <a:rPr lang="pt-PT" dirty="0" smtClean="0">
                <a:latin typeface="Times New Roman" pitchFamily="18" charset="0"/>
                <a:cs typeface="Times New Roman" pitchFamily="18" charset="0"/>
              </a:rPr>
              <a:t>Sintomas </a:t>
            </a:r>
            <a:r>
              <a:rPr lang="pt-PT" dirty="0" smtClean="0">
                <a:latin typeface="Times New Roman" pitchFamily="18" charset="0"/>
                <a:cs typeface="Times New Roman" pitchFamily="18" charset="0"/>
              </a:rPr>
              <a:t>persistentes de aumento </a:t>
            </a:r>
            <a:r>
              <a:rPr lang="pt-PT" dirty="0" smtClean="0">
                <a:latin typeface="Times New Roman" pitchFamily="18" charset="0"/>
                <a:cs typeface="Times New Roman" pitchFamily="18" charset="0"/>
              </a:rPr>
              <a:t>da </a:t>
            </a:r>
            <a:r>
              <a:rPr lang="pt-PT" dirty="0" smtClean="0">
                <a:latin typeface="Times New Roman" pitchFamily="18" charset="0"/>
                <a:cs typeface="Times New Roman" pitchFamily="18" charset="0"/>
              </a:rPr>
              <a:t>ativação,</a:t>
            </a:r>
            <a:r>
              <a:rPr lang="pt-PT" dirty="0" smtClean="0">
                <a:solidFill>
                  <a:srgbClr val="FF0000"/>
                </a:solidFill>
                <a:latin typeface="Times New Roman" pitchFamily="18" charset="0"/>
                <a:cs typeface="Times New Roman" pitchFamily="18" charset="0"/>
              </a:rPr>
              <a:t> </a:t>
            </a:r>
            <a:r>
              <a:rPr lang="pt-PT" dirty="0" smtClean="0">
                <a:latin typeface="Times New Roman" pitchFamily="18" charset="0"/>
                <a:cs typeface="Times New Roman" pitchFamily="18" charset="0"/>
              </a:rPr>
              <a:t>indicados por 2 (ou mais) dos seguintes itens:</a:t>
            </a:r>
          </a:p>
          <a:p>
            <a:pPr lvl="1"/>
            <a:r>
              <a:rPr lang="pt-PT" sz="3000" dirty="0" smtClean="0">
                <a:latin typeface="Times New Roman" pitchFamily="18" charset="0"/>
                <a:cs typeface="Times New Roman" pitchFamily="18" charset="0"/>
              </a:rPr>
              <a:t>1)dificuldade em adormecer ou em permanecer a dormir</a:t>
            </a:r>
          </a:p>
          <a:p>
            <a:pPr lvl="1"/>
            <a:r>
              <a:rPr lang="pt-PT" sz="3000" dirty="0" smtClean="0">
                <a:latin typeface="Times New Roman" pitchFamily="18" charset="0"/>
                <a:cs typeface="Times New Roman" pitchFamily="18" charset="0"/>
              </a:rPr>
              <a:t>2)irritabilidade ou acessos de cólera</a:t>
            </a:r>
          </a:p>
          <a:p>
            <a:pPr lvl="1"/>
            <a:r>
              <a:rPr lang="pt-PT" sz="3000" dirty="0" smtClean="0">
                <a:latin typeface="Times New Roman" pitchFamily="18" charset="0"/>
                <a:cs typeface="Times New Roman" pitchFamily="18" charset="0"/>
              </a:rPr>
              <a:t>3)dificuldade de concentração</a:t>
            </a:r>
          </a:p>
          <a:p>
            <a:pPr lvl="1"/>
            <a:r>
              <a:rPr lang="pt-PT" sz="3000" dirty="0" smtClean="0">
                <a:latin typeface="Times New Roman" pitchFamily="18" charset="0"/>
                <a:cs typeface="Times New Roman" pitchFamily="18" charset="0"/>
              </a:rPr>
              <a:t>4)hipervigilância</a:t>
            </a:r>
            <a:endParaRPr lang="pt-PT" sz="30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55365"/>
            <a:ext cx="8686800" cy="4525963"/>
          </a:xfrm>
        </p:spPr>
        <p:txBody>
          <a:bodyPr>
            <a:normAutofit/>
          </a:bodyPr>
          <a:lstStyle/>
          <a:p>
            <a:pPr lvl="1"/>
            <a:r>
              <a:rPr lang="pt-PT" sz="3200" dirty="0" smtClean="0">
                <a:latin typeface="Times New Roman" pitchFamily="18" charset="0"/>
                <a:cs typeface="Times New Roman" pitchFamily="18" charset="0"/>
              </a:rPr>
              <a:t>Duração da perturbação (sintomas dos critérios B, C e D) superior a 1 mês</a:t>
            </a:r>
          </a:p>
          <a:p>
            <a:pPr lvl="1"/>
            <a:r>
              <a:rPr lang="pt-PT" sz="3200" dirty="0" smtClean="0">
                <a:latin typeface="Times New Roman" pitchFamily="18" charset="0"/>
                <a:cs typeface="Times New Roman" pitchFamily="18" charset="0"/>
              </a:rPr>
              <a:t>A perturbação causa mal-estar clinicamente significativo ou deficiência no funcionamento social, ocupacional ou qualquer outra área importante</a:t>
            </a:r>
            <a:endParaRPr lang="pt-PT" sz="32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0688"/>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11349"/>
            <a:ext cx="8686800" cy="4525963"/>
          </a:xfrm>
        </p:spPr>
        <p:txBody>
          <a:bodyPr/>
          <a:lstStyle/>
          <a:p>
            <a:r>
              <a:rPr lang="pt-PT" dirty="0" smtClean="0">
                <a:latin typeface="Times New Roman" pitchFamily="18" charset="0"/>
                <a:cs typeface="Times New Roman" pitchFamily="18" charset="0"/>
              </a:rPr>
              <a:t>Especificar se:</a:t>
            </a:r>
          </a:p>
          <a:p>
            <a:pPr lvl="1"/>
            <a:r>
              <a:rPr lang="pt-PT" sz="3000" dirty="0" smtClean="0">
                <a:latin typeface="Times New Roman" pitchFamily="18" charset="0"/>
                <a:cs typeface="Times New Roman" pitchFamily="18" charset="0"/>
              </a:rPr>
              <a:t>Aguda: se a duração dos sintomas for inferior a 3 meses</a:t>
            </a:r>
          </a:p>
          <a:p>
            <a:pPr lvl="1"/>
            <a:r>
              <a:rPr lang="pt-PT" sz="3000" dirty="0" smtClean="0">
                <a:latin typeface="Times New Roman" pitchFamily="18" charset="0"/>
                <a:cs typeface="Times New Roman" pitchFamily="18" charset="0"/>
              </a:rPr>
              <a:t>Crónica: se a duração dos sintomas for igual ou superior a 3 meses</a:t>
            </a:r>
          </a:p>
          <a:p>
            <a:pPr lvl="1"/>
            <a:r>
              <a:rPr lang="pt-PT" sz="3000" dirty="0" smtClean="0">
                <a:latin typeface="Times New Roman" pitchFamily="18" charset="0"/>
                <a:cs typeface="Times New Roman" pitchFamily="18" charset="0"/>
              </a:rPr>
              <a:t>Com Inicio Dilatado: se o </a:t>
            </a:r>
            <a:r>
              <a:rPr lang="pt-PT" sz="3000" dirty="0" smtClean="0">
                <a:latin typeface="Times New Roman" pitchFamily="18" charset="0"/>
                <a:cs typeface="Times New Roman" pitchFamily="18" charset="0"/>
              </a:rPr>
              <a:t>início </a:t>
            </a:r>
            <a:r>
              <a:rPr lang="pt-PT" sz="3000" dirty="0" smtClean="0">
                <a:latin typeface="Times New Roman" pitchFamily="18" charset="0"/>
                <a:cs typeface="Times New Roman" pitchFamily="18" charset="0"/>
              </a:rPr>
              <a:t>dos sintomas ocorrer pelo menos 6 meses depois do acontecimento stressor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 </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caracteristicas</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927373"/>
            <a:ext cx="8686800" cy="4525963"/>
          </a:xfrm>
        </p:spPr>
        <p:txBody>
          <a:bodyPr>
            <a:normAutofit/>
          </a:bodyPr>
          <a:lstStyle/>
          <a:p>
            <a:pPr lvl="1"/>
            <a:r>
              <a:rPr lang="pt-PT" sz="3200" dirty="0" smtClean="0">
                <a:latin typeface="Times New Roman" pitchFamily="18" charset="0"/>
                <a:cs typeface="Times New Roman" pitchFamily="18" charset="0"/>
              </a:rPr>
              <a:t> Desenvolvimento de sintomas a seguir à exposição a um agente stressor traumático </a:t>
            </a:r>
            <a:r>
              <a:rPr lang="pt-PT" sz="3200" dirty="0" smtClean="0">
                <a:latin typeface="Times New Roman" pitchFamily="18" charset="0"/>
                <a:cs typeface="Times New Roman" pitchFamily="18" charset="0"/>
              </a:rPr>
              <a:t>extremo</a:t>
            </a:r>
            <a:r>
              <a:rPr lang="pt-PT" sz="3200" dirty="0" smtClean="0">
                <a:latin typeface="Times New Roman" pitchFamily="18" charset="0"/>
                <a:cs typeface="Times New Roman" pitchFamily="18" charset="0"/>
              </a:rPr>
              <a:t>, implicando uma experiência pessoal direta</a:t>
            </a:r>
          </a:p>
          <a:p>
            <a:pPr lvl="1"/>
            <a:r>
              <a:rPr lang="pt-PT" sz="3200" dirty="0" smtClean="0">
                <a:latin typeface="Times New Roman" pitchFamily="18" charset="0"/>
                <a:cs typeface="Times New Roman" pitchFamily="18" charset="0"/>
              </a:rPr>
              <a:t>A perturbação pode ser sobretudo intensa ou duradoura quando o agente stressor é de natureza humana</a:t>
            </a:r>
            <a:endParaRPr lang="pt-PT" sz="32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0688"/>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caracteristicas</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999381"/>
            <a:ext cx="8686800" cy="4525963"/>
          </a:xfrm>
        </p:spPr>
        <p:txBody>
          <a:bodyPr/>
          <a:lstStyle/>
          <a:p>
            <a:r>
              <a:rPr lang="pt-PT" dirty="0" smtClean="0">
                <a:latin typeface="Times New Roman" pitchFamily="18" charset="0"/>
                <a:cs typeface="Times New Roman" pitchFamily="18" charset="0"/>
              </a:rPr>
              <a:t>A probabilidade de desenvolver esta perturbação pode aumentar proporcionalmente à intensidade e proximidade física do agente stressor</a:t>
            </a:r>
            <a:endParaRPr lang="pt-PT"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0688"/>
            <a:ext cx="8686800" cy="838200"/>
          </a:xfrm>
        </p:spPr>
        <p:txBody>
          <a:bodyPr>
            <a:normAutofit fontScale="90000"/>
          </a:bodyPr>
          <a:lstStyle/>
          <a:p>
            <a:pPr algn="ctr"/>
            <a:r>
              <a:rPr lang="pt-PT" dirty="0" smtClean="0">
                <a:latin typeface="Times New Roman" pitchFamily="18" charset="0"/>
                <a:cs typeface="Times New Roman" pitchFamily="18" charset="0"/>
              </a:rPr>
              <a:t>Perturbação pós stress traumático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caracteristicas</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2"/>
            <a:ext cx="8686800" cy="5043190"/>
          </a:xfrm>
        </p:spPr>
        <p:txBody>
          <a:bodyPr/>
          <a:lstStyle/>
          <a:p>
            <a:r>
              <a:rPr lang="pt-PT" dirty="0" smtClean="0">
                <a:latin typeface="Times New Roman" pitchFamily="18" charset="0"/>
                <a:cs typeface="Times New Roman" pitchFamily="18" charset="0"/>
              </a:rPr>
              <a:t>Estes acontecimentos traumáticos podem estar associados a outras perturbações, tais como:</a:t>
            </a:r>
          </a:p>
          <a:p>
            <a:pPr lvl="1"/>
            <a:r>
              <a:rPr lang="pt-PT" sz="3000" dirty="0" smtClean="0">
                <a:latin typeface="Times New Roman" pitchFamily="18" charset="0"/>
                <a:cs typeface="Times New Roman" pitchFamily="18" charset="0"/>
              </a:rPr>
              <a:t>Perturbação depressiva Major</a:t>
            </a:r>
          </a:p>
          <a:p>
            <a:pPr lvl="1"/>
            <a:r>
              <a:rPr lang="pt-PT" sz="3000" dirty="0" smtClean="0">
                <a:latin typeface="Times New Roman" pitchFamily="18" charset="0"/>
                <a:cs typeface="Times New Roman" pitchFamily="18" charset="0"/>
              </a:rPr>
              <a:t>Perturbação de Pânico</a:t>
            </a:r>
          </a:p>
          <a:p>
            <a:pPr lvl="1"/>
            <a:r>
              <a:rPr lang="pt-PT" sz="3000" dirty="0" smtClean="0">
                <a:latin typeface="Times New Roman" pitchFamily="18" charset="0"/>
                <a:cs typeface="Times New Roman" pitchFamily="18" charset="0"/>
              </a:rPr>
              <a:t>Perturbação Obsessivo-compulsiva</a:t>
            </a:r>
          </a:p>
          <a:p>
            <a:pPr lvl="1"/>
            <a:r>
              <a:rPr lang="pt-PT" sz="3000" dirty="0" smtClean="0">
                <a:latin typeface="Times New Roman" pitchFamily="18" charset="0"/>
                <a:cs typeface="Times New Roman" pitchFamily="18" charset="0"/>
              </a:rPr>
              <a:t>Perturbação da Ansiedade Generalizada</a:t>
            </a:r>
          </a:p>
          <a:p>
            <a:pPr lvl="1"/>
            <a:r>
              <a:rPr lang="pt-PT" sz="3000" dirty="0" smtClean="0">
                <a:latin typeface="Times New Roman" pitchFamily="18" charset="0"/>
                <a:cs typeface="Times New Roman" pitchFamily="18" charset="0"/>
              </a:rPr>
              <a:t>Fobia Social ou Específica</a:t>
            </a:r>
          </a:p>
          <a:p>
            <a:pPr lvl="1"/>
            <a:r>
              <a:rPr lang="pt-PT" sz="3000" dirty="0" smtClean="0">
                <a:latin typeface="Times New Roman" pitchFamily="18" charset="0"/>
                <a:cs typeface="Times New Roman" pitchFamily="18" charset="0"/>
              </a:rPr>
              <a:t>Perturbação Bipolar</a:t>
            </a:r>
            <a:endParaRPr lang="pt-PT" sz="30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aguda de stress</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pt-PT" dirty="0" smtClean="0">
                <a:latin typeface="Times New Roman" pitchFamily="18" charset="0"/>
                <a:cs typeface="Times New Roman" pitchFamily="18" charset="0"/>
              </a:rPr>
              <a:t>A pessoa foi exposta a um acontecimento traumático em que ambas as condições seguintes estiveram </a:t>
            </a:r>
            <a:r>
              <a:rPr lang="pt-PT" dirty="0" smtClean="0">
                <a:latin typeface="Times New Roman" pitchFamily="18" charset="0"/>
                <a:cs typeface="Times New Roman" pitchFamily="18" charset="0"/>
              </a:rPr>
              <a:t>presentes:</a:t>
            </a:r>
            <a:endParaRPr lang="pt-PT" dirty="0" smtClean="0">
              <a:latin typeface="Times New Roman" pitchFamily="18" charset="0"/>
              <a:cs typeface="Times New Roman" pitchFamily="18" charset="0"/>
            </a:endParaRPr>
          </a:p>
          <a:p>
            <a:pPr lvl="1"/>
            <a:r>
              <a:rPr lang="pt-PT" sz="3200" dirty="0" smtClean="0">
                <a:latin typeface="Times New Roman" pitchFamily="18" charset="0"/>
                <a:cs typeface="Times New Roman" pitchFamily="18" charset="0"/>
              </a:rPr>
              <a:t>Experiência ou confronto com um acontecimento ou acontecimentos que envolveram ameaça de morte, morte real ou ferimento grave, ou ameaça à integridade física da própria ou de outros</a:t>
            </a:r>
            <a:endParaRPr lang="pt-PT" sz="32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aguda de stress</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11349"/>
            <a:ext cx="8686800" cy="4525963"/>
          </a:xfrm>
        </p:spPr>
        <p:txBody>
          <a:bodyPr>
            <a:normAutofit/>
          </a:bodyPr>
          <a:lstStyle/>
          <a:p>
            <a:pPr lvl="1"/>
            <a:r>
              <a:rPr lang="pt-PT" sz="3200" dirty="0" smtClean="0">
                <a:latin typeface="Times New Roman" pitchFamily="18" charset="0"/>
                <a:cs typeface="Times New Roman" pitchFamily="18" charset="0"/>
              </a:rPr>
              <a:t>A </a:t>
            </a:r>
            <a:r>
              <a:rPr lang="pt-PT" sz="3200" dirty="0" smtClean="0">
                <a:latin typeface="Times New Roman" pitchFamily="18" charset="0"/>
                <a:cs typeface="Times New Roman" pitchFamily="18" charset="0"/>
              </a:rPr>
              <a:t>resposta </a:t>
            </a:r>
            <a:r>
              <a:rPr lang="pt-PT" sz="3200" dirty="0" smtClean="0">
                <a:latin typeface="Times New Roman" pitchFamily="18" charset="0"/>
                <a:cs typeface="Times New Roman" pitchFamily="18" charset="0"/>
              </a:rPr>
              <a:t>envolve medo intenso, sentimento de desproteção ou horror</a:t>
            </a:r>
          </a:p>
          <a:p>
            <a:r>
              <a:rPr lang="pt-PT" dirty="0" smtClean="0">
                <a:latin typeface="Times New Roman" pitchFamily="18" charset="0"/>
                <a:cs typeface="Times New Roman" pitchFamily="18" charset="0"/>
              </a:rPr>
              <a:t>Durante ou depois da experiência do acontecimento perturbador o sujeito tem 3 (ou mais) dos seguintes sintomas </a:t>
            </a:r>
            <a:r>
              <a:rPr lang="pt-PT" dirty="0" smtClean="0">
                <a:latin typeface="Times New Roman" pitchFamily="18" charset="0"/>
                <a:cs typeface="Times New Roman" pitchFamily="18" charset="0"/>
              </a:rPr>
              <a:t>dissociativos:</a:t>
            </a:r>
            <a:endParaRPr lang="pt-PT" dirty="0" smtClean="0">
              <a:latin typeface="Times New Roman" pitchFamily="18" charset="0"/>
              <a:cs typeface="Times New Roman" pitchFamily="18" charset="0"/>
            </a:endParaRPr>
          </a:p>
          <a:p>
            <a:pPr lvl="1"/>
            <a:r>
              <a:rPr lang="pt-PT" sz="3200" dirty="0" smtClean="0">
                <a:latin typeface="Times New Roman" pitchFamily="18" charset="0"/>
                <a:cs typeface="Times New Roman" pitchFamily="18" charset="0"/>
              </a:rPr>
              <a:t>Sensação subjetiva de se sentir desligado, de embotamento ou de ausência </a:t>
            </a:r>
            <a:r>
              <a:rPr lang="pt-PT" sz="3200" dirty="0" smtClean="0">
                <a:latin typeface="Times New Roman" pitchFamily="18" charset="0"/>
                <a:cs typeface="Times New Roman" pitchFamily="18" charset="0"/>
              </a:rPr>
              <a:t>de </a:t>
            </a:r>
            <a:r>
              <a:rPr lang="pt-PT" sz="3200" dirty="0" smtClean="0">
                <a:latin typeface="Times New Roman" pitchFamily="18" charset="0"/>
                <a:cs typeface="Times New Roman" pitchFamily="18" charset="0"/>
              </a:rPr>
              <a:t>reação emocional</a:t>
            </a:r>
            <a:endParaRPr lang="pt-PT"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Ataque de pânico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2"/>
            <a:ext cx="8686800" cy="5303838"/>
          </a:xfrm>
        </p:spPr>
        <p:txBody>
          <a:bodyPr>
            <a:normAutofit lnSpcReduction="10000"/>
          </a:bodyPr>
          <a:lstStyle/>
          <a:p>
            <a:pPr marL="514350" indent="-514350" algn="just">
              <a:buFont typeface="+mj-lt"/>
              <a:buAutoNum type="arabicPeriod"/>
            </a:pPr>
            <a:r>
              <a:rPr lang="pt-PT" dirty="0" smtClean="0">
                <a:latin typeface="Times New Roman" pitchFamily="18" charset="0"/>
                <a:cs typeface="Times New Roman" pitchFamily="18" charset="0"/>
              </a:rPr>
              <a:t>palpitações, batimentos cardíacos ou ritmo cardíaco acelerado;</a:t>
            </a:r>
          </a:p>
          <a:p>
            <a:pPr marL="514350" indent="-514350" algn="just">
              <a:buFont typeface="+mj-lt"/>
              <a:buAutoNum type="arabicPeriod"/>
            </a:pPr>
            <a:r>
              <a:rPr lang="pt-PT" dirty="0" smtClean="0">
                <a:latin typeface="Times New Roman" pitchFamily="18" charset="0"/>
                <a:cs typeface="Times New Roman" pitchFamily="18" charset="0"/>
              </a:rPr>
              <a:t>suores;</a:t>
            </a:r>
          </a:p>
          <a:p>
            <a:pPr marL="514350" indent="-514350" algn="just">
              <a:buFont typeface="+mj-lt"/>
              <a:buAutoNum type="arabicPeriod"/>
            </a:pPr>
            <a:r>
              <a:rPr lang="pt-PT" dirty="0" smtClean="0">
                <a:latin typeface="Times New Roman" pitchFamily="18" charset="0"/>
                <a:cs typeface="Times New Roman" pitchFamily="18" charset="0"/>
              </a:rPr>
              <a:t>estremecimentos ou tremores;</a:t>
            </a:r>
          </a:p>
          <a:p>
            <a:pPr marL="514350" indent="-514350" algn="just">
              <a:buFont typeface="+mj-lt"/>
              <a:buAutoNum type="arabicPeriod"/>
            </a:pPr>
            <a:r>
              <a:rPr lang="pt-PT" dirty="0" smtClean="0">
                <a:latin typeface="Times New Roman" pitchFamily="18" charset="0"/>
                <a:cs typeface="Times New Roman" pitchFamily="18" charset="0"/>
              </a:rPr>
              <a:t>dificuldades em respirar;</a:t>
            </a:r>
          </a:p>
          <a:p>
            <a:pPr marL="514350" indent="-514350" algn="just">
              <a:buFont typeface="+mj-lt"/>
              <a:buAutoNum type="arabicPeriod"/>
            </a:pPr>
            <a:r>
              <a:rPr lang="pt-PT" dirty="0" smtClean="0">
                <a:latin typeface="Times New Roman" pitchFamily="18" charset="0"/>
                <a:cs typeface="Times New Roman" pitchFamily="18" charset="0"/>
              </a:rPr>
              <a:t>sensação de sufoco;</a:t>
            </a:r>
          </a:p>
          <a:p>
            <a:pPr marL="514350" indent="-514350" algn="just">
              <a:buFont typeface="+mj-lt"/>
              <a:buAutoNum type="arabicPeriod"/>
            </a:pPr>
            <a:r>
              <a:rPr lang="pt-PT" dirty="0" smtClean="0">
                <a:latin typeface="Times New Roman" pitchFamily="18" charset="0"/>
                <a:cs typeface="Times New Roman" pitchFamily="18" charset="0"/>
              </a:rPr>
              <a:t>desconforto ou dor no peito;</a:t>
            </a:r>
          </a:p>
          <a:p>
            <a:pPr marL="514350" indent="-514350" algn="just">
              <a:buFont typeface="+mj-lt"/>
              <a:buAutoNum type="arabicPeriod" startAt="7"/>
            </a:pPr>
            <a:r>
              <a:rPr lang="pt-PT" dirty="0" smtClean="0">
                <a:latin typeface="Times New Roman" pitchFamily="18" charset="0"/>
                <a:cs typeface="Times New Roman" pitchFamily="18" charset="0"/>
              </a:rPr>
              <a:t>náuseas ou mal-estar abdominal;</a:t>
            </a:r>
          </a:p>
          <a:p>
            <a:pPr marL="514350" indent="-514350" algn="just">
              <a:buFont typeface="+mj-lt"/>
              <a:buAutoNum type="arabicPeriod" startAt="7"/>
            </a:pPr>
            <a:r>
              <a:rPr lang="pt-PT" dirty="0" smtClean="0">
                <a:latin typeface="Times New Roman" pitchFamily="18" charset="0"/>
                <a:cs typeface="Times New Roman" pitchFamily="18" charset="0"/>
              </a:rPr>
              <a:t>Sensação de tontura, de desequilíbrio, de cabeça oca ou de desmaio;</a:t>
            </a:r>
          </a:p>
          <a:p>
            <a:endParaRPr lang="pt-P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aguda de stress</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999381"/>
            <a:ext cx="8686800" cy="4525963"/>
          </a:xfrm>
        </p:spPr>
        <p:txBody>
          <a:bodyPr>
            <a:normAutofit/>
          </a:bodyPr>
          <a:lstStyle/>
          <a:p>
            <a:pPr lvl="1"/>
            <a:r>
              <a:rPr lang="pt-PT" sz="3200" dirty="0" smtClean="0">
                <a:latin typeface="Times New Roman" pitchFamily="18" charset="0"/>
                <a:cs typeface="Times New Roman" pitchFamily="18" charset="0"/>
              </a:rPr>
              <a:t>Diminuição da consciência em relação ao ambiente circundante</a:t>
            </a:r>
          </a:p>
          <a:p>
            <a:pPr lvl="1"/>
            <a:r>
              <a:rPr lang="pt-PT" sz="3200" dirty="0" smtClean="0">
                <a:latin typeface="Times New Roman" pitchFamily="18" charset="0"/>
                <a:cs typeface="Times New Roman" pitchFamily="18" charset="0"/>
              </a:rPr>
              <a:t>Desrealização</a:t>
            </a:r>
          </a:p>
          <a:p>
            <a:pPr lvl="1"/>
            <a:r>
              <a:rPr lang="pt-PT" sz="3200" dirty="0" smtClean="0">
                <a:latin typeface="Times New Roman" pitchFamily="18" charset="0"/>
                <a:cs typeface="Times New Roman" pitchFamily="18" charset="0"/>
              </a:rPr>
              <a:t>Despersonalização</a:t>
            </a:r>
          </a:p>
          <a:p>
            <a:pPr lvl="1"/>
            <a:r>
              <a:rPr lang="pt-PT" sz="3200" dirty="0" smtClean="0">
                <a:latin typeface="Times New Roman" pitchFamily="18" charset="0"/>
                <a:cs typeface="Times New Roman" pitchFamily="18" charset="0"/>
              </a:rPr>
              <a:t>Amnésia dissociativa (isto é, incapacidade para se lembrar de aspetos importantes do trauma)</a:t>
            </a:r>
            <a:endParaRPr lang="pt-PT" sz="32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aguda de stress</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pt-PT" dirty="0" smtClean="0">
              <a:latin typeface="Times New Roman" pitchFamily="18" charset="0"/>
              <a:cs typeface="Times New Roman" pitchFamily="18" charset="0"/>
            </a:endParaRPr>
          </a:p>
          <a:p>
            <a:r>
              <a:rPr lang="pt-PT" dirty="0" smtClean="0">
                <a:latin typeface="Times New Roman" pitchFamily="18" charset="0"/>
                <a:cs typeface="Times New Roman" pitchFamily="18" charset="0"/>
              </a:rPr>
              <a:t>O </a:t>
            </a:r>
            <a:r>
              <a:rPr lang="pt-PT" dirty="0" smtClean="0">
                <a:latin typeface="Times New Roman" pitchFamily="18" charset="0"/>
                <a:cs typeface="Times New Roman" pitchFamily="18" charset="0"/>
              </a:rPr>
              <a:t>acontecimento traumático é persistentemente reexperimentado em pelo menos um dos seguintes modos: imagens, pensamentos, sonhos, ilusões, episódios de </a:t>
            </a:r>
            <a:r>
              <a:rPr lang="pt-PT" dirty="0" smtClean="0">
                <a:latin typeface="Times New Roman" pitchFamily="18" charset="0"/>
                <a:cs typeface="Times New Roman" pitchFamily="18" charset="0"/>
              </a:rPr>
              <a:t>flashback </a:t>
            </a:r>
            <a:r>
              <a:rPr lang="pt-PT" dirty="0" smtClean="0">
                <a:latin typeface="Times New Roman" pitchFamily="18" charset="0"/>
                <a:cs typeface="Times New Roman" pitchFamily="18" charset="0"/>
              </a:rPr>
              <a:t>recorrentes, ou a sensação de estar a reviver a experiencia; ou mal-estar durante a exposição a acontecimentos que lembrem o acontecimento traumático</a:t>
            </a:r>
            <a:endParaRPr lang="pt-PT"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aguda de stress</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3357"/>
            <a:ext cx="8686800" cy="4525963"/>
          </a:xfrm>
        </p:spPr>
        <p:txBody>
          <a:bodyPr>
            <a:normAutofit/>
          </a:bodyPr>
          <a:lstStyle/>
          <a:p>
            <a:r>
              <a:rPr lang="pt-PT" dirty="0" smtClean="0">
                <a:latin typeface="Times New Roman" pitchFamily="18" charset="0"/>
                <a:cs typeface="Times New Roman" pitchFamily="18" charset="0"/>
              </a:rPr>
              <a:t>Evitamento claro dos estímulos que desencadeiam lembranças do trauma (por exemplo, pensamentos, sensações, conversas, atividades, lugares, pessoas)</a:t>
            </a:r>
          </a:p>
          <a:p>
            <a:r>
              <a:rPr lang="pt-PT" dirty="0" smtClean="0">
                <a:latin typeface="Times New Roman" pitchFamily="18" charset="0"/>
                <a:cs typeface="Times New Roman" pitchFamily="18" charset="0"/>
              </a:rPr>
              <a:t>Sintomas claros de ansiedade ou de aumento da ativação (por exemplo, dificuldades em dormir ou de concentração, irritabilidade, hipervigilância, agitação motora)</a:t>
            </a:r>
          </a:p>
          <a:p>
            <a:endParaRPr lang="pt-PT"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aguda de stress</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2071389"/>
            <a:ext cx="8686800" cy="4525963"/>
          </a:xfrm>
        </p:spPr>
        <p:txBody>
          <a:bodyPr/>
          <a:lstStyle/>
          <a:p>
            <a:r>
              <a:rPr lang="pt-PT" dirty="0" smtClean="0">
                <a:latin typeface="Times New Roman" pitchFamily="18" charset="0"/>
                <a:cs typeface="Times New Roman" pitchFamily="18" charset="0"/>
              </a:rPr>
              <a:t>A perturbação dura no mínimo 2 dias e no máximo 4 </a:t>
            </a:r>
            <a:r>
              <a:rPr lang="pt-PT" dirty="0" smtClean="0">
                <a:latin typeface="Times New Roman" pitchFamily="18" charset="0"/>
                <a:cs typeface="Times New Roman" pitchFamily="18" charset="0"/>
              </a:rPr>
              <a:t>semanas, </a:t>
            </a:r>
            <a:r>
              <a:rPr lang="pt-PT" dirty="0" smtClean="0">
                <a:latin typeface="Times New Roman" pitchFamily="18" charset="0"/>
                <a:cs typeface="Times New Roman" pitchFamily="18" charset="0"/>
              </a:rPr>
              <a:t>e ocorre nas 4 semanas a seguir ao acontecimento traumático</a:t>
            </a:r>
          </a:p>
          <a:p>
            <a:r>
              <a:rPr lang="pt-PT" dirty="0" smtClean="0">
                <a:latin typeface="Times New Roman" pitchFamily="18" charset="0"/>
                <a:cs typeface="Times New Roman" pitchFamily="18" charset="0"/>
              </a:rPr>
              <a:t>A perturbação não é devida aos efeitos fisiológicos diretos de uma substância nem a um estado físico geral, nem </a:t>
            </a:r>
            <a:r>
              <a:rPr lang="pt-PT" dirty="0" smtClean="0">
                <a:latin typeface="Times New Roman" pitchFamily="18" charset="0"/>
                <a:cs typeface="Times New Roman" pitchFamily="18" charset="0"/>
              </a:rPr>
              <a:t>a</a:t>
            </a:r>
            <a:r>
              <a:rPr lang="pt-PT" dirty="0" smtClean="0">
                <a:latin typeface="Times New Roman" pitchFamily="18" charset="0"/>
                <a:cs typeface="Times New Roman" pitchFamily="18" charset="0"/>
              </a:rPr>
              <a:t> </a:t>
            </a:r>
            <a:r>
              <a:rPr lang="pt-PT" dirty="0" smtClean="0">
                <a:latin typeface="Times New Roman" pitchFamily="18" charset="0"/>
                <a:cs typeface="Times New Roman" pitchFamily="18" charset="0"/>
              </a:rPr>
              <a:t>outra perturbação</a:t>
            </a:r>
            <a:endParaRPr lang="pt-PT"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aguda de stress</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características</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927373"/>
            <a:ext cx="8686800" cy="4525963"/>
          </a:xfrm>
        </p:spPr>
        <p:txBody>
          <a:bodyPr/>
          <a:lstStyle/>
          <a:p>
            <a:r>
              <a:rPr lang="pt-PT" dirty="0" smtClean="0">
                <a:latin typeface="Times New Roman" pitchFamily="18" charset="0"/>
                <a:cs typeface="Times New Roman" pitchFamily="18" charset="0"/>
              </a:rPr>
              <a:t>Caracteriza-se pela diminuição das reações emocionais, sendo mesmo impossível realizar atividades de prazer, tendo sentimentos de culpa ao desempenhar tarefas do dia-a-dia, sentindo o mundo como irreal ou como viver um sonho e  dificuldades de lembrar de pormenores específicos do acontecimento traumático</a:t>
            </a:r>
            <a:r>
              <a:rPr lang="pt-PT" dirty="0" smtClean="0">
                <a:solidFill>
                  <a:srgbClr val="FF0000"/>
                </a:solidFill>
                <a:latin typeface="Times New Roman" pitchFamily="18" charset="0"/>
                <a:cs typeface="Times New Roman" pitchFamily="18" charset="0"/>
              </a:rPr>
              <a:t> </a:t>
            </a:r>
          </a:p>
          <a:p>
            <a:endParaRPr lang="pt-P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da ansiedade generalizada</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55365"/>
            <a:ext cx="8686800" cy="4525963"/>
          </a:xfrm>
        </p:spPr>
        <p:txBody>
          <a:bodyPr>
            <a:normAutofit/>
          </a:bodyPr>
          <a:lstStyle/>
          <a:p>
            <a:r>
              <a:rPr lang="pt-PT" dirty="0" smtClean="0">
                <a:latin typeface="Times New Roman" pitchFamily="18" charset="0"/>
                <a:cs typeface="Times New Roman" pitchFamily="18" charset="0"/>
              </a:rPr>
              <a:t>Ansiedade e preocupação (apreensão expectante), que ocorrem durante mais de metade dos dias durante pelo menos 6 meses, acerca de um número de acontecimentos ou atividades</a:t>
            </a:r>
          </a:p>
          <a:p>
            <a:r>
              <a:rPr lang="pt-PT" dirty="0" smtClean="0">
                <a:latin typeface="Times New Roman" pitchFamily="18" charset="0"/>
                <a:cs typeface="Times New Roman" pitchFamily="18" charset="0"/>
              </a:rPr>
              <a:t>Dificuldade em controlar a preocupação.</a:t>
            </a:r>
            <a:endParaRPr lang="pt" dirty="0" smtClean="0">
              <a:latin typeface="Times New Roman" pitchFamily="18" charset="0"/>
              <a:cs typeface="Times New Roman" pitchFamily="18" charset="0"/>
            </a:endParaRPr>
          </a:p>
          <a:p>
            <a:r>
              <a:rPr lang="pt-PT" dirty="0" smtClean="0">
                <a:latin typeface="Times New Roman" pitchFamily="18" charset="0"/>
                <a:cs typeface="Times New Roman" pitchFamily="18" charset="0"/>
              </a:rPr>
              <a:t>A ansiedade e a preocupação estão associadas com 3 (ou mais) dos seguintes sintomas:</a:t>
            </a:r>
          </a:p>
          <a:p>
            <a:endParaRPr lang="pt-P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da ansiedade generalizada</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11349"/>
            <a:ext cx="8686800" cy="4525963"/>
          </a:xfrm>
        </p:spPr>
        <p:txBody>
          <a:bodyPr/>
          <a:lstStyle/>
          <a:p>
            <a:r>
              <a:rPr lang="pt-PT" dirty="0" smtClean="0">
                <a:latin typeface="Times New Roman" pitchFamily="18" charset="0"/>
                <a:cs typeface="Times New Roman" pitchFamily="18" charset="0"/>
              </a:rPr>
              <a:t>Agitação, nervosismo ou tensão interior</a:t>
            </a:r>
          </a:p>
          <a:p>
            <a:r>
              <a:rPr lang="pt-PT" dirty="0" smtClean="0">
                <a:latin typeface="Times New Roman" pitchFamily="18" charset="0"/>
                <a:cs typeface="Times New Roman" pitchFamily="18" charset="0"/>
              </a:rPr>
              <a:t>Fadiga fácil</a:t>
            </a:r>
          </a:p>
          <a:p>
            <a:r>
              <a:rPr lang="pt-PT" dirty="0" smtClean="0">
                <a:latin typeface="Times New Roman" pitchFamily="18" charset="0"/>
                <a:cs typeface="Times New Roman" pitchFamily="18" charset="0"/>
              </a:rPr>
              <a:t>Dificuldade de concentração ou mente vazia;</a:t>
            </a:r>
          </a:p>
          <a:p>
            <a:r>
              <a:rPr lang="pt-PT" dirty="0" smtClean="0">
                <a:latin typeface="Times New Roman" pitchFamily="18" charset="0"/>
                <a:cs typeface="Times New Roman" pitchFamily="18" charset="0"/>
              </a:rPr>
              <a:t>Irritabilidade</a:t>
            </a:r>
          </a:p>
          <a:p>
            <a:r>
              <a:rPr lang="pt-PT" dirty="0" smtClean="0">
                <a:latin typeface="Times New Roman" pitchFamily="18" charset="0"/>
                <a:cs typeface="Times New Roman" pitchFamily="18" charset="0"/>
              </a:rPr>
              <a:t>Tensão muscular</a:t>
            </a:r>
          </a:p>
          <a:p>
            <a:r>
              <a:rPr lang="pt-PT" dirty="0" smtClean="0">
                <a:latin typeface="Times New Roman" pitchFamily="18" charset="0"/>
                <a:cs typeface="Times New Roman" pitchFamily="18" charset="0"/>
              </a:rPr>
              <a:t>Perturbações do sono (dificuldades em adormecer ou permanecer a dormir, ou sono agitado e insatisfatório).</a:t>
            </a:r>
          </a:p>
          <a:p>
            <a:endParaRPr lang="pt-PT"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da ansiedade</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generalizada</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11349"/>
            <a:ext cx="8686800" cy="4525963"/>
          </a:xfrm>
        </p:spPr>
        <p:txBody>
          <a:bodyPr/>
          <a:lstStyle/>
          <a:p>
            <a:r>
              <a:rPr lang="pt-PT" dirty="0" smtClean="0">
                <a:latin typeface="Times New Roman" pitchFamily="18" charset="0"/>
                <a:cs typeface="Times New Roman" pitchFamily="18" charset="0"/>
              </a:rPr>
              <a:t>Estes</a:t>
            </a:r>
            <a:r>
              <a:rPr lang="pt-PT" dirty="0" smtClean="0">
                <a:solidFill>
                  <a:srgbClr val="FF0000"/>
                </a:solidFill>
                <a:latin typeface="Times New Roman" pitchFamily="18" charset="0"/>
                <a:cs typeface="Times New Roman" pitchFamily="18" charset="0"/>
              </a:rPr>
              <a:t> </a:t>
            </a:r>
            <a:r>
              <a:rPr lang="pt-PT" dirty="0" smtClean="0">
                <a:latin typeface="Times New Roman" pitchFamily="18" charset="0"/>
                <a:cs typeface="Times New Roman" pitchFamily="18" charset="0"/>
              </a:rPr>
              <a:t>causam mal-estar clinicamente significativo ou deficiência em várias áreas</a:t>
            </a:r>
          </a:p>
          <a:p>
            <a:r>
              <a:rPr lang="pt-PT" dirty="0" smtClean="0">
                <a:latin typeface="Times New Roman" pitchFamily="18" charset="0"/>
                <a:cs typeface="Times New Roman" pitchFamily="18" charset="0"/>
              </a:rPr>
              <a:t>A perturbação não é provocada pelos efeitos fisiológicos diretos de </a:t>
            </a:r>
            <a:r>
              <a:rPr lang="pt-PT" dirty="0" smtClean="0">
                <a:latin typeface="Times New Roman" pitchFamily="18" charset="0"/>
                <a:cs typeface="Times New Roman" pitchFamily="18" charset="0"/>
              </a:rPr>
              <a:t>uma substância, </a:t>
            </a:r>
            <a:r>
              <a:rPr lang="pt-PT" dirty="0" smtClean="0">
                <a:latin typeface="Times New Roman" pitchFamily="18" charset="0"/>
                <a:cs typeface="Times New Roman" pitchFamily="18" charset="0"/>
              </a:rPr>
              <a:t>nem por um estado físico geral e não ocorre exclusivamente durante uma Perturbação do Humor, uma Perturbação Psicótica ou uma Perturbação Global do Desenvolvimento</a:t>
            </a:r>
            <a:endParaRPr lang="pt-PT"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dirty="0" smtClean="0">
                <a:latin typeface="Times New Roman" pitchFamily="18" charset="0"/>
                <a:cs typeface="Times New Roman" pitchFamily="18" charset="0"/>
              </a:rPr>
              <a:t>Perturbação da ansiedade generalizada</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3357"/>
            <a:ext cx="8686800" cy="4525963"/>
          </a:xfrm>
        </p:spPr>
        <p:txBody>
          <a:bodyPr>
            <a:normAutofit/>
          </a:bodyPr>
          <a:lstStyle/>
          <a:p>
            <a:r>
              <a:rPr lang="pt-PT" dirty="0" smtClean="0">
                <a:latin typeface="Times New Roman" pitchFamily="18" charset="0"/>
                <a:cs typeface="Times New Roman" pitchFamily="18" charset="0"/>
              </a:rPr>
              <a:t>A intensidade, duração ou frequência da ansiedade e da preocupação são visivelmente desproporcionais relativamente à probabilidade ou impacto do acontecimento receado. O sujeito tem dificuldade em evitar que os pensamentos que o inquietam interfiram com a atenção que deve prestar às tarefas que está a executar, o que dificulta pôr fim às preocupações. </a:t>
            </a:r>
          </a:p>
          <a:p>
            <a:endParaRPr lang="pt-PT"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Autofit/>
          </a:bodyPr>
          <a:lstStyle/>
          <a:p>
            <a:pPr algn="ctr"/>
            <a:r>
              <a:rPr lang="pt-PT" dirty="0" smtClean="0">
                <a:solidFill>
                  <a:schemeClr val="tx1"/>
                </a:solidFill>
                <a:latin typeface="Times New Roman" pitchFamily="18" charset="0"/>
                <a:cs typeface="Times New Roman" pitchFamily="18" charset="0"/>
              </a:rPr>
              <a:t>Perturbação da Ansiedade  Secundária a um estado físico geral</a:t>
            </a:r>
            <a:endParaRPr lang="pt-PT"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19200"/>
            <a:ext cx="8229600" cy="5162128"/>
          </a:xfrm>
        </p:spPr>
        <p:txBody>
          <a:bodyPr>
            <a:normAutofit fontScale="92500"/>
          </a:bodyPr>
          <a:lstStyle/>
          <a:p>
            <a:endParaRPr lang="pt-PT" sz="3600" b="1" dirty="0" smtClean="0">
              <a:solidFill>
                <a:srgbClr val="002060"/>
              </a:solidFill>
              <a:latin typeface="Bell MT" pitchFamily="18" charset="0"/>
            </a:endParaRPr>
          </a:p>
          <a:p>
            <a:r>
              <a:rPr lang="pt-PT" sz="3600" dirty="0" smtClean="0">
                <a:solidFill>
                  <a:schemeClr val="tx1"/>
                </a:solidFill>
                <a:latin typeface="Times New Roman" pitchFamily="18" charset="0"/>
                <a:cs typeface="Times New Roman" pitchFamily="18" charset="0"/>
              </a:rPr>
              <a:t>Critérios de diagnóstico</a:t>
            </a:r>
          </a:p>
          <a:p>
            <a:pPr>
              <a:buNone/>
            </a:pPr>
            <a:endParaRPr lang="pt-PT" sz="3600" b="1" dirty="0" smtClean="0">
              <a:solidFill>
                <a:schemeClr val="tx1"/>
              </a:solidFill>
              <a:latin typeface="Times New Roman" pitchFamily="18" charset="0"/>
              <a:cs typeface="Times New Roman" pitchFamily="18" charset="0"/>
            </a:endParaRPr>
          </a:p>
          <a:p>
            <a:pPr lvl="1">
              <a:buClr>
                <a:schemeClr val="accent1"/>
              </a:buClr>
            </a:pPr>
            <a:r>
              <a:rPr lang="pt-PT" sz="3600" dirty="0" smtClean="0">
                <a:solidFill>
                  <a:schemeClr val="tx1"/>
                </a:solidFill>
                <a:latin typeface="Times New Roman" pitchFamily="18" charset="0"/>
                <a:cs typeface="Times New Roman" pitchFamily="18" charset="0"/>
              </a:rPr>
              <a:t>Especificar se:</a:t>
            </a:r>
          </a:p>
          <a:p>
            <a:pPr marL="731520" lvl="1" indent="441960">
              <a:lnSpc>
                <a:spcPct val="150000"/>
              </a:lnSpc>
            </a:pPr>
            <a:r>
              <a:rPr lang="pt-PT" sz="3600" dirty="0" smtClean="0">
                <a:solidFill>
                  <a:schemeClr val="tx1"/>
                </a:solidFill>
                <a:latin typeface="Times New Roman" pitchFamily="18" charset="0"/>
                <a:ea typeface="Calibri"/>
                <a:cs typeface="Times New Roman" pitchFamily="18" charset="0"/>
              </a:rPr>
              <a:t>com Ansiedade Generalizada</a:t>
            </a:r>
          </a:p>
          <a:p>
            <a:pPr marL="731520" lvl="1" indent="441960">
              <a:lnSpc>
                <a:spcPct val="150000"/>
              </a:lnSpc>
            </a:pPr>
            <a:r>
              <a:rPr lang="pt-PT" sz="3600" dirty="0" smtClean="0">
                <a:solidFill>
                  <a:schemeClr val="tx1"/>
                </a:solidFill>
                <a:latin typeface="Times New Roman" pitchFamily="18" charset="0"/>
                <a:ea typeface="Calibri"/>
                <a:cs typeface="Times New Roman" pitchFamily="18" charset="0"/>
              </a:rPr>
              <a:t>com Ataques de Pânico</a:t>
            </a:r>
          </a:p>
          <a:p>
            <a:pPr marL="731520" lvl="1" indent="441960">
              <a:lnSpc>
                <a:spcPct val="150000"/>
              </a:lnSpc>
            </a:pPr>
            <a:r>
              <a:rPr lang="pt-PT" sz="3600" dirty="0" smtClean="0">
                <a:solidFill>
                  <a:schemeClr val="tx1"/>
                </a:solidFill>
                <a:latin typeface="Times New Roman" pitchFamily="18" charset="0"/>
                <a:ea typeface="Calibri"/>
                <a:cs typeface="Times New Roman" pitchFamily="18" charset="0"/>
              </a:rPr>
              <a:t>com sintomas Obsessivo-compulsivos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4576"/>
            <a:ext cx="8686800" cy="838200"/>
          </a:xfrm>
        </p:spPr>
        <p:txBody>
          <a:bodyPr>
            <a:normAutofit fontScale="90000"/>
          </a:bodyPr>
          <a:lstStyle/>
          <a:p>
            <a:pPr algn="ctr"/>
            <a:r>
              <a:rPr lang="pt-PT" dirty="0" smtClean="0">
                <a:latin typeface="Times New Roman" pitchFamily="18" charset="0"/>
                <a:cs typeface="Times New Roman" pitchFamily="18" charset="0"/>
              </a:rPr>
              <a:t>Ataque de pânico</a:t>
            </a:r>
            <a:br>
              <a:rPr lang="pt-PT" dirty="0" smtClean="0">
                <a:latin typeface="Times New Roman" pitchFamily="18" charset="0"/>
                <a:cs typeface="Times New Roman" pitchFamily="18" charset="0"/>
              </a:rPr>
            </a:br>
            <a:r>
              <a:rPr lang="pt-PT" dirty="0" smtClean="0">
                <a:latin typeface="Times New Roman" pitchFamily="18" charset="0"/>
                <a:cs typeface="Times New Roman" pitchFamily="18" charset="0"/>
              </a:rPr>
              <a:t>diagnóstico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lgn="just">
              <a:buFont typeface="+mj-lt"/>
              <a:buAutoNum type="arabicPeriod" startAt="9"/>
            </a:pPr>
            <a:r>
              <a:rPr lang="pt-PT" dirty="0" smtClean="0">
                <a:latin typeface="Times New Roman" pitchFamily="18" charset="0"/>
                <a:cs typeface="Times New Roman" pitchFamily="18" charset="0"/>
              </a:rPr>
              <a:t>desrealização (sensação da irrealidade) ou despersonalização (sentir-se desligado de si próprio);</a:t>
            </a:r>
          </a:p>
          <a:p>
            <a:pPr marL="514350" indent="-514350" algn="just">
              <a:buFont typeface="+mj-lt"/>
              <a:buAutoNum type="arabicPeriod" startAt="9"/>
            </a:pPr>
            <a:r>
              <a:rPr lang="pt-PT" dirty="0" smtClean="0">
                <a:latin typeface="Times New Roman" pitchFamily="18" charset="0"/>
                <a:cs typeface="Times New Roman" pitchFamily="18" charset="0"/>
              </a:rPr>
              <a:t>medo de perder o controlo ou de enlouquecer;</a:t>
            </a:r>
          </a:p>
          <a:p>
            <a:pPr marL="514350" indent="-514350" algn="just">
              <a:buFont typeface="+mj-lt"/>
              <a:buAutoNum type="arabicPeriod" startAt="9"/>
            </a:pPr>
            <a:r>
              <a:rPr lang="pt-PT" dirty="0" smtClean="0">
                <a:latin typeface="Times New Roman" pitchFamily="18" charset="0"/>
                <a:cs typeface="Times New Roman" pitchFamily="18" charset="0"/>
              </a:rPr>
              <a:t>medo de morrer;</a:t>
            </a:r>
          </a:p>
          <a:p>
            <a:pPr marL="514350" indent="-514350" algn="just">
              <a:buFont typeface="+mj-lt"/>
              <a:buAutoNum type="arabicPeriod" startAt="9"/>
            </a:pPr>
            <a:r>
              <a:rPr lang="pt-PT" dirty="0" smtClean="0">
                <a:latin typeface="Times New Roman" pitchFamily="18" charset="0"/>
                <a:cs typeface="Times New Roman" pitchFamily="18" charset="0"/>
              </a:rPr>
              <a:t>parestesias (entorpecimento ou formigueiros);</a:t>
            </a:r>
          </a:p>
          <a:p>
            <a:pPr marL="514350" indent="-514350" algn="just">
              <a:buFont typeface="+mj-lt"/>
              <a:buAutoNum type="arabicPeriod" startAt="9"/>
            </a:pPr>
            <a:r>
              <a:rPr lang="pt-PT" dirty="0" smtClean="0">
                <a:latin typeface="Times New Roman" pitchFamily="18" charset="0"/>
                <a:cs typeface="Times New Roman" pitchFamily="18" charset="0"/>
              </a:rPr>
              <a:t>sensação de frio ou de calor.</a:t>
            </a:r>
          </a:p>
          <a:p>
            <a:endParaRPr lang="pt-PT"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rmAutofit fontScale="90000"/>
          </a:bodyPr>
          <a:lstStyle/>
          <a:p>
            <a:pPr algn="ctr"/>
            <a:r>
              <a:rPr lang="pt-PT" b="1" dirty="0" smtClean="0">
                <a:solidFill>
                  <a:schemeClr val="tx1"/>
                </a:solidFill>
                <a:latin typeface="Times New Roman" pitchFamily="18" charset="0"/>
                <a:cs typeface="Times New Roman" pitchFamily="18" charset="0"/>
              </a:rPr>
              <a:t>Perturbação induzida por substâncias</a:t>
            </a:r>
            <a:br>
              <a:rPr lang="pt-PT" b="1" dirty="0" smtClean="0">
                <a:solidFill>
                  <a:schemeClr val="tx1"/>
                </a:solidFill>
                <a:latin typeface="Times New Roman" pitchFamily="18" charset="0"/>
                <a:cs typeface="Times New Roman" pitchFamily="18" charset="0"/>
              </a:rPr>
            </a:br>
            <a:r>
              <a:rPr lang="pt-PT" b="1" dirty="0" smtClean="0">
                <a:solidFill>
                  <a:schemeClr val="tx1"/>
                </a:solidFill>
                <a:latin typeface="Times New Roman" pitchFamily="18" charset="0"/>
                <a:cs typeface="Times New Roman" pitchFamily="18" charset="0"/>
              </a:rPr>
              <a:t>diagnóstico</a:t>
            </a:r>
            <a:endParaRPr lang="pt-PT"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endParaRPr lang="pt-PT" sz="14400" b="1" dirty="0" smtClean="0">
              <a:solidFill>
                <a:srgbClr val="002060"/>
              </a:solidFill>
              <a:latin typeface="Bell MT" pitchFamily="18" charset="0"/>
              <a:ea typeface="Calibri"/>
              <a:cs typeface="Times New Roman"/>
            </a:endParaRPr>
          </a:p>
          <a:p>
            <a:r>
              <a:rPr lang="pt-PT" sz="14400" dirty="0" smtClean="0">
                <a:solidFill>
                  <a:schemeClr val="tx1"/>
                </a:solidFill>
                <a:latin typeface="Times New Roman" pitchFamily="18" charset="0"/>
                <a:ea typeface="Calibri"/>
                <a:cs typeface="Times New Roman" pitchFamily="18" charset="0"/>
              </a:rPr>
              <a:t>Especificar se:</a:t>
            </a:r>
          </a:p>
          <a:p>
            <a:pPr marL="731520" lvl="1" indent="441960">
              <a:lnSpc>
                <a:spcPct val="150000"/>
              </a:lnSpc>
            </a:pPr>
            <a:r>
              <a:rPr lang="pt-PT" sz="14400" dirty="0" smtClean="0">
                <a:solidFill>
                  <a:schemeClr val="tx1"/>
                </a:solidFill>
                <a:latin typeface="Times New Roman" pitchFamily="18" charset="0"/>
                <a:ea typeface="Calibri"/>
                <a:cs typeface="Times New Roman" pitchFamily="18" charset="0"/>
              </a:rPr>
              <a:t>com Ansiedade Generalizada</a:t>
            </a:r>
          </a:p>
          <a:p>
            <a:pPr marL="731520" lvl="1" indent="441960">
              <a:lnSpc>
                <a:spcPct val="150000"/>
              </a:lnSpc>
            </a:pPr>
            <a:r>
              <a:rPr lang="pt-PT" sz="14400" dirty="0" smtClean="0">
                <a:solidFill>
                  <a:schemeClr val="tx1"/>
                </a:solidFill>
                <a:latin typeface="Times New Roman" pitchFamily="18" charset="0"/>
                <a:ea typeface="Calibri"/>
                <a:cs typeface="Times New Roman" pitchFamily="18" charset="0"/>
              </a:rPr>
              <a:t>com Ataques de Pânico</a:t>
            </a:r>
          </a:p>
          <a:p>
            <a:pPr marL="731520" lvl="1" indent="441960">
              <a:lnSpc>
                <a:spcPct val="150000"/>
              </a:lnSpc>
            </a:pPr>
            <a:r>
              <a:rPr lang="pt-PT" sz="14400" dirty="0" smtClean="0">
                <a:solidFill>
                  <a:schemeClr val="tx1"/>
                </a:solidFill>
                <a:latin typeface="Times New Roman" pitchFamily="18" charset="0"/>
                <a:ea typeface="Calibri"/>
                <a:cs typeface="Times New Roman" pitchFamily="18" charset="0"/>
              </a:rPr>
              <a:t>com sintomas Obsessivo-compulsivos</a:t>
            </a:r>
          </a:p>
          <a:p>
            <a:endParaRPr lang="pt-PT"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646584"/>
            <a:ext cx="8686800" cy="838200"/>
          </a:xfrm>
        </p:spPr>
        <p:txBody>
          <a:bodyPr>
            <a:normAutofit fontScale="90000"/>
          </a:bodyPr>
          <a:lstStyle/>
          <a:p>
            <a:pPr algn="ctr"/>
            <a:r>
              <a:rPr lang="pt-PT" dirty="0" smtClean="0">
                <a:solidFill>
                  <a:schemeClr val="tx1"/>
                </a:solidFill>
                <a:latin typeface="Times New Roman" pitchFamily="18" charset="0"/>
                <a:cs typeface="Times New Roman" pitchFamily="18" charset="0"/>
              </a:rPr>
              <a:t>Perturbação de Ansiedade Induzida por Substâncias</a:t>
            </a:r>
            <a:endParaRPr lang="pt-PT" dirty="0">
              <a:solidFill>
                <a:schemeClr val="tx1"/>
              </a:solidFill>
              <a:latin typeface="Times New Roman" pitchFamily="18" charset="0"/>
              <a:cs typeface="Times New Roman" pitchFamily="18" charset="0"/>
            </a:endParaRPr>
          </a:p>
        </p:txBody>
      </p:sp>
      <p:sp>
        <p:nvSpPr>
          <p:cNvPr id="3" name="Espaço Reservado para Conteúdo 2"/>
          <p:cNvSpPr>
            <a:spLocks noGrp="1"/>
          </p:cNvSpPr>
          <p:nvPr>
            <p:ph sz="quarter" idx="1"/>
          </p:nvPr>
        </p:nvSpPr>
        <p:spPr/>
        <p:txBody>
          <a:bodyPr>
            <a:normAutofit/>
          </a:bodyPr>
          <a:lstStyle/>
          <a:p>
            <a:pPr marL="548640" lvl="2">
              <a:spcBef>
                <a:spcPts val="600"/>
              </a:spcBef>
              <a:buClr>
                <a:schemeClr val="accent2"/>
              </a:buClr>
              <a:buNone/>
            </a:pPr>
            <a:r>
              <a:rPr lang="pt-PT" sz="3300" dirty="0" smtClean="0">
                <a:solidFill>
                  <a:schemeClr val="tx1"/>
                </a:solidFill>
                <a:latin typeface="Times New Roman" pitchFamily="18" charset="0"/>
                <a:ea typeface="Calibri"/>
                <a:cs typeface="Times New Roman" pitchFamily="18" charset="0"/>
              </a:rPr>
              <a:t>(cont.)</a:t>
            </a:r>
          </a:p>
          <a:p>
            <a:pPr marL="548640" lvl="2">
              <a:spcBef>
                <a:spcPts val="600"/>
              </a:spcBef>
              <a:buClr>
                <a:schemeClr val="accent2"/>
              </a:buClr>
            </a:pPr>
            <a:r>
              <a:rPr lang="pt-PT" sz="3300" dirty="0" smtClean="0">
                <a:solidFill>
                  <a:schemeClr val="tx1"/>
                </a:solidFill>
                <a:latin typeface="Times New Roman" pitchFamily="18" charset="0"/>
                <a:ea typeface="Calibri"/>
                <a:cs typeface="Times New Roman" pitchFamily="18" charset="0"/>
              </a:rPr>
              <a:t>com Sintomas Fóbicos</a:t>
            </a:r>
          </a:p>
          <a:p>
            <a:endParaRPr lang="pt-PT" sz="3600" b="1" dirty="0" smtClean="0">
              <a:solidFill>
                <a:schemeClr val="tx1"/>
              </a:solidFill>
              <a:latin typeface="Times New Roman" pitchFamily="18" charset="0"/>
              <a:ea typeface="Calibri"/>
              <a:cs typeface="Times New Roman" pitchFamily="18" charset="0"/>
            </a:endParaRPr>
          </a:p>
          <a:p>
            <a:r>
              <a:rPr lang="pt-PT" sz="3600" dirty="0" smtClean="0">
                <a:solidFill>
                  <a:schemeClr val="tx1"/>
                </a:solidFill>
                <a:latin typeface="Times New Roman" pitchFamily="18" charset="0"/>
                <a:ea typeface="Calibri"/>
                <a:cs typeface="Times New Roman" pitchFamily="18" charset="0"/>
              </a:rPr>
              <a:t>Especificar se:</a:t>
            </a:r>
          </a:p>
          <a:p>
            <a:pPr>
              <a:buNone/>
            </a:pPr>
            <a:endParaRPr lang="pt-PT" sz="3600" b="1" dirty="0" smtClean="0">
              <a:solidFill>
                <a:schemeClr val="tx1"/>
              </a:solidFill>
              <a:latin typeface="Times New Roman" pitchFamily="18" charset="0"/>
              <a:ea typeface="Calibri"/>
              <a:cs typeface="Times New Roman" pitchFamily="18" charset="0"/>
            </a:endParaRPr>
          </a:p>
          <a:p>
            <a:pPr lvl="1"/>
            <a:r>
              <a:rPr lang="pt-PT" sz="3600" dirty="0" smtClean="0">
                <a:solidFill>
                  <a:schemeClr val="tx1"/>
                </a:solidFill>
                <a:latin typeface="Times New Roman" pitchFamily="18" charset="0"/>
                <a:cs typeface="Times New Roman" pitchFamily="18" charset="0"/>
              </a:rPr>
              <a:t>com Início Durante a Intoxicação: </a:t>
            </a:r>
          </a:p>
          <a:p>
            <a:pPr lvl="1"/>
            <a:r>
              <a:rPr lang="pt-PT" sz="3600" dirty="0" smtClean="0">
                <a:solidFill>
                  <a:schemeClr val="tx1"/>
                </a:solidFill>
                <a:latin typeface="Times New Roman" pitchFamily="18" charset="0"/>
                <a:cs typeface="Times New Roman" pitchFamily="18" charset="0"/>
              </a:rPr>
              <a:t>com Início Durante a Abstinência: </a:t>
            </a:r>
            <a:endParaRPr lang="pt-PT" sz="36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46584"/>
            <a:ext cx="8686800" cy="838200"/>
          </a:xfrm>
        </p:spPr>
        <p:txBody>
          <a:bodyPr>
            <a:noAutofit/>
          </a:bodyPr>
          <a:lstStyle/>
          <a:p>
            <a:pPr algn="ctr"/>
            <a:r>
              <a:rPr lang="pt-PT" dirty="0" smtClean="0">
                <a:latin typeface="Times New Roman" pitchFamily="18" charset="0"/>
                <a:cs typeface="Times New Roman" pitchFamily="18" charset="0"/>
              </a:rPr>
              <a:t>Perturbação da ansiedade sem outra especificação</a:t>
            </a:r>
            <a:endParaRPr lang="pt-PT"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a:buNone/>
            </a:pPr>
            <a:r>
              <a:rPr lang="pt-PT" dirty="0" smtClean="0">
                <a:ea typeface="Calibri"/>
                <a:cs typeface="Times New Roman"/>
              </a:rPr>
              <a:t>	</a:t>
            </a:r>
            <a:endParaRPr lang="pt-PT" dirty="0" smtClean="0">
              <a:ea typeface="Calibri"/>
              <a:cs typeface="Times New Roman"/>
            </a:endParaRPr>
          </a:p>
          <a:p>
            <a:r>
              <a:rPr lang="pt-PT" sz="3600" dirty="0" smtClean="0">
                <a:solidFill>
                  <a:schemeClr val="tx1"/>
                </a:solidFill>
                <a:latin typeface="Times New Roman" pitchFamily="18" charset="0"/>
                <a:ea typeface="Calibri"/>
                <a:cs typeface="Times New Roman" pitchFamily="18" charset="0"/>
              </a:rPr>
              <a:t>Esta </a:t>
            </a:r>
            <a:r>
              <a:rPr lang="pt-PT" sz="3600" dirty="0" smtClean="0">
                <a:solidFill>
                  <a:schemeClr val="tx1"/>
                </a:solidFill>
                <a:latin typeface="Times New Roman" pitchFamily="18" charset="0"/>
                <a:ea typeface="Calibri"/>
                <a:cs typeface="Times New Roman" pitchFamily="18" charset="0"/>
              </a:rPr>
              <a:t>categoria inclui as perturbações com ansiedade ou evitamento fóbico proeminentes que não preenchem os critérios para nenhuma Perturbação de Ansiedade, Perturbação da Adaptação com Ansiedade ou Perturbação da Adaptação Mista com Humor Depressivo e Ansiedade.</a:t>
            </a:r>
          </a:p>
          <a:p>
            <a:endParaRPr lang="pt-PT"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tratamento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1340768"/>
            <a:ext cx="8686800" cy="4525963"/>
          </a:xfrm>
        </p:spPr>
        <p:txBody>
          <a:bodyPr/>
          <a:lstStyle/>
          <a:p>
            <a:r>
              <a:rPr lang="pt-PT" dirty="0" smtClean="0">
                <a:latin typeface="Times New Roman" pitchFamily="18" charset="0"/>
                <a:cs typeface="Times New Roman" pitchFamily="18" charset="0"/>
              </a:rPr>
              <a:t>Psicofarmacoterapia</a:t>
            </a:r>
          </a:p>
          <a:p>
            <a:r>
              <a:rPr lang="pt-PT" dirty="0" smtClean="0">
                <a:latin typeface="Times New Roman" pitchFamily="18" charset="0"/>
                <a:cs typeface="Times New Roman" pitchFamily="18" charset="0"/>
              </a:rPr>
              <a:t>Psicoterapia com base em modelos cognitivo – comportamentais </a:t>
            </a:r>
            <a:endParaRPr lang="pt-PT" dirty="0">
              <a:latin typeface="Times New Roman" pitchFamily="18" charset="0"/>
              <a:cs typeface="Times New Roman" pitchFamily="18" charset="0"/>
            </a:endParaRPr>
          </a:p>
        </p:txBody>
      </p:sp>
      <p:sp>
        <p:nvSpPr>
          <p:cNvPr id="4" name="Down Arrow 3"/>
          <p:cNvSpPr/>
          <p:nvPr/>
        </p:nvSpPr>
        <p:spPr>
          <a:xfrm>
            <a:off x="2987824" y="3068960"/>
            <a:ext cx="504056"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TextBox 4"/>
          <p:cNvSpPr txBox="1"/>
          <p:nvPr/>
        </p:nvSpPr>
        <p:spPr>
          <a:xfrm>
            <a:off x="683568" y="4005064"/>
            <a:ext cx="7560840" cy="2554545"/>
          </a:xfrm>
          <a:prstGeom prst="rect">
            <a:avLst/>
          </a:prstGeom>
          <a:noFill/>
        </p:spPr>
        <p:txBody>
          <a:bodyPr wrap="square" rtlCol="0">
            <a:spAutoFit/>
          </a:bodyPr>
          <a:lstStyle/>
          <a:p>
            <a:r>
              <a:rPr lang="pt-PT" sz="3200" dirty="0" smtClean="0">
                <a:latin typeface="Times New Roman" pitchFamily="18" charset="0"/>
                <a:cs typeface="Times New Roman" pitchFamily="18" charset="0"/>
              </a:rPr>
              <a:t>Componentes da terapia cognitivo comportamental:</a:t>
            </a:r>
          </a:p>
          <a:p>
            <a:endParaRPr lang="pt-PT" sz="3200" dirty="0">
              <a:latin typeface="Times New Roman" pitchFamily="18" charset="0"/>
              <a:cs typeface="Times New Roman" pitchFamily="18" charset="0"/>
            </a:endParaRPr>
          </a:p>
          <a:p>
            <a:pPr>
              <a:buFont typeface="Wingdings" pitchFamily="2" charset="2"/>
              <a:buChar char="§"/>
            </a:pPr>
            <a:r>
              <a:rPr lang="pt-PT" sz="3200" dirty="0" smtClean="0">
                <a:latin typeface="Times New Roman" pitchFamily="18" charset="0"/>
                <a:cs typeface="Times New Roman" pitchFamily="18" charset="0"/>
              </a:rPr>
              <a:t> Ativa</a:t>
            </a:r>
          </a:p>
          <a:p>
            <a:pPr>
              <a:buFont typeface="Wingdings" pitchFamily="2" charset="2"/>
              <a:buChar char="§"/>
            </a:pPr>
            <a:r>
              <a:rPr lang="pt-PT" sz="3200" dirty="0" smtClean="0">
                <a:latin typeface="Times New Roman" pitchFamily="18" charset="0"/>
                <a:cs typeface="Times New Roman" pitchFamily="18" charset="0"/>
              </a:rPr>
              <a:t>Diretiva	</a:t>
            </a:r>
            <a:endParaRPr lang="pt-PT" sz="3200" dirty="0">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TRATAMENTO</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a:xfrm>
            <a:off x="304800" y="2143397"/>
            <a:ext cx="8686800" cy="4525963"/>
          </a:xfrm>
        </p:spPr>
        <p:txBody>
          <a:bodyPr/>
          <a:lstStyle/>
          <a:p>
            <a:pPr>
              <a:buClr>
                <a:schemeClr val="tx1"/>
              </a:buClr>
              <a:buFont typeface="Wingdings" pitchFamily="2" charset="2"/>
              <a:buChar char="§"/>
            </a:pPr>
            <a:r>
              <a:rPr lang="pt-PT" dirty="0" smtClean="0">
                <a:latin typeface="Times New Roman" pitchFamily="18" charset="0"/>
                <a:cs typeface="Times New Roman" pitchFamily="18" charset="0"/>
              </a:rPr>
              <a:t>Educativa</a:t>
            </a:r>
          </a:p>
          <a:p>
            <a:pPr>
              <a:buClr>
                <a:schemeClr val="tx1"/>
              </a:buClr>
              <a:buFont typeface="Wingdings" pitchFamily="2" charset="2"/>
              <a:buChar char="§"/>
            </a:pPr>
            <a:r>
              <a:rPr lang="pt-PT" dirty="0" smtClean="0">
                <a:latin typeface="Times New Roman" pitchFamily="18" charset="0"/>
                <a:cs typeface="Times New Roman" pitchFamily="18" charset="0"/>
              </a:rPr>
              <a:t>Estruturada</a:t>
            </a:r>
          </a:p>
          <a:p>
            <a:pPr>
              <a:buClr>
                <a:schemeClr val="tx1"/>
              </a:buClr>
              <a:buFont typeface="Wingdings" pitchFamily="2" charset="2"/>
              <a:buChar char="§"/>
            </a:pPr>
            <a:r>
              <a:rPr lang="pt-PT" dirty="0" smtClean="0">
                <a:latin typeface="Times New Roman" pitchFamily="18" charset="0"/>
                <a:cs typeface="Times New Roman" pitchFamily="18" charset="0"/>
              </a:rPr>
              <a:t>Prazo limitado</a:t>
            </a:r>
          </a:p>
          <a:p>
            <a:pPr>
              <a:buClr>
                <a:schemeClr val="tx1"/>
              </a:buClr>
              <a:buFont typeface="Wingdings" pitchFamily="2" charset="2"/>
              <a:buChar char="§"/>
            </a:pPr>
            <a:r>
              <a:rPr lang="pt-PT" dirty="0" smtClean="0">
                <a:latin typeface="Times New Roman" pitchFamily="18" charset="0"/>
                <a:cs typeface="Times New Roman" pitchFamily="18" charset="0"/>
              </a:rPr>
              <a:t>Tarefas de casa</a:t>
            </a:r>
          </a:p>
          <a:p>
            <a:pPr>
              <a:buClr>
                <a:schemeClr val="tx1"/>
              </a:buClr>
              <a:buFont typeface="Wingdings" pitchFamily="2" charset="2"/>
              <a:buChar char="§"/>
            </a:pPr>
            <a:r>
              <a:rPr lang="pt-PT" dirty="0" smtClean="0">
                <a:latin typeface="Times New Roman" pitchFamily="18" charset="0"/>
                <a:cs typeface="Times New Roman" pitchFamily="18" charset="0"/>
              </a:rPr>
              <a:t>Técnicas cognitivo comportamentais</a:t>
            </a:r>
            <a:endParaRPr lang="pt-PT" dirty="0">
              <a:latin typeface="Times New Roman" pitchFamily="18" charset="0"/>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PT" dirty="0" smtClean="0">
                <a:latin typeface="Times New Roman" pitchFamily="18" charset="0"/>
                <a:cs typeface="Times New Roman" pitchFamily="18" charset="0"/>
              </a:rPr>
              <a:t>REFERÊNCIAS Bibliográficas</a:t>
            </a:r>
            <a:endParaRPr lang="pt-PT"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pt-PT" dirty="0" smtClean="0">
                <a:latin typeface="Times New Roman" pitchFamily="18" charset="0"/>
                <a:cs typeface="Times New Roman" pitchFamily="18" charset="0"/>
              </a:rPr>
              <a:t>American Psychiatric Association (1996). Manual de Diagnóstico e Estatística das Perturbações Mentais (4ª ed.) Lisboa: Climepsi Editores, p.429-484</a:t>
            </a:r>
          </a:p>
          <a:p>
            <a:endParaRPr lang="pt-P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aixaDeTexto 13"/>
          <p:cNvSpPr txBox="1"/>
          <p:nvPr/>
        </p:nvSpPr>
        <p:spPr>
          <a:xfrm>
            <a:off x="179512" y="3501008"/>
            <a:ext cx="2464264" cy="646331"/>
          </a:xfrm>
          <a:prstGeom prst="rect">
            <a:avLst/>
          </a:prstGeom>
          <a:noFill/>
        </p:spPr>
        <p:txBody>
          <a:bodyPr wrap="none" rtlCol="0">
            <a:spAutoFit/>
          </a:bodyPr>
          <a:lstStyle/>
          <a:p>
            <a:r>
              <a:rPr lang="pt-PT" sz="3600" dirty="0" smtClean="0"/>
              <a:t>Inesperados</a:t>
            </a:r>
            <a:endParaRPr lang="pt-PT" sz="3600" dirty="0"/>
          </a:p>
        </p:txBody>
      </p:sp>
      <p:sp>
        <p:nvSpPr>
          <p:cNvPr id="15" name="CaixaDeTexto 14"/>
          <p:cNvSpPr txBox="1"/>
          <p:nvPr/>
        </p:nvSpPr>
        <p:spPr>
          <a:xfrm>
            <a:off x="2915816" y="3501008"/>
            <a:ext cx="2414444" cy="646331"/>
          </a:xfrm>
          <a:prstGeom prst="rect">
            <a:avLst/>
          </a:prstGeom>
          <a:noFill/>
        </p:spPr>
        <p:txBody>
          <a:bodyPr wrap="none" rtlCol="0">
            <a:spAutoFit/>
          </a:bodyPr>
          <a:lstStyle/>
          <a:p>
            <a:r>
              <a:rPr lang="pt-PT" sz="3600" dirty="0" smtClean="0"/>
              <a:t>Situacionais</a:t>
            </a:r>
            <a:endParaRPr lang="pt-PT" sz="3600" dirty="0"/>
          </a:p>
        </p:txBody>
      </p:sp>
      <p:sp>
        <p:nvSpPr>
          <p:cNvPr id="16" name="CaixaDeTexto 15"/>
          <p:cNvSpPr txBox="1"/>
          <p:nvPr/>
        </p:nvSpPr>
        <p:spPr>
          <a:xfrm>
            <a:off x="5696838" y="3284984"/>
            <a:ext cx="3447162" cy="1200329"/>
          </a:xfrm>
          <a:prstGeom prst="rect">
            <a:avLst/>
          </a:prstGeom>
          <a:noFill/>
        </p:spPr>
        <p:txBody>
          <a:bodyPr wrap="none" rtlCol="0">
            <a:spAutoFit/>
          </a:bodyPr>
          <a:lstStyle/>
          <a:p>
            <a:pPr algn="ctr"/>
            <a:r>
              <a:rPr lang="pt-PT" sz="3600" dirty="0" smtClean="0"/>
              <a:t>Situacionalmente</a:t>
            </a:r>
            <a:br>
              <a:rPr lang="pt-PT" sz="3600" dirty="0" smtClean="0"/>
            </a:br>
            <a:r>
              <a:rPr lang="pt-PT" sz="3600" dirty="0" smtClean="0"/>
              <a:t>Predispostos</a:t>
            </a:r>
            <a:endParaRPr lang="pt-PT" sz="3600" dirty="0"/>
          </a:p>
        </p:txBody>
      </p:sp>
      <p:sp>
        <p:nvSpPr>
          <p:cNvPr id="19" name="CaixaDeTexto 18"/>
          <p:cNvSpPr txBox="1"/>
          <p:nvPr/>
        </p:nvSpPr>
        <p:spPr>
          <a:xfrm>
            <a:off x="0" y="4365104"/>
            <a:ext cx="3131840" cy="2339102"/>
          </a:xfrm>
          <a:prstGeom prst="rect">
            <a:avLst/>
          </a:prstGeom>
          <a:noFill/>
        </p:spPr>
        <p:txBody>
          <a:bodyPr wrap="square" rtlCol="0">
            <a:spAutoFit/>
          </a:bodyPr>
          <a:lstStyle/>
          <a:p>
            <a:pPr algn="ctr"/>
            <a:r>
              <a:rPr lang="pt-PT" sz="3200" dirty="0" smtClean="0"/>
              <a:t>Sem pistas de </a:t>
            </a:r>
            <a:br>
              <a:rPr lang="pt-PT" sz="3200" dirty="0" smtClean="0"/>
            </a:br>
            <a:r>
              <a:rPr lang="pt-PT" sz="3200" dirty="0" smtClean="0"/>
              <a:t>alerta situacionais </a:t>
            </a:r>
            <a:br>
              <a:rPr lang="pt-PT" sz="3200" dirty="0" smtClean="0"/>
            </a:br>
            <a:r>
              <a:rPr lang="pt-PT" sz="3200" dirty="0" smtClean="0"/>
              <a:t>“vindos do nada”</a:t>
            </a:r>
          </a:p>
          <a:p>
            <a:endParaRPr lang="pt-PT" dirty="0"/>
          </a:p>
        </p:txBody>
      </p:sp>
      <p:sp>
        <p:nvSpPr>
          <p:cNvPr id="20" name="CaixaDeTexto 19"/>
          <p:cNvSpPr txBox="1"/>
          <p:nvPr/>
        </p:nvSpPr>
        <p:spPr>
          <a:xfrm>
            <a:off x="3275856" y="4365104"/>
            <a:ext cx="1838965" cy="1077218"/>
          </a:xfrm>
          <a:prstGeom prst="rect">
            <a:avLst/>
          </a:prstGeom>
          <a:noFill/>
        </p:spPr>
        <p:txBody>
          <a:bodyPr wrap="none" rtlCol="0">
            <a:spAutoFit/>
          </a:bodyPr>
          <a:lstStyle/>
          <a:p>
            <a:pPr algn="ctr"/>
            <a:r>
              <a:rPr lang="pt-PT" sz="3200" dirty="0" smtClean="0"/>
              <a:t>Com pista</a:t>
            </a:r>
          </a:p>
          <a:p>
            <a:pPr algn="ctr"/>
            <a:r>
              <a:rPr lang="pt-PT" sz="3200" dirty="0"/>
              <a:t>d</a:t>
            </a:r>
            <a:r>
              <a:rPr lang="pt-PT" sz="3200" dirty="0" smtClean="0"/>
              <a:t>e alerta</a:t>
            </a:r>
            <a:endParaRPr lang="pt-PT" sz="3200" dirty="0"/>
          </a:p>
        </p:txBody>
      </p:sp>
      <p:sp>
        <p:nvSpPr>
          <p:cNvPr id="21" name="CaixaDeTexto 20"/>
          <p:cNvSpPr txBox="1"/>
          <p:nvPr/>
        </p:nvSpPr>
        <p:spPr>
          <a:xfrm>
            <a:off x="4507145" y="4303455"/>
            <a:ext cx="5033750" cy="2554545"/>
          </a:xfrm>
          <a:prstGeom prst="rect">
            <a:avLst/>
          </a:prstGeom>
          <a:noFill/>
        </p:spPr>
        <p:txBody>
          <a:bodyPr wrap="none" rtlCol="0">
            <a:spAutoFit/>
          </a:bodyPr>
          <a:lstStyle/>
          <a:p>
            <a:pPr algn="ctr"/>
            <a:r>
              <a:rPr lang="pt-PT" sz="3200" dirty="0" smtClean="0"/>
              <a:t>Com pista de alerta</a:t>
            </a:r>
            <a:br>
              <a:rPr lang="pt-PT" sz="3200" dirty="0" smtClean="0"/>
            </a:br>
            <a:r>
              <a:rPr lang="pt-PT" sz="3200" dirty="0" smtClean="0"/>
              <a:t>não estão associados</a:t>
            </a:r>
            <a:br>
              <a:rPr lang="pt-PT" sz="3200" dirty="0" smtClean="0"/>
            </a:br>
            <a:r>
              <a:rPr lang="pt-PT" sz="3200" dirty="0" smtClean="0"/>
              <a:t>com </a:t>
            </a:r>
            <a:r>
              <a:rPr lang="pt-PT" sz="3200" dirty="0" smtClean="0"/>
              <a:t>estímulo </a:t>
            </a:r>
            <a:r>
              <a:rPr lang="pt-PT" sz="3200" dirty="0" smtClean="0"/>
              <a:t>e não </a:t>
            </a:r>
            <a:br>
              <a:rPr lang="pt-PT" sz="3200" dirty="0" smtClean="0"/>
            </a:br>
            <a:r>
              <a:rPr lang="pt-PT" sz="3200" dirty="0" smtClean="0"/>
              <a:t>ocorrem necessariamente </a:t>
            </a:r>
          </a:p>
          <a:p>
            <a:pPr algn="ctr"/>
            <a:r>
              <a:rPr lang="pt-PT" sz="3200" dirty="0" smtClean="0"/>
              <a:t>após a exposição</a:t>
            </a:r>
            <a:endParaRPr lang="pt-PT" sz="3200" dirty="0"/>
          </a:p>
        </p:txBody>
      </p:sp>
      <p:sp>
        <p:nvSpPr>
          <p:cNvPr id="22" name="Rectângulo arredondado 21"/>
          <p:cNvSpPr/>
          <p:nvPr/>
        </p:nvSpPr>
        <p:spPr>
          <a:xfrm>
            <a:off x="179512" y="260648"/>
            <a:ext cx="8784976"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4800" dirty="0" smtClean="0"/>
              <a:t>Ataque de pânico</a:t>
            </a:r>
          </a:p>
        </p:txBody>
      </p:sp>
      <p:sp>
        <p:nvSpPr>
          <p:cNvPr id="23" name="Seta para baixo 22"/>
          <p:cNvSpPr/>
          <p:nvPr/>
        </p:nvSpPr>
        <p:spPr>
          <a:xfrm>
            <a:off x="1043608" y="1916832"/>
            <a:ext cx="648072"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4" name="Seta para baixo 23"/>
          <p:cNvSpPr/>
          <p:nvPr/>
        </p:nvSpPr>
        <p:spPr>
          <a:xfrm>
            <a:off x="3923928" y="1916832"/>
            <a:ext cx="648072"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5" name="Seta para baixo 24"/>
          <p:cNvSpPr/>
          <p:nvPr/>
        </p:nvSpPr>
        <p:spPr>
          <a:xfrm>
            <a:off x="6732240" y="1916832"/>
            <a:ext cx="648072"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6" name="Rectângulo arredondado 25"/>
          <p:cNvSpPr/>
          <p:nvPr/>
        </p:nvSpPr>
        <p:spPr>
          <a:xfrm>
            <a:off x="0" y="3284984"/>
            <a:ext cx="2736304" cy="1008112"/>
          </a:xfrm>
          <a:prstGeom prst="round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pt-PT"/>
          </a:p>
        </p:txBody>
      </p:sp>
      <p:sp>
        <p:nvSpPr>
          <p:cNvPr id="27" name="Rectângulo arredondado 26"/>
          <p:cNvSpPr/>
          <p:nvPr/>
        </p:nvSpPr>
        <p:spPr>
          <a:xfrm>
            <a:off x="2915816" y="3284984"/>
            <a:ext cx="2520280" cy="1008112"/>
          </a:xfrm>
          <a:prstGeom prst="round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pt-PT"/>
          </a:p>
        </p:txBody>
      </p:sp>
      <p:sp>
        <p:nvSpPr>
          <p:cNvPr id="28" name="Rectângulo arredondado 27"/>
          <p:cNvSpPr/>
          <p:nvPr/>
        </p:nvSpPr>
        <p:spPr>
          <a:xfrm>
            <a:off x="5652120" y="3284984"/>
            <a:ext cx="3491880" cy="1080120"/>
          </a:xfrm>
          <a:prstGeom prst="round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0" y="1916832"/>
            <a:ext cx="4139952" cy="25922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pt-PT" sz="4000" dirty="0" smtClean="0"/>
              <a:t>Diagnóstico</a:t>
            </a:r>
            <a:endParaRPr lang="pt-PT" sz="4000" dirty="0"/>
          </a:p>
        </p:txBody>
      </p:sp>
      <p:cxnSp>
        <p:nvCxnSpPr>
          <p:cNvPr id="9" name="Conexão recta unidireccional 8"/>
          <p:cNvCxnSpPr/>
          <p:nvPr/>
        </p:nvCxnSpPr>
        <p:spPr>
          <a:xfrm flipV="1">
            <a:off x="3779912" y="1556792"/>
            <a:ext cx="129614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exão recta unidireccional 9"/>
          <p:cNvCxnSpPr/>
          <p:nvPr/>
        </p:nvCxnSpPr>
        <p:spPr>
          <a:xfrm>
            <a:off x="3779912" y="4293096"/>
            <a:ext cx="1296144"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ângulo 14"/>
          <p:cNvSpPr/>
          <p:nvPr/>
        </p:nvSpPr>
        <p:spPr>
          <a:xfrm>
            <a:off x="5148064" y="476672"/>
            <a:ext cx="3816424" cy="280831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PT" sz="3600" u="sng" dirty="0" smtClean="0"/>
              <a:t>Inesperados: </a:t>
            </a:r>
            <a:br>
              <a:rPr lang="pt-PT" sz="3600" u="sng" dirty="0" smtClean="0"/>
            </a:br>
            <a:r>
              <a:rPr lang="pt-PT" sz="3600" dirty="0" smtClean="0"/>
              <a:t>Medo intenso, pensamento de morte e perda de controlo.</a:t>
            </a:r>
          </a:p>
          <a:p>
            <a:pPr algn="ctr"/>
            <a:endParaRPr lang="pt-PT" dirty="0"/>
          </a:p>
        </p:txBody>
      </p:sp>
      <p:sp>
        <p:nvSpPr>
          <p:cNvPr id="16" name="Rectângulo 15"/>
          <p:cNvSpPr/>
          <p:nvPr/>
        </p:nvSpPr>
        <p:spPr>
          <a:xfrm>
            <a:off x="5148064" y="3501008"/>
            <a:ext cx="3816424" cy="316835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PT" sz="3600" u="sng" dirty="0" smtClean="0"/>
              <a:t>Situacionais e situacionalmente predispostos:</a:t>
            </a:r>
            <a:r>
              <a:rPr lang="pt-PT" sz="3600" dirty="0" smtClean="0"/>
              <a:t> </a:t>
            </a:r>
          </a:p>
          <a:p>
            <a:pPr algn="ctr"/>
            <a:r>
              <a:rPr lang="pt-PT" sz="3600" dirty="0" smtClean="0"/>
              <a:t>Fobias e perturbações de ansiedade.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0"/>
            <a:ext cx="9144000" cy="646331"/>
          </a:xfrm>
          <a:prstGeom prst="rect">
            <a:avLst/>
          </a:prstGeom>
          <a:noFill/>
        </p:spPr>
        <p:txBody>
          <a:bodyPr wrap="square" rtlCol="0">
            <a:spAutoFit/>
          </a:bodyPr>
          <a:lstStyle/>
          <a:p>
            <a:pPr algn="ctr"/>
            <a:r>
              <a:rPr lang="pt-PT" sz="3600" dirty="0" smtClean="0"/>
              <a:t>Agorafobia</a:t>
            </a:r>
            <a:endParaRPr lang="pt-PT" sz="3600" dirty="0"/>
          </a:p>
        </p:txBody>
      </p:sp>
      <p:sp>
        <p:nvSpPr>
          <p:cNvPr id="7" name="CaixaDeTexto 6"/>
          <p:cNvSpPr txBox="1"/>
          <p:nvPr/>
        </p:nvSpPr>
        <p:spPr>
          <a:xfrm>
            <a:off x="3483993" y="620688"/>
            <a:ext cx="2031325" cy="646331"/>
          </a:xfrm>
          <a:prstGeom prst="rect">
            <a:avLst/>
          </a:prstGeom>
          <a:noFill/>
        </p:spPr>
        <p:txBody>
          <a:bodyPr wrap="none" rtlCol="0">
            <a:spAutoFit/>
          </a:bodyPr>
          <a:lstStyle/>
          <a:p>
            <a:pPr algn="ctr"/>
            <a:r>
              <a:rPr lang="pt-PT" sz="3600" dirty="0" smtClean="0"/>
              <a:t>Critérios </a:t>
            </a:r>
            <a:endParaRPr lang="pt-PT" sz="3600" dirty="0"/>
          </a:p>
        </p:txBody>
      </p:sp>
      <p:graphicFrame>
        <p:nvGraphicFramePr>
          <p:cNvPr id="9" name="Diagrama 8"/>
          <p:cNvGraphicFramePr/>
          <p:nvPr/>
        </p:nvGraphicFramePr>
        <p:xfrm>
          <a:off x="359024" y="1196752"/>
          <a:ext cx="860546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172</TotalTime>
  <Words>2460</Words>
  <Application>Microsoft Office PowerPoint</Application>
  <PresentationFormat>On-screen Show (4:3)</PresentationFormat>
  <Paragraphs>301</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Trek</vt:lpstr>
      <vt:lpstr>PERTURBAÇÕES DE ANSIEDADE</vt:lpstr>
      <vt:lpstr>introdução</vt:lpstr>
      <vt:lpstr>INTRODUÇÃO</vt:lpstr>
      <vt:lpstr>Ataque de pânico diagnóstico</vt:lpstr>
      <vt:lpstr>Ataque de pânico diagnóstico</vt:lpstr>
      <vt:lpstr>Ataque de pânico diagnóstico</vt:lpstr>
      <vt:lpstr>Slide 7</vt:lpstr>
      <vt:lpstr>Slide 8</vt:lpstr>
      <vt:lpstr>Slide 9</vt:lpstr>
      <vt:lpstr>Perturbação de pânico sem agorafobia diagnóstico</vt:lpstr>
      <vt:lpstr>Perturbação de pânico sem agorafobia diagnóstico</vt:lpstr>
      <vt:lpstr>Perturbação de pânico sem agorafobia diagnóstico</vt:lpstr>
      <vt:lpstr>Perturbação de pânico sem agorafobia diagnóstico</vt:lpstr>
      <vt:lpstr>Slide 14</vt:lpstr>
      <vt:lpstr>Perturbação de pânico com agorafobia</vt:lpstr>
      <vt:lpstr>Perturbação de pânico com agorafobia</vt:lpstr>
      <vt:lpstr>Agorafobia sem história de perturbação de pânico</vt:lpstr>
      <vt:lpstr>Agorafobia sem história de perturbação de pânico</vt:lpstr>
      <vt:lpstr>Agorafobia sem história de perturbação de pânico</vt:lpstr>
      <vt:lpstr>Agorafobia sem história de perturbação de pânico</vt:lpstr>
      <vt:lpstr>FOBIA ESPECÍFICA</vt:lpstr>
      <vt:lpstr>FOBIA ESPECÍFICA - TIPOS</vt:lpstr>
      <vt:lpstr>FOBIA ESPECÍFICA - DIAGNÓSTICO</vt:lpstr>
      <vt:lpstr>FOBIA ESPECÍFICA - DIAGNÓSTICO</vt:lpstr>
      <vt:lpstr>FOBIA ESPECÍFICA - DIAGNÓSTICO</vt:lpstr>
      <vt:lpstr>Fobia social</vt:lpstr>
      <vt:lpstr>Fobia social</vt:lpstr>
      <vt:lpstr>Fobia social – sintomas de ansiedade</vt:lpstr>
      <vt:lpstr>Fobia social - especificador</vt:lpstr>
      <vt:lpstr>Fobia social - diagnóstico</vt:lpstr>
      <vt:lpstr>Fobia social - diagnóstico</vt:lpstr>
      <vt:lpstr>Transtorno obsessivo compulsivo - toc</vt:lpstr>
      <vt:lpstr>Transtorno obsessivo compulsivo – toc Especificador</vt:lpstr>
      <vt:lpstr>Transtorno obsessivo compulsivo diagnóstico</vt:lpstr>
      <vt:lpstr>Transtorno obsessivo compulsivo diagnóstico</vt:lpstr>
      <vt:lpstr>Transtorno obsessivo compulsivo diagnóstico</vt:lpstr>
      <vt:lpstr>Transtorno obsessivo compulsivo diagnóstico</vt:lpstr>
      <vt:lpstr>Transtorno obsessivo compulsivo diagnóstico</vt:lpstr>
      <vt:lpstr>Perturbação pós stress traumático diagnóstico</vt:lpstr>
      <vt:lpstr>Perturbação pós stress traumático diagnóstico</vt:lpstr>
      <vt:lpstr>Perturbação pós stress traumático diagnóstico</vt:lpstr>
      <vt:lpstr>Perturbação pós stress traumático diagnóstico</vt:lpstr>
      <vt:lpstr>Perturbação pós stress traumático diagnóstico</vt:lpstr>
      <vt:lpstr>Perturbação pós stress traumático diagnóstico</vt:lpstr>
      <vt:lpstr>Perturbação pós stress traumático  caracteristicas</vt:lpstr>
      <vt:lpstr>Perturbação pós stress traumático caracteristicas</vt:lpstr>
      <vt:lpstr>Perturbação pós stress traumático caracteristicas</vt:lpstr>
      <vt:lpstr>Perturbação aguda de stress diagnóstico</vt:lpstr>
      <vt:lpstr>Perturbação aguda de stress diagnóstico</vt:lpstr>
      <vt:lpstr>Perturbação aguda de stress diagnóstico</vt:lpstr>
      <vt:lpstr>Perturbação aguda de stress diagnóstico</vt:lpstr>
      <vt:lpstr>Perturbação aguda de stress diagnóstico</vt:lpstr>
      <vt:lpstr>Perturbação aguda de stress diagnóstico</vt:lpstr>
      <vt:lpstr>Perturbação aguda de stress características</vt:lpstr>
      <vt:lpstr>Perturbação da ansiedade generalizada diagnóstico</vt:lpstr>
      <vt:lpstr>Perturbação da ansiedade generalizada diagnóstico</vt:lpstr>
      <vt:lpstr>Perturbação da ansiedade generalizada diagnóstico</vt:lpstr>
      <vt:lpstr>Perturbação da ansiedade generalizada diagnóstico</vt:lpstr>
      <vt:lpstr>Perturbação da Ansiedade  Secundária a um estado físico geral</vt:lpstr>
      <vt:lpstr>Perturbação induzida por substâncias diagnóstico</vt:lpstr>
      <vt:lpstr>Perturbação de Ansiedade Induzida por Substâncias</vt:lpstr>
      <vt:lpstr>Perturbação da ansiedade sem outra especificação</vt:lpstr>
      <vt:lpstr>tratamento</vt:lpstr>
      <vt:lpstr>TRATAMENTO</vt:lpstr>
      <vt:lpstr>REFERÊNCIAS Bibliográficas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PERTURBAÇÕES DE ANSIEDADE</dc:title>
  <dc:creator>ana rodrigues</dc:creator>
  <cp:lastModifiedBy>ana rodrigues</cp:lastModifiedBy>
  <cp:revision>19</cp:revision>
  <dcterms:created xsi:type="dcterms:W3CDTF">2012-11-10T00:59:15Z</dcterms:created>
  <dcterms:modified xsi:type="dcterms:W3CDTF">2012-11-12T13:21:33Z</dcterms:modified>
</cp:coreProperties>
</file>